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61" r:id="rId5"/>
    <p:sldId id="258" r:id="rId6"/>
    <p:sldId id="259" r:id="rId7"/>
    <p:sldId id="262" r:id="rId8"/>
    <p:sldId id="263" r:id="rId9"/>
    <p:sldId id="260" r:id="rId10"/>
    <p:sldId id="273" r:id="rId11"/>
    <p:sldId id="264" r:id="rId12"/>
    <p:sldId id="267" r:id="rId13"/>
    <p:sldId id="266" r:id="rId14"/>
    <p:sldId id="268"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90" d="100"/>
          <a:sy n="9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hyperlink" Target="https://en.wikipedia.org/wiki/Interstate_76_(New_Jersey)"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4039565" y="5139159"/>
            <a:ext cx="4433103" cy="1446550"/>
          </a:xfrm>
          <a:prstGeom prst="rect">
            <a:avLst/>
          </a:prstGeom>
          <a:noFill/>
        </p:spPr>
        <p:txBody>
          <a:bodyPr wrap="square" rtlCol="0">
            <a:spAutoFit/>
          </a:bodyPr>
          <a:lstStyle/>
          <a:p>
            <a:pPr algn="ctr"/>
            <a:r>
              <a:rPr lang="en-US" sz="4400" dirty="0">
                <a:solidFill>
                  <a:schemeClr val="accent1">
                    <a:lumMod val="50000"/>
                  </a:schemeClr>
                </a:solidFill>
              </a:rPr>
              <a:t>GEOGRAPHY     The Interstate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80" y="2377896"/>
            <a:ext cx="2173024" cy="2173024"/>
          </a:xfrm>
          <a:prstGeom prst="rect">
            <a:avLst/>
          </a:prstGeom>
        </p:spPr>
      </p:pic>
      <p:pic>
        <p:nvPicPr>
          <p:cNvPr id="9" name="Picture 8"/>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976" y="2377896"/>
            <a:ext cx="2173024" cy="2173024"/>
          </a:xfrm>
          <a:prstGeom prst="rect">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29608" y="350356"/>
            <a:ext cx="5121795" cy="2800767"/>
          </a:xfrm>
          <a:prstGeom prst="rect">
            <a:avLst/>
          </a:prstGeom>
          <a:solidFill>
            <a:schemeClr val="tx2">
              <a:lumMod val="75000"/>
            </a:schemeClr>
          </a:solidFill>
        </p:spPr>
        <p:txBody>
          <a:bodyPr wrap="square" rtlCol="0">
            <a:spAutoFit/>
          </a:bodyPr>
          <a:lstStyle/>
          <a:p>
            <a:r>
              <a:rPr lang="en-US" dirty="0">
                <a:solidFill>
                  <a:schemeClr val="bg1"/>
                </a:solidFill>
              </a:rPr>
              <a:t>In the 1970's, the Federal Highway Administration (FHWA) considered converting highway signs, such as speed limit signs, to metric units of measurement. </a:t>
            </a:r>
          </a:p>
          <a:p>
            <a:endParaRPr lang="en-US" dirty="0">
              <a:solidFill>
                <a:schemeClr val="bg1"/>
              </a:solidFill>
            </a:endParaRPr>
          </a:p>
          <a:p>
            <a:r>
              <a:rPr lang="en-US" dirty="0">
                <a:solidFill>
                  <a:schemeClr val="bg1"/>
                </a:solidFill>
              </a:rPr>
              <a:t>After the </a:t>
            </a:r>
            <a:r>
              <a:rPr lang="en-US" u="sng" dirty="0">
                <a:solidFill>
                  <a:schemeClr val="bg1"/>
                </a:solidFill>
              </a:rPr>
              <a:t>proposal</a:t>
            </a:r>
            <a:r>
              <a:rPr lang="en-US" dirty="0">
                <a:solidFill>
                  <a:schemeClr val="bg1"/>
                </a:solidFill>
              </a:rPr>
              <a:t> was made public, the agency received an unusually high number of comments—more than 5,000 comments, about 98 percent of which were negative. The idea was soon dropped.</a:t>
            </a:r>
          </a:p>
          <a:p>
            <a:endParaRPr lang="en-US" dirty="0">
              <a:solidFill>
                <a:schemeClr val="bg1"/>
              </a:solidFill>
            </a:endParaRPr>
          </a:p>
          <a:p>
            <a:r>
              <a:rPr lang="en-US" sz="1400" dirty="0">
                <a:solidFill>
                  <a:schemeClr val="bg1"/>
                </a:solidFill>
              </a:rPr>
              <a:t>fhwa.dot.gov</a:t>
            </a:r>
          </a:p>
        </p:txBody>
      </p:sp>
      <p:sp>
        <p:nvSpPr>
          <p:cNvPr id="4" name="TextBox 5"/>
          <p:cNvSpPr txBox="1"/>
          <p:nvPr/>
        </p:nvSpPr>
        <p:spPr>
          <a:xfrm>
            <a:off x="11502657" y="6539023"/>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901507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p:cNvSpPr txBox="1"/>
          <p:nvPr/>
        </p:nvSpPr>
        <p:spPr>
          <a:xfrm>
            <a:off x="318977" y="318976"/>
            <a:ext cx="5213527" cy="5786199"/>
          </a:xfrm>
          <a:prstGeom prst="rect">
            <a:avLst/>
          </a:prstGeom>
          <a:solidFill>
            <a:schemeClr val="tx2">
              <a:lumMod val="75000"/>
            </a:schemeClr>
          </a:solidFill>
        </p:spPr>
        <p:txBody>
          <a:bodyPr wrap="square" rtlCol="0">
            <a:spAutoFit/>
          </a:bodyPr>
          <a:lstStyle/>
          <a:p>
            <a:r>
              <a:rPr lang="en-US" dirty="0">
                <a:solidFill>
                  <a:schemeClr val="bg1"/>
                </a:solidFill>
              </a:rPr>
              <a:t>Design standards don’t require curves to keep drivers from falling asleep, but that is one reason curves may be included. </a:t>
            </a:r>
          </a:p>
          <a:p>
            <a:endParaRPr lang="en-US" dirty="0">
              <a:solidFill>
                <a:schemeClr val="bg1"/>
              </a:solidFill>
            </a:endParaRPr>
          </a:p>
          <a:p>
            <a:r>
              <a:rPr lang="en-US" dirty="0">
                <a:solidFill>
                  <a:schemeClr val="bg1"/>
                </a:solidFill>
              </a:rPr>
              <a:t>Although design standards don’t require curves at specific distances in the alignment of an Interstate highway, curves are introduced for a variety of reasons. </a:t>
            </a:r>
          </a:p>
          <a:p>
            <a:endParaRPr lang="en-US" dirty="0">
              <a:solidFill>
                <a:schemeClr val="bg1"/>
              </a:solidFill>
            </a:endParaRPr>
          </a:p>
          <a:p>
            <a:r>
              <a:rPr lang="en-US" dirty="0">
                <a:solidFill>
                  <a:schemeClr val="bg1"/>
                </a:solidFill>
              </a:rPr>
              <a:t>The reasons include: taking advantage of the terrain along the route; avoiding obstacles or cultural development in the path; and, accommodating environmentally sensitive areas or mitigating impacts on them. </a:t>
            </a:r>
          </a:p>
          <a:p>
            <a:endParaRPr lang="en-US" dirty="0">
              <a:solidFill>
                <a:schemeClr val="bg1"/>
              </a:solidFill>
            </a:endParaRPr>
          </a:p>
          <a:p>
            <a:r>
              <a:rPr lang="en-US" dirty="0">
                <a:solidFill>
                  <a:schemeClr val="bg1"/>
                </a:solidFill>
              </a:rPr>
              <a:t>A curvilinear alignment does, however, reduce the boredom of driving along extremely long </a:t>
            </a:r>
            <a:r>
              <a:rPr lang="en-US" u="sng" dirty="0">
                <a:solidFill>
                  <a:schemeClr val="bg1"/>
                </a:solidFill>
              </a:rPr>
              <a:t>tangent sections</a:t>
            </a:r>
            <a:r>
              <a:rPr lang="en-US" dirty="0">
                <a:solidFill>
                  <a:schemeClr val="bg1"/>
                </a:solidFill>
              </a:rPr>
              <a:t> (engineer speak for “straight roads”), keeping the driver alert.    </a:t>
            </a:r>
          </a:p>
          <a:p>
            <a:endParaRPr lang="en-US" sz="1400" dirty="0">
              <a:solidFill>
                <a:schemeClr val="bg1"/>
              </a:solidFill>
            </a:endParaRPr>
          </a:p>
          <a:p>
            <a:r>
              <a:rPr lang="en-US" sz="1400" dirty="0">
                <a:solidFill>
                  <a:schemeClr val="bg1"/>
                </a:solidFill>
              </a:rPr>
              <a:t>fhwa.dot.gov</a:t>
            </a:r>
          </a:p>
        </p:txBody>
      </p:sp>
      <p:sp>
        <p:nvSpPr>
          <p:cNvPr id="4" name="TextBox 5"/>
          <p:cNvSpPr txBox="1"/>
          <p:nvPr/>
        </p:nvSpPr>
        <p:spPr>
          <a:xfrm>
            <a:off x="11385699" y="0"/>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56944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0"/>
            <a:ext cx="12191980" cy="6858000"/>
          </a:xfrm>
          <a:prstGeom prst="rect">
            <a:avLst/>
          </a:prstGeom>
        </p:spPr>
      </p:pic>
      <p:cxnSp>
        <p:nvCxnSpPr>
          <p:cNvPr id="16" name="Straight Connector 1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3768" y="4500979"/>
            <a:ext cx="10586504" cy="2123658"/>
          </a:xfrm>
          <a:prstGeom prst="rect">
            <a:avLst/>
          </a:prstGeom>
          <a:solidFill>
            <a:schemeClr val="bg2">
              <a:lumMod val="75000"/>
            </a:schemeClr>
          </a:solidFill>
        </p:spPr>
        <p:txBody>
          <a:bodyPr wrap="square" rtlCol="0">
            <a:spAutoFit/>
          </a:bodyPr>
          <a:lstStyle/>
          <a:p>
            <a:r>
              <a:rPr lang="en-US" dirty="0"/>
              <a:t>At home, however, a national report confirms what New Jersey </a:t>
            </a:r>
            <a:r>
              <a:rPr lang="en-US" u="sng" dirty="0"/>
              <a:t>commuters</a:t>
            </a:r>
            <a:r>
              <a:rPr lang="en-US" dirty="0"/>
              <a:t> experience daily, that our interstate highways are among those with the worst traffic and roughest pavement in the country. New Jersey ranked ninth for having 19 percent of interstate highway pavement rated in poor or mediocre condition, according to TRIP, a national transportation research group. Hawaii and California were ranked numbers one and two on the list of states with the worst pavement. TRIP's findings are based on Federal Highway Administration data for 2014. </a:t>
            </a:r>
          </a:p>
          <a:p>
            <a:endParaRPr lang="en-US" sz="1000" dirty="0"/>
          </a:p>
          <a:p>
            <a:r>
              <a:rPr lang="en-US" sz="1400" dirty="0"/>
              <a:t>www.nj.com – Larry Higgs</a:t>
            </a:r>
          </a:p>
        </p:txBody>
      </p:sp>
    </p:spTree>
    <p:extLst>
      <p:ext uri="{BB962C8B-B14F-4D97-AF65-F5344CB8AC3E}">
        <p14:creationId xmlns:p14="http://schemas.microsoft.com/office/powerpoint/2010/main" val="7505093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5" name="TextBox 4"/>
          <p:cNvSpPr txBox="1"/>
          <p:nvPr/>
        </p:nvSpPr>
        <p:spPr>
          <a:xfrm>
            <a:off x="7591646" y="311137"/>
            <a:ext cx="4281375" cy="6278642"/>
          </a:xfrm>
          <a:prstGeom prst="rect">
            <a:avLst/>
          </a:prstGeom>
          <a:solidFill>
            <a:schemeClr val="tx2">
              <a:lumMod val="75000"/>
            </a:schemeClr>
          </a:solidFill>
        </p:spPr>
        <p:txBody>
          <a:bodyPr wrap="square" rtlCol="0">
            <a:spAutoFit/>
          </a:bodyPr>
          <a:lstStyle/>
          <a:p>
            <a:r>
              <a:rPr lang="en-US" sz="2000" dirty="0">
                <a:solidFill>
                  <a:schemeClr val="bg1"/>
                </a:solidFill>
              </a:rPr>
              <a:t>What's driving the bad news? New Jersey's interstates are taking a beating from traffic and the state is ranked among the 10 states with the highest </a:t>
            </a:r>
            <a:r>
              <a:rPr lang="en-US" sz="2000" u="sng" dirty="0">
                <a:solidFill>
                  <a:schemeClr val="bg1"/>
                </a:solidFill>
              </a:rPr>
              <a:t>congestion</a:t>
            </a:r>
            <a:r>
              <a:rPr lang="en-US" sz="2000" dirty="0">
                <a:solidFill>
                  <a:schemeClr val="bg1"/>
                </a:solidFill>
              </a:rPr>
              <a:t> rates and the highest traffic volumes. New Jersey ranked third for the amount of urban interstate congestion, with 73 percent of those highways considered congested, and for where drivers experience traffic delays during peak commuting periods. The state saw a 21 percent increase in the amount of vehicle miles traveled between 2000 and 2014, ranking New Jersey tenth. The interstates carry an average traffic volume of 14,000 vehicles per mile each day, ranking it ninth for states with the most daily travel.  </a:t>
            </a:r>
          </a:p>
          <a:p>
            <a:endParaRPr lang="en-US" sz="800" dirty="0">
              <a:solidFill>
                <a:schemeClr val="bg1"/>
              </a:solidFill>
            </a:endParaRPr>
          </a:p>
          <a:p>
            <a:r>
              <a:rPr lang="en-US" sz="1400" dirty="0">
                <a:solidFill>
                  <a:schemeClr val="bg1"/>
                </a:solidFill>
              </a:rPr>
              <a:t>www.nj.com – Larry Higgs</a:t>
            </a:r>
          </a:p>
        </p:txBody>
      </p:sp>
      <p:sp>
        <p:nvSpPr>
          <p:cNvPr id="4" name="TextBox 5"/>
          <p:cNvSpPr txBox="1"/>
          <p:nvPr/>
        </p:nvSpPr>
        <p:spPr>
          <a:xfrm>
            <a:off x="816936" y="6589779"/>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918035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2"/>
          <p:cNvSpPr>
            <a:spLocks noChangeArrowheads="1"/>
          </p:cNvSpPr>
          <p:nvPr/>
        </p:nvSpPr>
        <p:spPr bwMode="auto">
          <a:xfrm>
            <a:off x="212651" y="3458542"/>
            <a:ext cx="355854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500" b="0" i="0" u="none" strike="noStrike" cap="none" normalizeH="0" baseline="0">
                <a:ln>
                  <a:noFill/>
                </a:ln>
                <a:solidFill>
                  <a:srgbClr val="000000"/>
                </a:solidFill>
                <a:effectLst/>
                <a:latin typeface="Arial" panose="020B0604020202020204" pitchFamily="34" charset="0"/>
                <a:cs typeface="Arial" panose="020B0604020202020204" pitchFamily="34" charset="0"/>
              </a:rPr>
              <a:t> </a:t>
            </a:r>
            <a:r>
              <a:rPr kumimoji="0" lang="en-US" altLang="en-US" sz="1000" b="0" i="0" u="none" strike="noStrike" cap="none" normalizeH="0" baseline="0">
                <a:ln>
                  <a:noFill/>
                </a:ln>
                <a:solidFill>
                  <a:srgbClr val="0B0080"/>
                </a:solidFill>
                <a:effectLst/>
                <a:latin typeface="Arial" panose="020B0604020202020204" pitchFamily="34" charset="0"/>
                <a:cs typeface="Arial" panose="020B0604020202020204" pitchFamily="34" charset="0"/>
                <a:hlinkClick r:id="rId3" tooltip="Interstate 76 (New Jersey)"/>
              </a:rPr>
              <a:t>I-76</a:t>
            </a:r>
            <a:r>
              <a:rPr kumimoji="0" lang="en-US" altLang="en-US" sz="9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descr="https://upload.wikimedia.org/wikipedia/commons/thumb/a/ad/I-76.svg/25px-I-76.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2" y="5644279"/>
            <a:ext cx="829259" cy="82925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upload.wikimedia.org/wikipedia/commons/thumb/2/26/I-78.svg/25px-I-78.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151" y="5666202"/>
            <a:ext cx="814416" cy="81441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upload.wikimedia.org/wikipedia/commons/thumb/1/11/I-80.svg/25px-I-80.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8394" y="5660280"/>
            <a:ext cx="823589" cy="82358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upload.wikimedia.org/wikipedia/commons/thumb/f/f7/I-195.svg/31px-I-195.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9801" y="5695875"/>
            <a:ext cx="961148" cy="7751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upload.wikimedia.org/wikipedia/commons/thumb/6/68/I-278.svg/31px-I-278.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3111" y="5695875"/>
            <a:ext cx="961148" cy="775119"/>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https://upload.wikimedia.org/wikipedia/commons/thumb/6/62/I-280.svg/31px-I-280.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3328" y="5695875"/>
            <a:ext cx="976732" cy="787687"/>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https://upload.wikimedia.org/wikipedia/commons/thumb/4/4f/I-287.svg/31px-I-287.s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6638" y="5705499"/>
            <a:ext cx="998966" cy="80561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https://upload.wikimedia.org/wikipedia/commons/thumb/4/41/I-295.svg/31px-I-295.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182" y="5695875"/>
            <a:ext cx="1042101" cy="84040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https://upload.wikimedia.org/wikipedia/commons/thumb/8/8c/I-495.svg/31px-I-495.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2921" y="5702169"/>
            <a:ext cx="1034297" cy="83411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https://upload.wikimedia.org/wikipedia/commons/thumb/e/e9/I-676.svg/31px-I-676.svg.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49301" y="5692617"/>
            <a:ext cx="1046140" cy="843662"/>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https://upload.wikimedia.org/wikipedia/commons/thumb/0/09/I-695.svg/31px-I-695.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067316" y="5692617"/>
            <a:ext cx="1006669" cy="811829"/>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https://upload.wikimedia.org/wikipedia/commons/thumb/e/e3/I-895.svg/31px-I-895.sv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16068" y="5705499"/>
            <a:ext cx="984836" cy="7942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788394" y="402771"/>
            <a:ext cx="8759863" cy="769441"/>
          </a:xfrm>
          <a:prstGeom prst="rect">
            <a:avLst/>
          </a:prstGeom>
          <a:noFill/>
        </p:spPr>
        <p:txBody>
          <a:bodyPr wrap="square" rtlCol="0">
            <a:spAutoFit/>
          </a:bodyPr>
          <a:lstStyle/>
          <a:p>
            <a:pPr algn="ctr"/>
            <a:r>
              <a:rPr lang="en-US" sz="4400" dirty="0">
                <a:solidFill>
                  <a:schemeClr val="bg1"/>
                </a:solidFill>
              </a:rPr>
              <a:t>New Jersey Interstate Highways</a:t>
            </a:r>
          </a:p>
        </p:txBody>
      </p:sp>
      <p:sp>
        <p:nvSpPr>
          <p:cNvPr id="17" name="TextBox 5"/>
          <p:cNvSpPr txBox="1"/>
          <p:nvPr/>
        </p:nvSpPr>
        <p:spPr>
          <a:xfrm>
            <a:off x="11502657" y="6539023"/>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42035960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4178"/>
          </a:xfrm>
          <a:prstGeom prst="rect">
            <a:avLst/>
          </a:prstGeom>
        </p:spPr>
      </p:pic>
      <p:sp>
        <p:nvSpPr>
          <p:cNvPr id="5" name="TextBox 4"/>
          <p:cNvSpPr txBox="1"/>
          <p:nvPr/>
        </p:nvSpPr>
        <p:spPr>
          <a:xfrm>
            <a:off x="233917" y="301992"/>
            <a:ext cx="6858000" cy="3293209"/>
          </a:xfrm>
          <a:prstGeom prst="rect">
            <a:avLst/>
          </a:prstGeom>
          <a:solidFill>
            <a:schemeClr val="tx2">
              <a:lumMod val="75000"/>
            </a:schemeClr>
          </a:solidFill>
        </p:spPr>
        <p:txBody>
          <a:bodyPr wrap="square" rtlCol="0">
            <a:spAutoFit/>
          </a:bodyPr>
          <a:lstStyle/>
          <a:p>
            <a:pPr algn="ctr"/>
            <a:r>
              <a:rPr lang="en-US" sz="2800" dirty="0">
                <a:solidFill>
                  <a:schemeClr val="bg1"/>
                </a:solidFill>
              </a:rPr>
              <a:t>Key Words</a:t>
            </a:r>
            <a:endParaRPr lang="en-US" sz="2000" dirty="0">
              <a:solidFill>
                <a:schemeClr val="bg1"/>
              </a:solidFill>
            </a:endParaRPr>
          </a:p>
          <a:p>
            <a:r>
              <a:rPr lang="en-US" sz="2000" dirty="0">
                <a:solidFill>
                  <a:schemeClr val="bg1"/>
                </a:solidFill>
              </a:rPr>
              <a:t>transcontinental		Interstate		advocates</a:t>
            </a:r>
          </a:p>
          <a:p>
            <a:endParaRPr lang="en-US" sz="2000" dirty="0">
              <a:solidFill>
                <a:schemeClr val="bg1"/>
              </a:solidFill>
            </a:endParaRPr>
          </a:p>
          <a:p>
            <a:r>
              <a:rPr lang="en-US" sz="2000" dirty="0">
                <a:solidFill>
                  <a:schemeClr val="bg1"/>
                </a:solidFill>
              </a:rPr>
              <a:t>public works		transportation		congestion</a:t>
            </a:r>
          </a:p>
          <a:p>
            <a:endParaRPr lang="en-US" sz="2000" dirty="0">
              <a:solidFill>
                <a:schemeClr val="bg1"/>
              </a:solidFill>
            </a:endParaRPr>
          </a:p>
          <a:p>
            <a:r>
              <a:rPr lang="en-US" sz="2000" dirty="0">
                <a:solidFill>
                  <a:schemeClr val="bg1"/>
                </a:solidFill>
              </a:rPr>
              <a:t>motorists		Federal share		agencies</a:t>
            </a:r>
          </a:p>
          <a:p>
            <a:endParaRPr lang="en-US" sz="2000" dirty="0">
              <a:solidFill>
                <a:schemeClr val="bg1"/>
              </a:solidFill>
            </a:endParaRPr>
          </a:p>
          <a:p>
            <a:r>
              <a:rPr lang="en-US" sz="2000" dirty="0">
                <a:solidFill>
                  <a:schemeClr val="bg1"/>
                </a:solidFill>
              </a:rPr>
              <a:t>fatality rates		pedestrian		proposal</a:t>
            </a:r>
          </a:p>
          <a:p>
            <a:endParaRPr lang="en-US" sz="2000" dirty="0">
              <a:solidFill>
                <a:schemeClr val="bg1"/>
              </a:solidFill>
            </a:endParaRPr>
          </a:p>
          <a:p>
            <a:r>
              <a:rPr lang="en-US" sz="2000" dirty="0">
                <a:solidFill>
                  <a:schemeClr val="bg1"/>
                </a:solidFill>
              </a:rPr>
              <a:t>sight distances		tangent sections 		commuters</a:t>
            </a:r>
          </a:p>
        </p:txBody>
      </p:sp>
      <p:sp>
        <p:nvSpPr>
          <p:cNvPr id="4" name="TextBox 5"/>
          <p:cNvSpPr txBox="1"/>
          <p:nvPr/>
        </p:nvSpPr>
        <p:spPr>
          <a:xfrm>
            <a:off x="11502657" y="6539023"/>
            <a:ext cx="60782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70993"/>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307077"/>
            <a:ext cx="2569535" cy="1747662"/>
          </a:xfrm>
          <a:prstGeom prst="rect">
            <a:avLst/>
          </a:prstGeom>
        </p:spPr>
      </p:pic>
      <p:sp>
        <p:nvSpPr>
          <p:cNvPr id="6" name="TextBox 5"/>
          <p:cNvSpPr txBox="1"/>
          <p:nvPr/>
        </p:nvSpPr>
        <p:spPr>
          <a:xfrm>
            <a:off x="466947" y="2530808"/>
            <a:ext cx="5284381" cy="4185761"/>
          </a:xfrm>
          <a:prstGeom prst="rect">
            <a:avLst/>
          </a:prstGeom>
          <a:solidFill>
            <a:schemeClr val="tx2">
              <a:lumMod val="50000"/>
            </a:schemeClr>
          </a:solidFill>
        </p:spPr>
        <p:txBody>
          <a:bodyPr wrap="square" rtlCol="0">
            <a:spAutoFit/>
          </a:bodyPr>
          <a:lstStyle/>
          <a:p>
            <a:r>
              <a:rPr lang="en-US" dirty="0">
                <a:solidFill>
                  <a:schemeClr val="bg1"/>
                </a:solidFill>
              </a:rPr>
              <a:t>On June 29, 1956, President Dwight Eisenhower signed the Federal-Aid Highway Act of 1956. The bill created a 41,000-mile “National System of </a:t>
            </a:r>
            <a:r>
              <a:rPr lang="en-US" u="sng" dirty="0">
                <a:solidFill>
                  <a:schemeClr val="bg1"/>
                </a:solidFill>
              </a:rPr>
              <a:t>Interstate</a:t>
            </a:r>
            <a:r>
              <a:rPr lang="en-US" dirty="0">
                <a:solidFill>
                  <a:schemeClr val="bg1"/>
                </a:solidFill>
              </a:rPr>
              <a:t> and Defense Highways” that would, according to Eisenhower, eliminate unsafe roads, inefficient routes, traffic jams and all of the other things that got in the way of “speedy, safe, </a:t>
            </a:r>
            <a:r>
              <a:rPr lang="en-US" u="sng" dirty="0">
                <a:solidFill>
                  <a:schemeClr val="bg1"/>
                </a:solidFill>
              </a:rPr>
              <a:t>transcontinental</a:t>
            </a:r>
            <a:r>
              <a:rPr lang="en-US" dirty="0">
                <a:solidFill>
                  <a:schemeClr val="bg1"/>
                </a:solidFill>
              </a:rPr>
              <a:t> travel.” At the same time, highway </a:t>
            </a:r>
            <a:r>
              <a:rPr lang="en-US" u="sng" dirty="0">
                <a:solidFill>
                  <a:schemeClr val="bg1"/>
                </a:solidFill>
              </a:rPr>
              <a:t>advocates</a:t>
            </a:r>
            <a:r>
              <a:rPr lang="en-US" dirty="0">
                <a:solidFill>
                  <a:schemeClr val="bg1"/>
                </a:solidFill>
              </a:rPr>
              <a:t> argued, “in case of atomic attack on our key cities, the road net would permit quick evacuation of target areas.” For all of these reasons, the 1956 law declared that the construction of an elaborate expressway system was “essential to the national interest.”  </a:t>
            </a:r>
          </a:p>
          <a:p>
            <a:endParaRPr lang="en-US" dirty="0">
              <a:solidFill>
                <a:schemeClr val="bg1"/>
              </a:solidFill>
            </a:endParaRPr>
          </a:p>
          <a:p>
            <a:r>
              <a:rPr lang="en-US" sz="1400" dirty="0">
                <a:solidFill>
                  <a:schemeClr val="bg1"/>
                </a:solidFill>
              </a:rPr>
              <a:t>www.history.com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37" y="719407"/>
            <a:ext cx="2589027" cy="1656977"/>
          </a:xfrm>
          <a:prstGeom prst="rect">
            <a:avLst/>
          </a:prstGeom>
        </p:spPr>
      </p:pic>
      <p:sp>
        <p:nvSpPr>
          <p:cNvPr id="7" name="TextBox 5"/>
          <p:cNvSpPr txBox="1"/>
          <p:nvPr/>
        </p:nvSpPr>
        <p:spPr>
          <a:xfrm>
            <a:off x="11513289" y="91633"/>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
        <p:nvSpPr>
          <p:cNvPr id="2" name="TextBox 1"/>
          <p:cNvSpPr txBox="1"/>
          <p:nvPr/>
        </p:nvSpPr>
        <p:spPr>
          <a:xfrm>
            <a:off x="3109137" y="2185051"/>
            <a:ext cx="1244009" cy="215444"/>
          </a:xfrm>
          <a:prstGeom prst="rect">
            <a:avLst/>
          </a:prstGeom>
          <a:noFill/>
        </p:spPr>
        <p:txBody>
          <a:bodyPr wrap="square" rtlCol="0">
            <a:spAutoFit/>
          </a:bodyPr>
          <a:lstStyle/>
          <a:p>
            <a:r>
              <a:rPr lang="en-US" sz="800" dirty="0">
                <a:solidFill>
                  <a:schemeClr val="bg1"/>
                </a:solidFill>
              </a:rPr>
              <a:t>presidenteisenhower.net</a:t>
            </a:r>
          </a:p>
        </p:txBody>
      </p:sp>
      <p:sp>
        <p:nvSpPr>
          <p:cNvPr id="8" name="TextBox 7"/>
          <p:cNvSpPr txBox="1"/>
          <p:nvPr/>
        </p:nvSpPr>
        <p:spPr>
          <a:xfrm>
            <a:off x="676939" y="1839295"/>
            <a:ext cx="1244009" cy="215444"/>
          </a:xfrm>
          <a:prstGeom prst="rect">
            <a:avLst/>
          </a:prstGeom>
          <a:noFill/>
        </p:spPr>
        <p:txBody>
          <a:bodyPr wrap="square" rtlCol="0">
            <a:spAutoFit/>
          </a:bodyPr>
          <a:lstStyle/>
          <a:p>
            <a:r>
              <a:rPr lang="en-US" sz="800" dirty="0">
                <a:solidFill>
                  <a:schemeClr val="bg1"/>
                </a:solidFill>
              </a:rPr>
              <a:t>en.wikipedia.org</a:t>
            </a:r>
          </a:p>
        </p:txBody>
      </p:sp>
    </p:spTree>
    <p:extLst>
      <p:ext uri="{BB962C8B-B14F-4D97-AF65-F5344CB8AC3E}">
        <p14:creationId xmlns:p14="http://schemas.microsoft.com/office/powerpoint/2010/main" val="103273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18977" y="361507"/>
            <a:ext cx="5252484" cy="1754326"/>
          </a:xfrm>
          <a:prstGeom prst="rect">
            <a:avLst/>
          </a:prstGeom>
          <a:solidFill>
            <a:schemeClr val="tx2">
              <a:lumMod val="75000"/>
            </a:schemeClr>
          </a:solidFill>
        </p:spPr>
        <p:txBody>
          <a:bodyPr wrap="square" rtlCol="0">
            <a:spAutoFit/>
          </a:bodyPr>
          <a:lstStyle/>
          <a:p>
            <a:r>
              <a:rPr lang="en-US" dirty="0">
                <a:solidFill>
                  <a:schemeClr val="bg1"/>
                </a:solidFill>
              </a:rPr>
              <a:t>President Eisenhower’s model for the Interstate System had been Germany’s autobahn: the rural highway network he had seen during and after World War II. </a:t>
            </a:r>
          </a:p>
          <a:p>
            <a:endParaRPr lang="en-US" dirty="0">
              <a:solidFill>
                <a:schemeClr val="bg1"/>
              </a:solidFill>
            </a:endParaRPr>
          </a:p>
          <a:p>
            <a:r>
              <a:rPr lang="en-US" sz="1400" dirty="0">
                <a:solidFill>
                  <a:schemeClr val="bg1"/>
                </a:solidFill>
              </a:rPr>
              <a:t>fhwa.dot.gov</a:t>
            </a:r>
          </a:p>
        </p:txBody>
      </p:sp>
      <p:sp>
        <p:nvSpPr>
          <p:cNvPr id="7" name="TextBox 6"/>
          <p:cNvSpPr txBox="1"/>
          <p:nvPr/>
        </p:nvSpPr>
        <p:spPr>
          <a:xfrm>
            <a:off x="9207580" y="6085750"/>
            <a:ext cx="2839109" cy="400110"/>
          </a:xfrm>
          <a:prstGeom prst="rect">
            <a:avLst/>
          </a:prstGeom>
          <a:noFill/>
        </p:spPr>
        <p:txBody>
          <a:bodyPr wrap="square" rtlCol="0">
            <a:spAutoFit/>
          </a:bodyPr>
          <a:lstStyle/>
          <a:p>
            <a:pPr algn="ctr"/>
            <a:r>
              <a:rPr lang="en-US" sz="2000" b="1" dirty="0">
                <a:solidFill>
                  <a:schemeClr val="bg1"/>
                </a:solidFill>
              </a:rPr>
              <a:t>The Autobahn, Germany</a:t>
            </a:r>
          </a:p>
        </p:txBody>
      </p:sp>
      <p:sp>
        <p:nvSpPr>
          <p:cNvPr id="8" name="TextBox 5"/>
          <p:cNvSpPr txBox="1"/>
          <p:nvPr/>
        </p:nvSpPr>
        <p:spPr>
          <a:xfrm>
            <a:off x="11415823" y="6564208"/>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87051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3789519" y="287079"/>
            <a:ext cx="4761816" cy="400110"/>
          </a:xfrm>
          <a:prstGeom prst="rect">
            <a:avLst/>
          </a:prstGeom>
          <a:noFill/>
        </p:spPr>
        <p:txBody>
          <a:bodyPr wrap="square" rtlCol="0">
            <a:spAutoFit/>
          </a:bodyPr>
          <a:lstStyle/>
          <a:p>
            <a:pPr algn="ctr"/>
            <a:r>
              <a:rPr lang="en-US" sz="2000" b="1" dirty="0">
                <a:solidFill>
                  <a:schemeClr val="bg1"/>
                </a:solidFill>
              </a:rPr>
              <a:t>Interstate Highway in Dallas, Texas</a:t>
            </a:r>
          </a:p>
        </p:txBody>
      </p:sp>
      <p:sp>
        <p:nvSpPr>
          <p:cNvPr id="2" name="TextBox 1"/>
          <p:cNvSpPr txBox="1"/>
          <p:nvPr/>
        </p:nvSpPr>
        <p:spPr>
          <a:xfrm>
            <a:off x="255181" y="191386"/>
            <a:ext cx="3715090" cy="3970318"/>
          </a:xfrm>
          <a:prstGeom prst="rect">
            <a:avLst/>
          </a:prstGeom>
          <a:solidFill>
            <a:schemeClr val="tx2">
              <a:lumMod val="50000"/>
            </a:schemeClr>
          </a:solidFill>
        </p:spPr>
        <p:txBody>
          <a:bodyPr wrap="square" rtlCol="0">
            <a:spAutoFit/>
          </a:bodyPr>
          <a:lstStyle/>
          <a:p>
            <a:r>
              <a:rPr lang="en-US" dirty="0">
                <a:solidFill>
                  <a:schemeClr val="bg1"/>
                </a:solidFill>
              </a:rPr>
              <a:t>According to the Federal Highway Administration, the Interstate System has been called the Greatest </a:t>
            </a:r>
            <a:r>
              <a:rPr lang="en-US" u="sng" dirty="0">
                <a:solidFill>
                  <a:schemeClr val="bg1"/>
                </a:solidFill>
              </a:rPr>
              <a:t>Public Works</a:t>
            </a:r>
            <a:r>
              <a:rPr lang="en-US" dirty="0">
                <a:solidFill>
                  <a:schemeClr val="bg1"/>
                </a:solidFill>
              </a:rPr>
              <a:t> Project in History.  From the day President Dwight D. Eisenhower signed the </a:t>
            </a:r>
            <a:r>
              <a:rPr lang="en-US" i="1" dirty="0">
                <a:solidFill>
                  <a:schemeClr val="bg1"/>
                </a:solidFill>
              </a:rPr>
              <a:t>Federal-Aid Highway Act of 1956</a:t>
            </a:r>
            <a:r>
              <a:rPr lang="en-US" dirty="0">
                <a:solidFill>
                  <a:schemeClr val="bg1"/>
                </a:solidFill>
              </a:rPr>
              <a:t>, the Interstate System has been a part of our culture as construction projects, as </a:t>
            </a:r>
            <a:r>
              <a:rPr lang="en-US" u="sng" dirty="0">
                <a:solidFill>
                  <a:schemeClr val="bg1"/>
                </a:solidFill>
              </a:rPr>
              <a:t>transportation</a:t>
            </a:r>
            <a:r>
              <a:rPr lang="en-US" dirty="0">
                <a:solidFill>
                  <a:schemeClr val="bg1"/>
                </a:solidFill>
              </a:rPr>
              <a:t> in our daily lives, and as an integral part of the American way of life.  </a:t>
            </a:r>
          </a:p>
          <a:p>
            <a:endParaRPr lang="en-US" dirty="0">
              <a:solidFill>
                <a:schemeClr val="bg1"/>
              </a:solidFill>
            </a:endParaRPr>
          </a:p>
          <a:p>
            <a:r>
              <a:rPr lang="en-US" sz="1400" dirty="0">
                <a:solidFill>
                  <a:schemeClr val="bg1"/>
                </a:solidFill>
              </a:rPr>
              <a:t>www.fhwa.dot.gov</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944" y="191386"/>
            <a:ext cx="2209800" cy="1978000"/>
          </a:xfrm>
          <a:prstGeom prst="rect">
            <a:avLst/>
          </a:prstGeom>
        </p:spPr>
      </p:pic>
      <p:sp>
        <p:nvSpPr>
          <p:cNvPr id="6" name="TextBox 5"/>
          <p:cNvSpPr txBox="1"/>
          <p:nvPr/>
        </p:nvSpPr>
        <p:spPr>
          <a:xfrm>
            <a:off x="11502656" y="6564208"/>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62072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5892"/>
          </a:xfrm>
          <a:prstGeom prst="rect">
            <a:avLst/>
          </a:prstGeom>
        </p:spPr>
      </p:pic>
      <p:sp>
        <p:nvSpPr>
          <p:cNvPr id="11" name="TextBox 10"/>
          <p:cNvSpPr txBox="1"/>
          <p:nvPr/>
        </p:nvSpPr>
        <p:spPr>
          <a:xfrm>
            <a:off x="202019" y="223284"/>
            <a:ext cx="3853543" cy="2862322"/>
          </a:xfrm>
          <a:prstGeom prst="rect">
            <a:avLst/>
          </a:prstGeom>
          <a:solidFill>
            <a:schemeClr val="tx2">
              <a:lumMod val="50000"/>
            </a:schemeClr>
          </a:solidFill>
        </p:spPr>
        <p:txBody>
          <a:bodyPr wrap="square" rtlCol="0">
            <a:spAutoFit/>
          </a:bodyPr>
          <a:lstStyle/>
          <a:p>
            <a:r>
              <a:rPr lang="en-US" dirty="0">
                <a:solidFill>
                  <a:schemeClr val="bg1"/>
                </a:solidFill>
              </a:rPr>
              <a:t>Every citizen has been touched by it, if not directly as </a:t>
            </a:r>
            <a:r>
              <a:rPr lang="en-US" u="sng" dirty="0">
                <a:solidFill>
                  <a:schemeClr val="bg1"/>
                </a:solidFill>
              </a:rPr>
              <a:t>motorists</a:t>
            </a:r>
            <a:r>
              <a:rPr lang="en-US" dirty="0">
                <a:solidFill>
                  <a:schemeClr val="bg1"/>
                </a:solidFill>
              </a:rPr>
              <a:t>, then indirectly because every item we buy has been on the Interstate System at some point.  President Eisenhower considered it one of the most important achievements of his two terms in office, and historians agree. </a:t>
            </a:r>
          </a:p>
          <a:p>
            <a:endParaRPr lang="en-US" dirty="0">
              <a:solidFill>
                <a:schemeClr val="bg1"/>
              </a:solidFill>
            </a:endParaRPr>
          </a:p>
          <a:p>
            <a:r>
              <a:rPr lang="en-US" sz="1400" dirty="0">
                <a:solidFill>
                  <a:schemeClr val="bg1"/>
                </a:solidFill>
              </a:rPr>
              <a:t>www.fhwa.dot.gov</a:t>
            </a:r>
          </a:p>
        </p:txBody>
      </p:sp>
      <p:sp>
        <p:nvSpPr>
          <p:cNvPr id="4" name="TextBox 5"/>
          <p:cNvSpPr txBox="1"/>
          <p:nvPr/>
        </p:nvSpPr>
        <p:spPr>
          <a:xfrm>
            <a:off x="11502656" y="6564208"/>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169973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5" y="-104265"/>
            <a:ext cx="12279085" cy="7293428"/>
          </a:xfrm>
          <a:prstGeom prst="rect">
            <a:avLst/>
          </a:prstGeom>
          <a:effectLst/>
        </p:spPr>
      </p:pic>
      <p:sp>
        <p:nvSpPr>
          <p:cNvPr id="5" name="TextBox 4"/>
          <p:cNvSpPr txBox="1"/>
          <p:nvPr/>
        </p:nvSpPr>
        <p:spPr>
          <a:xfrm>
            <a:off x="8160774" y="140284"/>
            <a:ext cx="3839840" cy="2862322"/>
          </a:xfrm>
          <a:prstGeom prst="rect">
            <a:avLst/>
          </a:prstGeom>
          <a:solidFill>
            <a:schemeClr val="tx2">
              <a:lumMod val="75000"/>
            </a:schemeClr>
          </a:solidFill>
        </p:spPr>
        <p:txBody>
          <a:bodyPr wrap="square" rtlCol="0">
            <a:spAutoFit/>
          </a:bodyPr>
          <a:lstStyle/>
          <a:p>
            <a:r>
              <a:rPr lang="en-US" dirty="0">
                <a:solidFill>
                  <a:schemeClr val="bg1"/>
                </a:solidFill>
              </a:rPr>
              <a:t>The Interstate System was built under the principles of the Federal-aid highway program, which was established in 1916. The Federal Government made Interstate Construction funds available to the State highway/transportation </a:t>
            </a:r>
            <a:r>
              <a:rPr lang="en-US" u="sng" dirty="0">
                <a:solidFill>
                  <a:schemeClr val="bg1"/>
                </a:solidFill>
              </a:rPr>
              <a:t>agencies</a:t>
            </a:r>
            <a:r>
              <a:rPr lang="en-US" dirty="0">
                <a:solidFill>
                  <a:schemeClr val="bg1"/>
                </a:solidFill>
              </a:rPr>
              <a:t>, which built the Interstates. </a:t>
            </a:r>
          </a:p>
          <a:p>
            <a:endParaRPr lang="en-US" dirty="0">
              <a:solidFill>
                <a:schemeClr val="bg1"/>
              </a:solidFill>
            </a:endParaRPr>
          </a:p>
          <a:p>
            <a:r>
              <a:rPr lang="en-US" sz="1400" dirty="0">
                <a:solidFill>
                  <a:schemeClr val="bg1"/>
                </a:solidFill>
              </a:rPr>
              <a:t>www.fhwa.dot.gov</a:t>
            </a:r>
          </a:p>
        </p:txBody>
      </p:sp>
      <p:sp>
        <p:nvSpPr>
          <p:cNvPr id="4" name="TextBox 5"/>
          <p:cNvSpPr txBox="1"/>
          <p:nvPr/>
        </p:nvSpPr>
        <p:spPr>
          <a:xfrm>
            <a:off x="11415823" y="6642556"/>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528388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a:off x="361507" y="890965"/>
            <a:ext cx="4659086" cy="5076070"/>
          </a:xfrm>
          <a:prstGeom prst="rect">
            <a:avLst/>
          </a:prstGeom>
          <a:solidFill>
            <a:schemeClr val="tx2">
              <a:lumMod val="50000"/>
            </a:schemeClr>
          </a:solidFill>
        </p:spPr>
        <p:txBody>
          <a:bodyPr wrap="square">
            <a:spAutoFit/>
          </a:bodyPr>
          <a:lstStyle/>
          <a:p>
            <a:pPr>
              <a:lnSpc>
                <a:spcPct val="107000"/>
              </a:lnSpc>
              <a:spcAft>
                <a:spcPts val="800"/>
              </a:spcAft>
            </a:pPr>
            <a:r>
              <a:rPr lang="en-US" dirty="0">
                <a:solidFill>
                  <a:schemeClr val="bg1"/>
                </a:solidFill>
              </a:rPr>
              <a:t>The states own and operate the Interstate highways. The one exception is the Woodrow Wilson Memorial Bridge (I-95/495) over the Potomac River in the Washington area. </a:t>
            </a:r>
          </a:p>
          <a:p>
            <a:pPr>
              <a:lnSpc>
                <a:spcPct val="107000"/>
              </a:lnSpc>
              <a:spcAft>
                <a:spcPts val="800"/>
              </a:spcAft>
            </a:pPr>
            <a:r>
              <a:rPr lang="en-US" dirty="0">
                <a:solidFill>
                  <a:schemeClr val="bg1"/>
                </a:solidFill>
              </a:rPr>
              <a:t>The final estimate of the cost of the Interstate System was issued in 1991. It estimated that the total cost would be $128.9 billion, with a </a:t>
            </a:r>
            <a:r>
              <a:rPr lang="en-US" u="sng" dirty="0">
                <a:solidFill>
                  <a:schemeClr val="bg1"/>
                </a:solidFill>
              </a:rPr>
              <a:t>Federal share </a:t>
            </a:r>
            <a:r>
              <a:rPr lang="en-US" dirty="0">
                <a:solidFill>
                  <a:schemeClr val="bg1"/>
                </a:solidFill>
              </a:rPr>
              <a:t>of $114.3 billion. This estimate covered only the mileage, 42,795 miles, built under the Interstate Construction Program. It excluded turnpikes incorporated into the Interstate System. </a:t>
            </a:r>
          </a:p>
          <a:p>
            <a:pPr>
              <a:lnSpc>
                <a:spcPct val="107000"/>
              </a:lnSpc>
              <a:spcAft>
                <a:spcPts val="800"/>
              </a:spcAft>
            </a:pPr>
            <a:r>
              <a:rPr lang="en-US" dirty="0">
                <a:solidFill>
                  <a:schemeClr val="bg1"/>
                </a:solidFill>
              </a:rPr>
              <a:t>In all, Federal-aid legislation authorized a total of $119 billion to pay the Federal share of the cost of Interstate construction.  </a:t>
            </a:r>
            <a:endParaRPr lang="en-US" sz="1600" dirty="0">
              <a:solidFill>
                <a:schemeClr val="bg1"/>
              </a:solidFill>
            </a:endParaRPr>
          </a:p>
          <a:p>
            <a:pPr>
              <a:lnSpc>
                <a:spcPct val="107000"/>
              </a:lnSpc>
              <a:spcAft>
                <a:spcPts val="800"/>
              </a:spcAft>
            </a:pPr>
            <a:r>
              <a:rPr lang="en-US" sz="1400" dirty="0">
                <a:solidFill>
                  <a:schemeClr val="bg1"/>
                </a:solidFill>
              </a:rPr>
              <a:t>www.fhwa.dot.gov</a:t>
            </a:r>
          </a:p>
        </p:txBody>
      </p:sp>
      <p:sp>
        <p:nvSpPr>
          <p:cNvPr id="4" name="TextBox 5"/>
          <p:cNvSpPr txBox="1"/>
          <p:nvPr/>
        </p:nvSpPr>
        <p:spPr>
          <a:xfrm>
            <a:off x="11598350" y="6192069"/>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193830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8082938" y="505122"/>
            <a:ext cx="3800718" cy="5847755"/>
          </a:xfrm>
          <a:prstGeom prst="rect">
            <a:avLst/>
          </a:prstGeom>
          <a:solidFill>
            <a:schemeClr val="tx2">
              <a:lumMod val="75000"/>
            </a:schemeClr>
          </a:solidFill>
        </p:spPr>
        <p:txBody>
          <a:bodyPr wrap="square" rtlCol="0">
            <a:spAutoFit/>
          </a:bodyPr>
          <a:lstStyle/>
          <a:p>
            <a:r>
              <a:rPr lang="en-US" dirty="0">
                <a:solidFill>
                  <a:schemeClr val="bg1"/>
                </a:solidFill>
              </a:rPr>
              <a:t>One of the primary reasons for building the Interstate System was to improve the safety of the highway users: drivers, passengers, and </a:t>
            </a:r>
            <a:r>
              <a:rPr lang="en-US" u="sng" dirty="0">
                <a:solidFill>
                  <a:schemeClr val="bg1"/>
                </a:solidFill>
              </a:rPr>
              <a:t>pedestrians</a:t>
            </a:r>
            <a:r>
              <a:rPr lang="en-US" dirty="0">
                <a:solidFill>
                  <a:schemeClr val="bg1"/>
                </a:solidFill>
              </a:rPr>
              <a:t>. Over the past 50 years, the Interstate System has done much to make highway travel safer and more efficient. </a:t>
            </a:r>
          </a:p>
          <a:p>
            <a:endParaRPr lang="en-US" dirty="0">
              <a:solidFill>
                <a:schemeClr val="bg1"/>
              </a:solidFill>
            </a:endParaRPr>
          </a:p>
          <a:p>
            <a:r>
              <a:rPr lang="en-US" dirty="0">
                <a:solidFill>
                  <a:schemeClr val="bg1"/>
                </a:solidFill>
              </a:rPr>
              <a:t>Relative safety is measured by the "</a:t>
            </a:r>
            <a:r>
              <a:rPr lang="en-US" u="sng" dirty="0">
                <a:solidFill>
                  <a:schemeClr val="bg1"/>
                </a:solidFill>
              </a:rPr>
              <a:t>fatality rate</a:t>
            </a:r>
            <a:r>
              <a:rPr lang="en-US" dirty="0">
                <a:solidFill>
                  <a:schemeClr val="bg1"/>
                </a:solidFill>
              </a:rPr>
              <a:t>“, which is fatalities per 100 million vehicle miles traveled. It is a measure used so data can be compared as traffic volumes change. </a:t>
            </a:r>
          </a:p>
          <a:p>
            <a:endParaRPr lang="en-US" dirty="0">
              <a:solidFill>
                <a:schemeClr val="bg1"/>
              </a:solidFill>
            </a:endParaRPr>
          </a:p>
          <a:p>
            <a:r>
              <a:rPr lang="en-US" dirty="0">
                <a:solidFill>
                  <a:schemeClr val="bg1"/>
                </a:solidFill>
              </a:rPr>
              <a:t>The Interstate System is the safest road system in the country, with a fatality rate of 0.8—compared with 1.46 for all roads in 2004. </a:t>
            </a:r>
          </a:p>
          <a:p>
            <a:endParaRPr lang="en-US" dirty="0">
              <a:solidFill>
                <a:schemeClr val="bg1"/>
              </a:solidFill>
            </a:endParaRPr>
          </a:p>
          <a:p>
            <a:r>
              <a:rPr lang="en-US" sz="1400" dirty="0">
                <a:solidFill>
                  <a:schemeClr val="bg1"/>
                </a:solidFill>
              </a:rPr>
              <a:t>www.fhwa.dot.gov</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989979" cy="2091404"/>
          </a:xfrm>
          <a:prstGeom prst="rect">
            <a:avLst/>
          </a:prstGeom>
        </p:spPr>
      </p:pic>
      <p:sp>
        <p:nvSpPr>
          <p:cNvPr id="6" name="TextBox 5"/>
          <p:cNvSpPr txBox="1"/>
          <p:nvPr/>
        </p:nvSpPr>
        <p:spPr>
          <a:xfrm>
            <a:off x="0" y="6511046"/>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
        <p:nvSpPr>
          <p:cNvPr id="7" name="TextBox 5"/>
          <p:cNvSpPr txBox="1"/>
          <p:nvPr/>
        </p:nvSpPr>
        <p:spPr>
          <a:xfrm>
            <a:off x="2305493" y="1875960"/>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352910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TextBox 4"/>
          <p:cNvSpPr txBox="1"/>
          <p:nvPr/>
        </p:nvSpPr>
        <p:spPr>
          <a:xfrm>
            <a:off x="1063256" y="3836741"/>
            <a:ext cx="10065488" cy="2800767"/>
          </a:xfrm>
          <a:prstGeom prst="rect">
            <a:avLst/>
          </a:prstGeom>
          <a:solidFill>
            <a:schemeClr val="tx2">
              <a:lumMod val="75000"/>
            </a:schemeClr>
          </a:solidFill>
        </p:spPr>
        <p:txBody>
          <a:bodyPr wrap="square" rtlCol="0">
            <a:spAutoFit/>
          </a:bodyPr>
          <a:lstStyle/>
          <a:p>
            <a:r>
              <a:rPr lang="en-US" dirty="0">
                <a:solidFill>
                  <a:schemeClr val="bg1"/>
                </a:solidFill>
              </a:rPr>
              <a:t>When the Interstate Construction Program began in 1956, the national fatality rate was 6.05. This improvement in safety has been the result of many factors working together:  the shifting of traffic onto the safer Interstate highways and technological advances in safety, such as wider shoulders; slid-resistant pavements; better guardrail, signs, and markings; clearer </a:t>
            </a:r>
            <a:r>
              <a:rPr lang="en-US" u="sng" dirty="0">
                <a:solidFill>
                  <a:schemeClr val="bg1"/>
                </a:solidFill>
              </a:rPr>
              <a:t>sight distances</a:t>
            </a:r>
            <a:r>
              <a:rPr lang="en-US" dirty="0">
                <a:solidFill>
                  <a:schemeClr val="bg1"/>
                </a:solidFill>
              </a:rPr>
              <a:t>; and breakaway sign posts and utility poles. In addition, many other factors have contributed to improved safety on the Nation's highway system, including new vehicle safety features, such as shatter proof glass, padded interiors, safety belts and air bags; programs to reduce impaired driving; and the combined, coordinated efforts of many private organizations and public agencies working together to make the Nation's highways ever safer. </a:t>
            </a:r>
          </a:p>
          <a:p>
            <a:endParaRPr lang="en-US" dirty="0">
              <a:solidFill>
                <a:schemeClr val="bg1"/>
              </a:solidFill>
            </a:endParaRPr>
          </a:p>
          <a:p>
            <a:r>
              <a:rPr lang="en-US" sz="1400" dirty="0">
                <a:solidFill>
                  <a:schemeClr val="bg1"/>
                </a:solidFill>
              </a:rPr>
              <a:t>fhwa.dot.gov</a:t>
            </a:r>
          </a:p>
        </p:txBody>
      </p:sp>
      <p:sp>
        <p:nvSpPr>
          <p:cNvPr id="4" name="TextBox 5"/>
          <p:cNvSpPr txBox="1"/>
          <p:nvPr/>
        </p:nvSpPr>
        <p:spPr>
          <a:xfrm>
            <a:off x="11415823" y="0"/>
            <a:ext cx="776177"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123rf.com</a:t>
            </a:r>
          </a:p>
        </p:txBody>
      </p:sp>
    </p:spTree>
    <p:extLst>
      <p:ext uri="{BB962C8B-B14F-4D97-AF65-F5344CB8AC3E}">
        <p14:creationId xmlns:p14="http://schemas.microsoft.com/office/powerpoint/2010/main" val="2474184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7740</TotalTime>
  <Words>861</Words>
  <Application>Microsoft Office PowerPoint</Application>
  <PresentationFormat>Widescreen</PresentationFormat>
  <Paragraphs>84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119</cp:revision>
  <dcterms:created xsi:type="dcterms:W3CDTF">2016-07-19T04:55:11Z</dcterms:created>
  <dcterms:modified xsi:type="dcterms:W3CDTF">2016-10-24T00:54:56Z</dcterms:modified>
</cp:coreProperties>
</file>