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5" r:id="rId4"/>
    <p:sldId id="261" r:id="rId5"/>
    <p:sldId id="258" r:id="rId6"/>
    <p:sldId id="259" r:id="rId7"/>
    <p:sldId id="262" r:id="rId8"/>
    <p:sldId id="263" r:id="rId9"/>
    <p:sldId id="260" r:id="rId10"/>
    <p:sldId id="273" r:id="rId11"/>
    <p:sldId id="264" r:id="rId12"/>
    <p:sldId id="267" r:id="rId13"/>
    <p:sldId id="266" r:id="rId14"/>
    <p:sldId id="276" r:id="rId15"/>
    <p:sldId id="277" r:id="rId16"/>
    <p:sldId id="278" r:id="rId17"/>
    <p:sldId id="279" r:id="rId18"/>
    <p:sldId id="280"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2445489" y="5266627"/>
            <a:ext cx="7495953" cy="1446550"/>
          </a:xfrm>
          <a:prstGeom prst="rect">
            <a:avLst/>
          </a:prstGeom>
          <a:noFill/>
        </p:spPr>
        <p:txBody>
          <a:bodyPr wrap="square" rtlCol="0">
            <a:spAutoFit/>
          </a:bodyPr>
          <a:lstStyle/>
          <a:p>
            <a:pPr algn="ctr"/>
            <a:r>
              <a:rPr lang="en-US" sz="4400" dirty="0">
                <a:solidFill>
                  <a:schemeClr val="accent1">
                    <a:lumMod val="50000"/>
                  </a:schemeClr>
                </a:solidFill>
              </a:rPr>
              <a:t>GEOGRAPHY     </a:t>
            </a:r>
          </a:p>
          <a:p>
            <a:pPr algn="ctr"/>
            <a:r>
              <a:rPr lang="en-US" sz="4400" dirty="0">
                <a:solidFill>
                  <a:schemeClr val="accent1">
                    <a:lumMod val="50000"/>
                  </a:schemeClr>
                </a:solidFill>
              </a:rPr>
              <a:t>Water, Water, Everywhere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0" y="2377896"/>
            <a:ext cx="2173024" cy="2173024"/>
          </a:xfrm>
          <a:prstGeom prst="rect">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8976" y="2377896"/>
            <a:ext cx="2173024" cy="217302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275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046643916"/>
              </p:ext>
            </p:extLst>
          </p:nvPr>
        </p:nvGraphicFramePr>
        <p:xfrm>
          <a:off x="923257" y="1115169"/>
          <a:ext cx="10345479" cy="2804766"/>
        </p:xfrm>
        <a:graphic>
          <a:graphicData uri="http://schemas.openxmlformats.org/drawingml/2006/table">
            <a:tbl>
              <a:tblPr firstRow="1" firstCol="1" bandRow="1">
                <a:tableStyleId>{5C22544A-7EE6-4342-B048-85BDC9FD1C3A}</a:tableStyleId>
              </a:tblPr>
              <a:tblGrid>
                <a:gridCol w="3448493">
                  <a:extLst>
                    <a:ext uri="{9D8B030D-6E8A-4147-A177-3AD203B41FA5}">
                      <a16:colId xmlns:a16="http://schemas.microsoft.com/office/drawing/2014/main" val="580855218"/>
                    </a:ext>
                  </a:extLst>
                </a:gridCol>
                <a:gridCol w="3448493">
                  <a:extLst>
                    <a:ext uri="{9D8B030D-6E8A-4147-A177-3AD203B41FA5}">
                      <a16:colId xmlns:a16="http://schemas.microsoft.com/office/drawing/2014/main" val="3482108467"/>
                    </a:ext>
                  </a:extLst>
                </a:gridCol>
                <a:gridCol w="3448493">
                  <a:extLst>
                    <a:ext uri="{9D8B030D-6E8A-4147-A177-3AD203B41FA5}">
                      <a16:colId xmlns:a16="http://schemas.microsoft.com/office/drawing/2014/main" val="1546181077"/>
                    </a:ext>
                  </a:extLst>
                </a:gridCol>
              </a:tblGrid>
              <a:tr h="399903">
                <a:tc>
                  <a:txBody>
                    <a:bodyPr/>
                    <a:lstStyle/>
                    <a:p>
                      <a:pPr marL="0" marR="0">
                        <a:lnSpc>
                          <a:spcPct val="107000"/>
                        </a:lnSpc>
                        <a:spcBef>
                          <a:spcPts val="0"/>
                        </a:spcBef>
                        <a:spcAft>
                          <a:spcPts val="1500"/>
                        </a:spcAft>
                      </a:pPr>
                      <a:r>
                        <a:rPr lang="en-US" sz="1050" spc="25" dirty="0">
                          <a:effectLst/>
                        </a:rPr>
                        <a:t> Typical Water Usages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Non-Conserving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Conserving Activities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1547591147"/>
                  </a:ext>
                </a:extLst>
              </a:tr>
              <a:tr h="649469">
                <a:tc>
                  <a:txBody>
                    <a:bodyPr/>
                    <a:lstStyle/>
                    <a:p>
                      <a:pPr marL="0" marR="0">
                        <a:lnSpc>
                          <a:spcPct val="107000"/>
                        </a:lnSpc>
                        <a:spcBef>
                          <a:spcPts val="0"/>
                        </a:spcBef>
                        <a:spcAft>
                          <a:spcPts val="1500"/>
                        </a:spcAft>
                      </a:pPr>
                      <a:r>
                        <a:rPr lang="en-US" sz="1050" spc="25">
                          <a:effectLst/>
                        </a:rPr>
                        <a:t>Shower (5 minutes)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Regular Shower head</a:t>
                      </a:r>
                      <a:br>
                        <a:rPr lang="en-US" sz="1050" spc="25">
                          <a:effectLst/>
                        </a:rPr>
                      </a:br>
                      <a:r>
                        <a:rPr lang="en-US" sz="1050" spc="25">
                          <a:effectLst/>
                        </a:rPr>
                        <a:t>30 gallons / 4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Low-flow shower head </a:t>
                      </a:r>
                      <a:br>
                        <a:rPr lang="en-US" sz="1050" spc="25">
                          <a:effectLst/>
                        </a:rPr>
                      </a:br>
                      <a:r>
                        <a:rPr lang="en-US" sz="1050" spc="25">
                          <a:effectLst/>
                        </a:rPr>
                        <a:t>15 gallons  / 2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4169074035"/>
                  </a:ext>
                </a:extLst>
              </a:tr>
              <a:tr h="877697">
                <a:tc>
                  <a:txBody>
                    <a:bodyPr/>
                    <a:lstStyle/>
                    <a:p>
                      <a:pPr marL="0" marR="0">
                        <a:lnSpc>
                          <a:spcPct val="107000"/>
                        </a:lnSpc>
                        <a:spcBef>
                          <a:spcPts val="0"/>
                        </a:spcBef>
                        <a:spcAft>
                          <a:spcPts val="1500"/>
                        </a:spcAft>
                      </a:pPr>
                      <a:r>
                        <a:rPr lang="en-US" sz="1050" spc="25" dirty="0">
                          <a:effectLst/>
                        </a:rPr>
                        <a:t>Toilet Flushing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Conventional toilet</a:t>
                      </a:r>
                      <a:br>
                        <a:rPr lang="en-US" sz="1050" spc="25">
                          <a:effectLst/>
                        </a:rPr>
                      </a:br>
                      <a:r>
                        <a:rPr lang="en-US" sz="1050" spc="25">
                          <a:effectLst/>
                        </a:rPr>
                        <a:t>4-7 gallons per flush</a:t>
                      </a:r>
                      <a:br>
                        <a:rPr lang="en-US" sz="1050" spc="25">
                          <a:effectLst/>
                        </a:rPr>
                      </a:br>
                      <a:r>
                        <a:rPr lang="en-US" sz="1050" spc="25">
                          <a:effectLst/>
                        </a:rPr>
                        <a:t>.53-.93 cu. ft. per flush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Ultra-low flush toilet</a:t>
                      </a:r>
                      <a:br>
                        <a:rPr lang="en-US" sz="1050" spc="25">
                          <a:effectLst/>
                        </a:rPr>
                      </a:br>
                      <a:r>
                        <a:rPr lang="en-US" sz="1050" spc="25">
                          <a:effectLst/>
                        </a:rPr>
                        <a:t>1.5 gallons per flush</a:t>
                      </a:r>
                      <a:br>
                        <a:rPr lang="en-US" sz="1050" spc="25">
                          <a:effectLst/>
                        </a:rPr>
                      </a:br>
                      <a:r>
                        <a:rPr lang="en-US" sz="1050" spc="25">
                          <a:effectLst/>
                        </a:rPr>
                        <a:t>.2 cu. ft. per flush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3139220522"/>
                  </a:ext>
                </a:extLst>
              </a:tr>
              <a:tr h="877697">
                <a:tc>
                  <a:txBody>
                    <a:bodyPr/>
                    <a:lstStyle/>
                    <a:p>
                      <a:pPr marL="0" marR="0">
                        <a:lnSpc>
                          <a:spcPct val="107000"/>
                        </a:lnSpc>
                        <a:spcBef>
                          <a:spcPts val="0"/>
                        </a:spcBef>
                        <a:spcAft>
                          <a:spcPts val="1500"/>
                        </a:spcAft>
                      </a:pPr>
                      <a:r>
                        <a:rPr lang="en-US" sz="1050" spc="25">
                          <a:effectLst/>
                        </a:rPr>
                        <a:t>Tub Bath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Full</a:t>
                      </a:r>
                      <a:br>
                        <a:rPr lang="en-US" sz="1050" spc="25">
                          <a:effectLst/>
                        </a:rPr>
                      </a:br>
                      <a:r>
                        <a:rPr lang="en-US" sz="1050" spc="25">
                          <a:effectLst/>
                        </a:rPr>
                        <a:t>20–50 gallons</a:t>
                      </a:r>
                      <a:br>
                        <a:rPr lang="en-US" sz="1050" spc="25">
                          <a:effectLst/>
                        </a:rPr>
                      </a:br>
                      <a:r>
                        <a:rPr lang="en-US" sz="1050" spc="25">
                          <a:effectLst/>
                        </a:rPr>
                        <a:t>2.66-6.66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dirty="0">
                          <a:effectLst/>
                        </a:rPr>
                        <a:t>Minimal water level</a:t>
                      </a:r>
                      <a:br>
                        <a:rPr lang="en-US" sz="1050" spc="25" dirty="0">
                          <a:effectLst/>
                        </a:rPr>
                      </a:br>
                      <a:r>
                        <a:rPr lang="en-US" sz="1050" spc="25" dirty="0">
                          <a:effectLst/>
                        </a:rPr>
                        <a:t>Less than 20 gallons</a:t>
                      </a:r>
                      <a:br>
                        <a:rPr lang="en-US" sz="1050" spc="25" dirty="0">
                          <a:effectLst/>
                        </a:rPr>
                      </a:br>
                      <a:r>
                        <a:rPr lang="en-US" sz="1050" spc="25" dirty="0">
                          <a:effectLst/>
                        </a:rPr>
                        <a:t>Less then 2.66 cu. 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979217662"/>
                  </a:ext>
                </a:extLst>
              </a:tr>
            </a:tbl>
          </a:graphicData>
        </a:graphic>
      </p:graphicFrame>
      <p:sp>
        <p:nvSpPr>
          <p:cNvPr id="6" name="Rectangle 1"/>
          <p:cNvSpPr>
            <a:spLocks noChangeArrowheads="1"/>
          </p:cNvSpPr>
          <p:nvPr/>
        </p:nvSpPr>
        <p:spPr bwMode="auto">
          <a:xfrm>
            <a:off x="676049" y="0"/>
            <a:ext cx="10839894" cy="1119446"/>
          </a:xfrm>
          <a:prstGeom prst="rect">
            <a:avLst/>
          </a:prstGeom>
          <a:solidFill>
            <a:schemeClr val="tx2">
              <a:lumMod val="50000"/>
            </a:schemeClr>
          </a:solidFill>
          <a:ln>
            <a:noFill/>
          </a:ln>
          <a:effectLst/>
        </p:spPr>
        <p:txBody>
          <a:bodyPr vert="horz" wrap="square" lIns="0" tIns="190440" rIns="0" bIns="952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ea typeface="Times New Roman" panose="02020603050405020304" pitchFamily="18" charset="0"/>
                <a:cs typeface="Times New Roman" panose="02020603050405020304" pitchFamily="18" charset="0"/>
              </a:rPr>
              <a:t>The average person uses from 80 to 200 gallons of water a day.  To translate that into cubic feet you would divide by 7.5 which calculates to 11 to 27 cubic feet per day.  For a billing quarter it equates to 990 to 2,430 cubic feet per person. www.keyportonline.com</a:t>
            </a:r>
          </a:p>
        </p:txBody>
      </p:sp>
      <p:graphicFrame>
        <p:nvGraphicFramePr>
          <p:cNvPr id="12" name="Table 11"/>
          <p:cNvGraphicFramePr>
            <a:graphicFrameLocks noGrp="1"/>
          </p:cNvGraphicFramePr>
          <p:nvPr>
            <p:extLst>
              <p:ext uri="{D42A27DB-BD31-4B8C-83A1-F6EECF244321}">
                <p14:modId xmlns:p14="http://schemas.microsoft.com/office/powerpoint/2010/main" val="130824104"/>
              </p:ext>
            </p:extLst>
          </p:nvPr>
        </p:nvGraphicFramePr>
        <p:xfrm>
          <a:off x="923257" y="3919935"/>
          <a:ext cx="10345479" cy="2816352"/>
        </p:xfrm>
        <a:graphic>
          <a:graphicData uri="http://schemas.openxmlformats.org/drawingml/2006/table">
            <a:tbl>
              <a:tblPr firstRow="1" firstCol="1" bandRow="1">
                <a:tableStyleId>{5C22544A-7EE6-4342-B048-85BDC9FD1C3A}</a:tableStyleId>
              </a:tblPr>
              <a:tblGrid>
                <a:gridCol w="3448493">
                  <a:extLst>
                    <a:ext uri="{9D8B030D-6E8A-4147-A177-3AD203B41FA5}">
                      <a16:colId xmlns:a16="http://schemas.microsoft.com/office/drawing/2014/main" val="482441554"/>
                    </a:ext>
                  </a:extLst>
                </a:gridCol>
                <a:gridCol w="3448493">
                  <a:extLst>
                    <a:ext uri="{9D8B030D-6E8A-4147-A177-3AD203B41FA5}">
                      <a16:colId xmlns:a16="http://schemas.microsoft.com/office/drawing/2014/main" val="3200925754"/>
                    </a:ext>
                  </a:extLst>
                </a:gridCol>
                <a:gridCol w="3448493">
                  <a:extLst>
                    <a:ext uri="{9D8B030D-6E8A-4147-A177-3AD203B41FA5}">
                      <a16:colId xmlns:a16="http://schemas.microsoft.com/office/drawing/2014/main" val="1477053362"/>
                    </a:ext>
                  </a:extLst>
                </a:gridCol>
              </a:tblGrid>
              <a:tr h="0">
                <a:tc>
                  <a:txBody>
                    <a:bodyPr/>
                    <a:lstStyle/>
                    <a:p>
                      <a:pPr marL="0" marR="0">
                        <a:lnSpc>
                          <a:spcPct val="107000"/>
                        </a:lnSpc>
                        <a:spcBef>
                          <a:spcPts val="0"/>
                        </a:spcBef>
                        <a:spcAft>
                          <a:spcPts val="1500"/>
                        </a:spcAft>
                      </a:pPr>
                      <a:r>
                        <a:rPr lang="en-US" sz="1050" spc="25" dirty="0">
                          <a:effectLst/>
                        </a:rPr>
                        <a:t>Shaving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dirty="0">
                          <a:effectLst/>
                        </a:rPr>
                        <a:t>Tap running</a:t>
                      </a:r>
                      <a:br>
                        <a:rPr lang="en-US" sz="1050" spc="25" dirty="0">
                          <a:effectLst/>
                        </a:rPr>
                      </a:br>
                      <a:r>
                        <a:rPr lang="en-US" sz="1050" spc="25" dirty="0">
                          <a:effectLst/>
                        </a:rPr>
                        <a:t>2 gallons or more</a:t>
                      </a:r>
                      <a:br>
                        <a:rPr lang="en-US" sz="1050" spc="25" dirty="0">
                          <a:effectLst/>
                        </a:rPr>
                      </a:br>
                      <a:r>
                        <a:rPr lang="en-US" sz="1050" spc="25" dirty="0">
                          <a:effectLst/>
                        </a:rPr>
                        <a:t>.26 cu. 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Fill basin</a:t>
                      </a:r>
                      <a:br>
                        <a:rPr lang="en-US" sz="1050" spc="25">
                          <a:effectLst/>
                        </a:rPr>
                      </a:br>
                      <a:r>
                        <a:rPr lang="en-US" sz="1050" spc="25">
                          <a:effectLst/>
                        </a:rPr>
                        <a:t>1 gallon / .13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3643936062"/>
                  </a:ext>
                </a:extLst>
              </a:tr>
              <a:tr h="0">
                <a:tc>
                  <a:txBody>
                    <a:bodyPr/>
                    <a:lstStyle/>
                    <a:p>
                      <a:pPr marL="0" marR="0">
                        <a:lnSpc>
                          <a:spcPct val="107000"/>
                        </a:lnSpc>
                        <a:spcBef>
                          <a:spcPts val="0"/>
                        </a:spcBef>
                        <a:spcAft>
                          <a:spcPts val="1500"/>
                        </a:spcAft>
                      </a:pPr>
                      <a:r>
                        <a:rPr lang="en-US" sz="1050" spc="25">
                          <a:effectLst/>
                        </a:rPr>
                        <a:t>Washing Hands/Face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Tap running </a:t>
                      </a:r>
                      <a:br>
                        <a:rPr lang="en-US" sz="1050" spc="25">
                          <a:effectLst/>
                        </a:rPr>
                      </a:br>
                      <a:r>
                        <a:rPr lang="en-US" sz="1050" spc="25">
                          <a:effectLst/>
                        </a:rPr>
                        <a:t>2 gallons or more</a:t>
                      </a:r>
                      <a:br>
                        <a:rPr lang="en-US" sz="1050" spc="25">
                          <a:effectLst/>
                        </a:rPr>
                      </a:br>
                      <a:r>
                        <a:rPr lang="en-US" sz="1050" spc="25">
                          <a:effectLst/>
                        </a:rPr>
                        <a:t>.26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Soap and rinse</a:t>
                      </a:r>
                      <a:br>
                        <a:rPr lang="en-US" sz="1050" spc="25">
                          <a:effectLst/>
                        </a:rPr>
                      </a:br>
                      <a:r>
                        <a:rPr lang="en-US" sz="1050" spc="25">
                          <a:effectLst/>
                        </a:rPr>
                        <a:t>1 gallon / .13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2010641265"/>
                  </a:ext>
                </a:extLst>
              </a:tr>
              <a:tr h="0">
                <a:tc>
                  <a:txBody>
                    <a:bodyPr/>
                    <a:lstStyle/>
                    <a:p>
                      <a:pPr marL="0" marR="0">
                        <a:lnSpc>
                          <a:spcPct val="107000"/>
                        </a:lnSpc>
                        <a:spcBef>
                          <a:spcPts val="0"/>
                        </a:spcBef>
                        <a:spcAft>
                          <a:spcPts val="1500"/>
                        </a:spcAft>
                      </a:pPr>
                      <a:r>
                        <a:rPr lang="en-US" sz="1050" spc="25">
                          <a:effectLst/>
                        </a:rPr>
                        <a:t>Dishwashing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Tap running </a:t>
                      </a:r>
                      <a:br>
                        <a:rPr lang="en-US" sz="1050" spc="25">
                          <a:effectLst/>
                        </a:rPr>
                      </a:br>
                      <a:r>
                        <a:rPr lang="en-US" sz="1050" spc="25">
                          <a:effectLst/>
                        </a:rPr>
                        <a:t>30 gallons / 4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Wash and rinse in sink</a:t>
                      </a:r>
                      <a:br>
                        <a:rPr lang="en-US" sz="1050" spc="25">
                          <a:effectLst/>
                        </a:rPr>
                      </a:br>
                      <a:r>
                        <a:rPr lang="en-US" sz="1050" spc="25">
                          <a:effectLst/>
                        </a:rPr>
                        <a:t>5 gallons / .66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3924537218"/>
                  </a:ext>
                </a:extLst>
              </a:tr>
              <a:tr h="0">
                <a:tc>
                  <a:txBody>
                    <a:bodyPr/>
                    <a:lstStyle/>
                    <a:p>
                      <a:pPr marL="0" marR="0">
                        <a:lnSpc>
                          <a:spcPct val="107000"/>
                        </a:lnSpc>
                        <a:spcBef>
                          <a:spcPts val="0"/>
                        </a:spcBef>
                        <a:spcAft>
                          <a:spcPts val="1500"/>
                        </a:spcAft>
                      </a:pPr>
                      <a:r>
                        <a:rPr lang="en-US" sz="1050" spc="25">
                          <a:effectLst/>
                        </a:rPr>
                        <a:t>Automatic Dishwasher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Full Cycle</a:t>
                      </a:r>
                      <a:br>
                        <a:rPr lang="en-US" sz="1050" spc="25">
                          <a:effectLst/>
                        </a:rPr>
                      </a:br>
                      <a:r>
                        <a:rPr lang="en-US" sz="1050" spc="25">
                          <a:effectLst/>
                        </a:rPr>
                        <a:t>20 gallons / 2.66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Short Cycle</a:t>
                      </a:r>
                      <a:br>
                        <a:rPr lang="en-US" sz="1050" spc="25">
                          <a:effectLst/>
                        </a:rPr>
                      </a:br>
                      <a:r>
                        <a:rPr lang="en-US" sz="1050" spc="25">
                          <a:effectLst/>
                        </a:rPr>
                        <a:t>11 gallons / 1.46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2947407116"/>
                  </a:ext>
                </a:extLst>
              </a:tr>
              <a:tr h="0">
                <a:tc>
                  <a:txBody>
                    <a:bodyPr/>
                    <a:lstStyle/>
                    <a:p>
                      <a:pPr marL="0" marR="0">
                        <a:lnSpc>
                          <a:spcPct val="107000"/>
                        </a:lnSpc>
                        <a:spcBef>
                          <a:spcPts val="0"/>
                        </a:spcBef>
                        <a:spcAft>
                          <a:spcPts val="1500"/>
                        </a:spcAft>
                      </a:pPr>
                      <a:r>
                        <a:rPr lang="en-US" sz="1050" spc="25">
                          <a:effectLst/>
                        </a:rPr>
                        <a:t>Washing Machine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Full cycle, top water level</a:t>
                      </a:r>
                      <a:br>
                        <a:rPr lang="en-US" sz="1050" spc="25">
                          <a:effectLst/>
                        </a:rPr>
                      </a:br>
                      <a:r>
                        <a:rPr lang="en-US" sz="1050" spc="25">
                          <a:effectLst/>
                        </a:rPr>
                        <a:t>40 gallons / 5.33 cu. 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dirty="0">
                          <a:effectLst/>
                        </a:rPr>
                        <a:t>New efficient clothes washers</a:t>
                      </a:r>
                      <a:br>
                        <a:rPr lang="en-US" sz="1050" spc="25" dirty="0">
                          <a:effectLst/>
                        </a:rPr>
                      </a:br>
                      <a:r>
                        <a:rPr lang="en-US" sz="1050" spc="25" dirty="0">
                          <a:effectLst/>
                        </a:rPr>
                        <a:t>16-25 gallons / 2.13-3.33 cu. 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4217236057"/>
                  </a:ext>
                </a:extLst>
              </a:tr>
            </a:tbl>
          </a:graphicData>
        </a:graphic>
      </p:graphicFrame>
    </p:spTree>
    <p:extLst>
      <p:ext uri="{BB962C8B-B14F-4D97-AF65-F5344CB8AC3E}">
        <p14:creationId xmlns:p14="http://schemas.microsoft.com/office/powerpoint/2010/main" val="901507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01295301"/>
              </p:ext>
            </p:extLst>
          </p:nvPr>
        </p:nvGraphicFramePr>
        <p:xfrm>
          <a:off x="329609" y="5145723"/>
          <a:ext cx="8067676" cy="1617980"/>
        </p:xfrm>
        <a:graphic>
          <a:graphicData uri="http://schemas.openxmlformats.org/drawingml/2006/table">
            <a:tbl>
              <a:tblPr firstRow="1" firstCol="1" bandRow="1">
                <a:tableStyleId>{5C22544A-7EE6-4342-B048-85BDC9FD1C3A}</a:tableStyleId>
              </a:tblPr>
              <a:tblGrid>
                <a:gridCol w="4033838">
                  <a:extLst>
                    <a:ext uri="{9D8B030D-6E8A-4147-A177-3AD203B41FA5}">
                      <a16:colId xmlns:a16="http://schemas.microsoft.com/office/drawing/2014/main" val="4286147553"/>
                    </a:ext>
                  </a:extLst>
                </a:gridCol>
                <a:gridCol w="4033838">
                  <a:extLst>
                    <a:ext uri="{9D8B030D-6E8A-4147-A177-3AD203B41FA5}">
                      <a16:colId xmlns:a16="http://schemas.microsoft.com/office/drawing/2014/main" val="2710929731"/>
                    </a:ext>
                  </a:extLst>
                </a:gridCol>
              </a:tblGrid>
              <a:tr h="0">
                <a:tc>
                  <a:txBody>
                    <a:bodyPr/>
                    <a:lstStyle/>
                    <a:p>
                      <a:pPr marL="0" marR="0">
                        <a:lnSpc>
                          <a:spcPct val="107000"/>
                        </a:lnSpc>
                        <a:spcBef>
                          <a:spcPts val="0"/>
                        </a:spcBef>
                        <a:spcAft>
                          <a:spcPts val="1500"/>
                        </a:spcAft>
                      </a:pPr>
                      <a:r>
                        <a:rPr lang="en-US" sz="1050" spc="25" dirty="0">
                          <a:effectLst/>
                        </a:rPr>
                        <a:t>30 drops per minute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54 gallons per month (7.2 cubic feet)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30806684"/>
                  </a:ext>
                </a:extLst>
              </a:tr>
              <a:tr h="0">
                <a:tc>
                  <a:txBody>
                    <a:bodyPr/>
                    <a:lstStyle/>
                    <a:p>
                      <a:pPr marL="0" marR="0">
                        <a:lnSpc>
                          <a:spcPct val="107000"/>
                        </a:lnSpc>
                        <a:spcBef>
                          <a:spcPts val="0"/>
                        </a:spcBef>
                        <a:spcAft>
                          <a:spcPts val="1500"/>
                        </a:spcAft>
                      </a:pPr>
                      <a:r>
                        <a:rPr lang="en-US" sz="1050" spc="25">
                          <a:effectLst/>
                        </a:rPr>
                        <a:t>60 drops per minute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113 gallons per month (15.06 cubic feet)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4028103815"/>
                  </a:ext>
                </a:extLst>
              </a:tr>
              <a:tr h="0">
                <a:tc>
                  <a:txBody>
                    <a:bodyPr/>
                    <a:lstStyle/>
                    <a:p>
                      <a:pPr marL="0" marR="0">
                        <a:lnSpc>
                          <a:spcPct val="107000"/>
                        </a:lnSpc>
                        <a:spcBef>
                          <a:spcPts val="0"/>
                        </a:spcBef>
                        <a:spcAft>
                          <a:spcPts val="1500"/>
                        </a:spcAft>
                      </a:pPr>
                      <a:r>
                        <a:rPr lang="en-US" sz="1050" spc="25">
                          <a:effectLst/>
                        </a:rPr>
                        <a:t>120 drops per minute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237 gallons per month (31.60 cubic feet)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1561534967"/>
                  </a:ext>
                </a:extLst>
              </a:tr>
              <a:tr h="0">
                <a:tc>
                  <a:txBody>
                    <a:bodyPr/>
                    <a:lstStyle/>
                    <a:p>
                      <a:pPr marL="0" marR="0">
                        <a:lnSpc>
                          <a:spcPct val="107000"/>
                        </a:lnSpc>
                        <a:spcBef>
                          <a:spcPts val="0"/>
                        </a:spcBef>
                        <a:spcAft>
                          <a:spcPts val="1500"/>
                        </a:spcAft>
                      </a:pPr>
                      <a:r>
                        <a:rPr lang="en-US" sz="1050" spc="25">
                          <a:effectLst/>
                        </a:rPr>
                        <a:t>½” stream of water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a:effectLst/>
                        </a:rPr>
                        <a:t>1,014 gallons per month (135.20 cubic feet)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2129573444"/>
                  </a:ext>
                </a:extLst>
              </a:tr>
              <a:tr h="0">
                <a:tc>
                  <a:txBody>
                    <a:bodyPr/>
                    <a:lstStyle/>
                    <a:p>
                      <a:pPr marL="0" marR="0">
                        <a:lnSpc>
                          <a:spcPct val="107000"/>
                        </a:lnSpc>
                        <a:spcBef>
                          <a:spcPts val="0"/>
                        </a:spcBef>
                        <a:spcAft>
                          <a:spcPts val="1500"/>
                        </a:spcAft>
                      </a:pPr>
                      <a:r>
                        <a:rPr lang="en-US" sz="1050" spc="25">
                          <a:effectLst/>
                        </a:rPr>
                        <a:t>1½” stream of water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1500"/>
                        </a:spcAft>
                      </a:pPr>
                      <a:r>
                        <a:rPr lang="en-US" sz="1050" spc="25" dirty="0">
                          <a:effectLst/>
                        </a:rPr>
                        <a:t>2, 202 gallons per month (293.60 cubic feet)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1996020123"/>
                  </a:ext>
                </a:extLst>
              </a:tr>
            </a:tbl>
          </a:graphicData>
        </a:graphic>
      </p:graphicFrame>
      <p:sp>
        <p:nvSpPr>
          <p:cNvPr id="12" name="Rectangle 1"/>
          <p:cNvSpPr>
            <a:spLocks noChangeArrowheads="1"/>
          </p:cNvSpPr>
          <p:nvPr/>
        </p:nvSpPr>
        <p:spPr bwMode="auto">
          <a:xfrm>
            <a:off x="582133" y="-200055"/>
            <a:ext cx="11064949" cy="244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0440" rIns="0" bIns="952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a:ln>
                  <a:noFill/>
                </a:ln>
                <a:solidFill>
                  <a:schemeClr val="bg1"/>
                </a:solidFill>
                <a:effectLst/>
                <a:ea typeface="Times New Roman" panose="02020603050405020304" pitchFamily="18" charset="0"/>
                <a:cs typeface="Times New Roman" panose="02020603050405020304" pitchFamily="18" charset="0"/>
              </a:rPr>
              <a:t>What About Leaks?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ea typeface="Times New Roman" panose="02020603050405020304" pitchFamily="18" charset="0"/>
                <a:cs typeface="Times New Roman" panose="02020603050405020304" pitchFamily="18" charset="0"/>
              </a:rPr>
              <a:t>An average of more than eight percent of </a:t>
            </a:r>
            <a:r>
              <a:rPr kumimoji="0" lang="en-US" altLang="en-US" b="0" i="0" u="sng" strike="noStrike" cap="none" normalizeH="0" baseline="0" dirty="0">
                <a:ln>
                  <a:noFill/>
                </a:ln>
                <a:solidFill>
                  <a:schemeClr val="bg1"/>
                </a:solidFill>
                <a:effectLst/>
                <a:ea typeface="Times New Roman" panose="02020603050405020304" pitchFamily="18" charset="0"/>
                <a:cs typeface="Times New Roman" panose="02020603050405020304" pitchFamily="18" charset="0"/>
              </a:rPr>
              <a:t>residential</a:t>
            </a:r>
            <a:r>
              <a:rPr kumimoji="0" lang="en-US" altLang="en-US" b="0" i="0" u="none" strike="noStrike" cap="none" normalizeH="0" baseline="0" dirty="0">
                <a:ln>
                  <a:noFill/>
                </a:ln>
                <a:solidFill>
                  <a:schemeClr val="bg1"/>
                </a:solidFill>
                <a:effectLst/>
                <a:ea typeface="Times New Roman" panose="02020603050405020304" pitchFamily="18" charset="0"/>
                <a:cs typeface="Times New Roman" panose="02020603050405020304" pitchFamily="18" charset="0"/>
              </a:rPr>
              <a:t> water use is lost through leaking fixtures or pipes.  You can check to see if you have any leaks by turning off all water fixtures both inside and outside the house and check the reading on your water meter.  Wait one hour, making sure that no one uses water, then check the meter reading.  If the meter number has increased you have a leak somewhere.  How much water is lost through leaks?  If the leak is 1/16” you can lose 655 gallons per day (87.33 cubic feet).  Or you can count the number of drips from the leak per minute.	</a:t>
            </a:r>
            <a:r>
              <a:rPr kumimoji="0" lang="en-US" altLang="en-US" sz="1600" b="0" i="0" u="none" strike="noStrike" cap="none" normalizeH="0" baseline="0" dirty="0">
                <a:ln>
                  <a:noFill/>
                </a:ln>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											</a:t>
            </a:r>
            <a:r>
              <a:rPr kumimoji="0" lang="en-US" altLang="en-US" sz="1600" b="0" i="0" u="none" strike="noStrike" cap="none" normalizeH="0" dirty="0">
                <a:ln>
                  <a:noFill/>
                </a:ln>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                     </a:t>
            </a:r>
            <a:r>
              <a:rPr lang="en-US" altLang="en-US" sz="1600" dirty="0">
                <a:solidFill>
                  <a:schemeClr val="bg1"/>
                </a:solidFill>
                <a:latin typeface="Helvetica" panose="020B0604020202020204" pitchFamily="34" charset="0"/>
                <a:ea typeface="Times New Roman" panose="02020603050405020304" pitchFamily="18" charset="0"/>
                <a:cs typeface="Times New Roman" panose="02020603050405020304" pitchFamily="18" charset="0"/>
              </a:rPr>
              <a:t>   </a:t>
            </a:r>
          </a:p>
          <a:p>
            <a:pPr marL="0" marR="0" lvl="0" indent="0" defTabSz="914400" rtl="0" eaLnBrk="0" fontAlgn="base" latinLnBrk="0" hangingPunct="0">
              <a:lnSpc>
                <a:spcPct val="100000"/>
              </a:lnSpc>
              <a:spcBef>
                <a:spcPct val="0"/>
              </a:spcBef>
              <a:spcAft>
                <a:spcPct val="0"/>
              </a:spcAft>
              <a:buClrTx/>
              <a:buSzTx/>
              <a:buFontTx/>
              <a:buNone/>
              <a:tabLst/>
            </a:pPr>
            <a:r>
              <a:rPr lang="en-US" altLang="en-US" sz="1600" dirty="0">
                <a:solidFill>
                  <a:schemeClr val="bg1"/>
                </a:solidFill>
                <a:latin typeface="Helvetica" panose="020B0604020202020204" pitchFamily="34" charset="0"/>
                <a:ea typeface="Times New Roman" panose="02020603050405020304" pitchFamily="18" charset="0"/>
                <a:cs typeface="Times New Roman" panose="02020603050405020304" pitchFamily="18" charset="0"/>
              </a:rPr>
              <a:t>										</a:t>
            </a:r>
            <a:r>
              <a:rPr lang="en-US" altLang="en-US" sz="1400" dirty="0">
                <a:solidFill>
                  <a:schemeClr val="bg1"/>
                </a:solidFill>
                <a:latin typeface="Helvetica" panose="020B0604020202020204" pitchFamily="34" charset="0"/>
                <a:ea typeface="Times New Roman" panose="02020603050405020304" pitchFamily="18" charset="0"/>
                <a:cs typeface="Times New Roman" panose="02020603050405020304" pitchFamily="18" charset="0"/>
              </a:rPr>
              <a:t>www.keyportonline.com</a:t>
            </a:r>
            <a:endParaRPr lang="en-US" altLang="en-US" sz="140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TextBox 5"/>
          <p:cNvSpPr txBox="1"/>
          <p:nvPr/>
        </p:nvSpPr>
        <p:spPr>
          <a:xfrm>
            <a:off x="11343169" y="6431301"/>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56944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 y="6117"/>
            <a:ext cx="12191980" cy="6851883"/>
          </a:xfrm>
          <a:prstGeom prst="rect">
            <a:avLst/>
          </a:prstGeom>
        </p:spPr>
      </p:pic>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931888" y="369681"/>
            <a:ext cx="3951768" cy="6124754"/>
          </a:xfrm>
          <a:prstGeom prst="rect">
            <a:avLst/>
          </a:prstGeom>
          <a:solidFill>
            <a:schemeClr val="bg2">
              <a:lumMod val="75000"/>
            </a:schemeClr>
          </a:solidFill>
        </p:spPr>
        <p:txBody>
          <a:bodyPr wrap="square" rtlCol="0">
            <a:spAutoFit/>
          </a:bodyPr>
          <a:lstStyle/>
          <a:p>
            <a:r>
              <a:rPr lang="en-US" dirty="0"/>
              <a:t>Water related issues:</a:t>
            </a:r>
          </a:p>
          <a:p>
            <a:endParaRPr lang="en-US" dirty="0"/>
          </a:p>
          <a:p>
            <a:pPr marL="285750" indent="-285750">
              <a:buFont typeface="Arial" panose="020B0604020202020204" pitchFamily="34" charset="0"/>
              <a:buChar char="•"/>
            </a:pPr>
            <a:r>
              <a:rPr lang="en-US" dirty="0"/>
              <a:t>Lead in water in public schools.</a:t>
            </a:r>
          </a:p>
          <a:p>
            <a:endParaRPr lang="en-US" b="1" dirty="0"/>
          </a:p>
          <a:p>
            <a:pPr marL="285750" indent="-285750">
              <a:buFont typeface="Arial" panose="020B0604020202020204" pitchFamily="34" charset="0"/>
              <a:buChar char="•"/>
            </a:pPr>
            <a:r>
              <a:rPr lang="en-US" dirty="0"/>
              <a:t>Potentially harmful contaminants found in drinking water, without suitable standards to act on. </a:t>
            </a:r>
          </a:p>
          <a:p>
            <a:endParaRPr lang="en-US" dirty="0"/>
          </a:p>
          <a:p>
            <a:pPr marL="285750" indent="-285750">
              <a:buFont typeface="Arial" panose="020B0604020202020204" pitchFamily="34" charset="0"/>
              <a:buChar char="•"/>
            </a:pPr>
            <a:r>
              <a:rPr lang="en-US" dirty="0"/>
              <a:t>An aging infrastructure leaking water before it ever gets to consumers. </a:t>
            </a:r>
          </a:p>
          <a:p>
            <a:endParaRPr lang="en-US" dirty="0"/>
          </a:p>
          <a:p>
            <a:r>
              <a:rPr lang="en-US" dirty="0"/>
              <a:t>There is no shortage of issues facing </a:t>
            </a:r>
            <a:r>
              <a:rPr lang="en-US" u="sng" dirty="0"/>
              <a:t>policymakers </a:t>
            </a:r>
            <a:r>
              <a:rPr lang="en-US" dirty="0"/>
              <a:t>charged with overseeing proper management of New Jersey’s drinking water, but in this age of information, maybe the biggest concerns have to do with </a:t>
            </a:r>
            <a:r>
              <a:rPr lang="en-US" i="1" dirty="0"/>
              <a:t>what we do not know</a:t>
            </a:r>
            <a:r>
              <a:rPr lang="en-US" dirty="0"/>
              <a:t>, according a panel at a NJ Spotlight roundtable on "New Jersey’s Hidden Water Crisis.“  </a:t>
            </a:r>
          </a:p>
          <a:p>
            <a:endParaRPr lang="en-US" dirty="0"/>
          </a:p>
          <a:p>
            <a:r>
              <a:rPr lang="en-US" sz="1400" dirty="0"/>
              <a:t>www.njspotlight.com</a:t>
            </a:r>
          </a:p>
        </p:txBody>
      </p:sp>
      <p:sp>
        <p:nvSpPr>
          <p:cNvPr id="6" name="TextBox 5"/>
          <p:cNvSpPr txBox="1"/>
          <p:nvPr/>
        </p:nvSpPr>
        <p:spPr>
          <a:xfrm>
            <a:off x="20" y="117948"/>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123rf.com</a:t>
            </a:r>
          </a:p>
        </p:txBody>
      </p:sp>
    </p:spTree>
    <p:extLst>
      <p:ext uri="{BB962C8B-B14F-4D97-AF65-F5344CB8AC3E}">
        <p14:creationId xmlns:p14="http://schemas.microsoft.com/office/powerpoint/2010/main" val="7505093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5486400"/>
          </a:xfrm>
          <a:prstGeom prst="rect">
            <a:avLst/>
          </a:prstGeom>
        </p:spPr>
      </p:pic>
      <p:sp>
        <p:nvSpPr>
          <p:cNvPr id="5" name="TextBox 4"/>
          <p:cNvSpPr txBox="1"/>
          <p:nvPr/>
        </p:nvSpPr>
        <p:spPr>
          <a:xfrm>
            <a:off x="233916" y="521041"/>
            <a:ext cx="3359890" cy="6186309"/>
          </a:xfrm>
          <a:prstGeom prst="rect">
            <a:avLst/>
          </a:prstGeom>
          <a:solidFill>
            <a:schemeClr val="tx2">
              <a:lumMod val="75000"/>
            </a:schemeClr>
          </a:solidFill>
        </p:spPr>
        <p:txBody>
          <a:bodyPr wrap="square" rtlCol="0">
            <a:spAutoFit/>
          </a:bodyPr>
          <a:lstStyle/>
          <a:p>
            <a:r>
              <a:rPr lang="en-US" dirty="0">
                <a:solidFill>
                  <a:schemeClr val="bg1"/>
                </a:solidFill>
              </a:rPr>
              <a:t>The </a:t>
            </a:r>
            <a:r>
              <a:rPr lang="en-US" u="sng" dirty="0">
                <a:solidFill>
                  <a:schemeClr val="bg1"/>
                </a:solidFill>
              </a:rPr>
              <a:t>lead crisis </a:t>
            </a:r>
            <a:r>
              <a:rPr lang="en-US" dirty="0">
                <a:solidFill>
                  <a:schemeClr val="bg1"/>
                </a:solidFill>
              </a:rPr>
              <a:t>in Flint, Michigan, as well as Newark, New Jersey and across the country, signals a serious need to re-examine national and state drinking water policies, repair and update our crumbling water infrastructure, and make sure we reduce lead at the tap, especially where children are concerned. Clean Water Action believes that if we truly want to protect our water, we need to put drinking water first. This has guided us for more than 40 years as we have partnered with communities and government at all levels to find solutions to our most pressing challenges, including lead and drinking water.    </a:t>
            </a:r>
          </a:p>
          <a:p>
            <a:endParaRPr lang="en-US" dirty="0">
              <a:solidFill>
                <a:schemeClr val="bg1"/>
              </a:solidFill>
            </a:endParaRPr>
          </a:p>
          <a:p>
            <a:r>
              <a:rPr lang="en-US" dirty="0">
                <a:solidFill>
                  <a:schemeClr val="bg1"/>
                </a:solidFill>
              </a:rPr>
              <a:t>(www.cleanwateraction.org)</a:t>
            </a:r>
            <a:endParaRPr lang="en-US" sz="2000" dirty="0">
              <a:solidFill>
                <a:schemeClr val="bg1"/>
              </a:solidFill>
            </a:endParaRPr>
          </a:p>
        </p:txBody>
      </p:sp>
      <p:sp>
        <p:nvSpPr>
          <p:cNvPr id="4" name="TextBox 5"/>
          <p:cNvSpPr txBox="1"/>
          <p:nvPr/>
        </p:nvSpPr>
        <p:spPr>
          <a:xfrm>
            <a:off x="11584171" y="135477"/>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91803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7" cy="6858000"/>
          </a:xfrm>
          <a:prstGeom prst="rect">
            <a:avLst/>
          </a:prstGeom>
        </p:spPr>
      </p:pic>
      <p:sp>
        <p:nvSpPr>
          <p:cNvPr id="5" name="TextBox 4"/>
          <p:cNvSpPr txBox="1"/>
          <p:nvPr/>
        </p:nvSpPr>
        <p:spPr>
          <a:xfrm>
            <a:off x="5922335" y="3242976"/>
            <a:ext cx="5748670" cy="3139321"/>
          </a:xfrm>
          <a:prstGeom prst="rect">
            <a:avLst/>
          </a:prstGeom>
          <a:solidFill>
            <a:schemeClr val="tx2">
              <a:lumMod val="75000"/>
            </a:schemeClr>
          </a:solidFill>
        </p:spPr>
        <p:txBody>
          <a:bodyPr wrap="square" rtlCol="0">
            <a:spAutoFit/>
          </a:bodyPr>
          <a:lstStyle/>
          <a:p>
            <a:r>
              <a:rPr lang="en-US" dirty="0">
                <a:solidFill>
                  <a:schemeClr val="bg1"/>
                </a:solidFill>
              </a:rPr>
              <a:t>NJ has many beautiful rivers, from the Delaware River running down our western border to the Raritan River which runs across the central part of our state. Our waterways provide </a:t>
            </a:r>
            <a:r>
              <a:rPr lang="en-US" u="sng" dirty="0">
                <a:solidFill>
                  <a:schemeClr val="bg1"/>
                </a:solidFill>
              </a:rPr>
              <a:t>recreational</a:t>
            </a:r>
            <a:r>
              <a:rPr lang="en-US" dirty="0">
                <a:solidFill>
                  <a:schemeClr val="bg1"/>
                </a:solidFill>
              </a:rPr>
              <a:t> hotspots for fishing, canoeing, crabbing, and swimming. Unfortunately, NJ’s waterways are threatened. In fact, over 75% of NJ's rivers and streams are too polluted for fishing and swimming. This is due to rampant overdevelopment, our legacy of industrial pollution, and aging infrastructure. </a:t>
            </a:r>
          </a:p>
          <a:p>
            <a:endParaRPr lang="en-US" dirty="0">
              <a:solidFill>
                <a:schemeClr val="bg1"/>
              </a:solidFill>
            </a:endParaRPr>
          </a:p>
          <a:p>
            <a:r>
              <a:rPr lang="en-US" dirty="0">
                <a:solidFill>
                  <a:schemeClr val="bg1"/>
                </a:solidFill>
              </a:rPr>
              <a:t>njpirgstudents.org</a:t>
            </a:r>
            <a:endParaRPr lang="en-US" sz="2000" dirty="0">
              <a:solidFill>
                <a:schemeClr val="bg1"/>
              </a:solidFill>
            </a:endParaRPr>
          </a:p>
        </p:txBody>
      </p:sp>
      <p:sp>
        <p:nvSpPr>
          <p:cNvPr id="4" name="TextBox 5"/>
          <p:cNvSpPr txBox="1"/>
          <p:nvPr/>
        </p:nvSpPr>
        <p:spPr>
          <a:xfrm>
            <a:off x="11584173" y="82314"/>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481478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7999"/>
          </a:xfrm>
          <a:prstGeom prst="rect">
            <a:avLst/>
          </a:prstGeom>
        </p:spPr>
      </p:pic>
      <p:sp>
        <p:nvSpPr>
          <p:cNvPr id="5" name="TextBox 4"/>
          <p:cNvSpPr txBox="1"/>
          <p:nvPr/>
        </p:nvSpPr>
        <p:spPr>
          <a:xfrm>
            <a:off x="7814930" y="1612297"/>
            <a:ext cx="4100624" cy="4493538"/>
          </a:xfrm>
          <a:prstGeom prst="rect">
            <a:avLst/>
          </a:prstGeom>
          <a:solidFill>
            <a:schemeClr val="tx2">
              <a:lumMod val="75000"/>
            </a:schemeClr>
          </a:solidFill>
        </p:spPr>
        <p:txBody>
          <a:bodyPr wrap="square" rtlCol="0">
            <a:spAutoFit/>
          </a:bodyPr>
          <a:lstStyle/>
          <a:p>
            <a:r>
              <a:rPr lang="en-US" sz="2000" dirty="0">
                <a:solidFill>
                  <a:schemeClr val="bg1"/>
                </a:solidFill>
              </a:rPr>
              <a:t>Water Watch focuses on three main tactics:</a:t>
            </a:r>
          </a:p>
          <a:p>
            <a:endParaRPr lang="en-US" sz="800" dirty="0">
              <a:solidFill>
                <a:schemeClr val="bg1"/>
              </a:solidFill>
            </a:endParaRPr>
          </a:p>
          <a:p>
            <a:r>
              <a:rPr lang="en-US" b="1" i="1" dirty="0">
                <a:solidFill>
                  <a:schemeClr val="bg1"/>
                </a:solidFill>
              </a:rPr>
              <a:t>Community Cleanups</a:t>
            </a:r>
            <a:endParaRPr lang="en-US" dirty="0">
              <a:solidFill>
                <a:schemeClr val="bg1"/>
              </a:solidFill>
            </a:endParaRPr>
          </a:p>
          <a:p>
            <a:r>
              <a:rPr lang="en-US" dirty="0">
                <a:solidFill>
                  <a:schemeClr val="bg1"/>
                </a:solidFill>
              </a:rPr>
              <a:t>Cleanups bring people together to take community action and highlights the need to cleanup and protect our precious waterways.  Every year we </a:t>
            </a:r>
            <a:r>
              <a:rPr lang="en-US" u="sng" dirty="0">
                <a:solidFill>
                  <a:schemeClr val="bg1"/>
                </a:solidFill>
              </a:rPr>
              <a:t>mobilize</a:t>
            </a:r>
            <a:r>
              <a:rPr lang="en-US" dirty="0">
                <a:solidFill>
                  <a:schemeClr val="bg1"/>
                </a:solidFill>
              </a:rPr>
              <a:t> hundreds of volunteers and remove tons of trash from our waterways.  Through our cleanups, we engage local community groups and leaders, student groups and leaders, decision makers, and the media.</a:t>
            </a:r>
          </a:p>
          <a:p>
            <a:r>
              <a:rPr lang="en-US" dirty="0">
                <a:solidFill>
                  <a:schemeClr val="bg1"/>
                </a:solidFill>
              </a:rPr>
              <a:t>We organize several cleanup events each year, including around Earth Day. </a:t>
            </a:r>
          </a:p>
          <a:p>
            <a:endParaRPr lang="en-US" sz="800" dirty="0">
              <a:solidFill>
                <a:schemeClr val="bg1"/>
              </a:solidFill>
            </a:endParaRPr>
          </a:p>
          <a:p>
            <a:r>
              <a:rPr lang="en-US" sz="1400" dirty="0">
                <a:solidFill>
                  <a:schemeClr val="bg1"/>
                </a:solidFill>
              </a:rPr>
              <a:t>www.njpirgstudents.org</a:t>
            </a:r>
          </a:p>
        </p:txBody>
      </p:sp>
      <p:sp>
        <p:nvSpPr>
          <p:cNvPr id="4" name="TextBox 5"/>
          <p:cNvSpPr txBox="1"/>
          <p:nvPr/>
        </p:nvSpPr>
        <p:spPr>
          <a:xfrm>
            <a:off x="11307727" y="265814"/>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4098098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
            <a:ext cx="12191997" cy="3896148"/>
          </a:xfrm>
          <a:prstGeom prst="rect">
            <a:avLst/>
          </a:prstGeom>
        </p:spPr>
      </p:pic>
      <p:sp>
        <p:nvSpPr>
          <p:cNvPr id="5" name="TextBox 4"/>
          <p:cNvSpPr txBox="1"/>
          <p:nvPr/>
        </p:nvSpPr>
        <p:spPr>
          <a:xfrm>
            <a:off x="1212112" y="3896149"/>
            <a:ext cx="9558669" cy="2954655"/>
          </a:xfrm>
          <a:prstGeom prst="rect">
            <a:avLst/>
          </a:prstGeom>
          <a:solidFill>
            <a:schemeClr val="tx2">
              <a:lumMod val="75000"/>
            </a:schemeClr>
          </a:solidFill>
        </p:spPr>
        <p:txBody>
          <a:bodyPr wrap="square" rtlCol="0">
            <a:spAutoFit/>
          </a:bodyPr>
          <a:lstStyle/>
          <a:p>
            <a:r>
              <a:rPr lang="en-US" b="1" i="1" dirty="0">
                <a:solidFill>
                  <a:schemeClr val="bg1"/>
                </a:solidFill>
              </a:rPr>
              <a:t>Education</a:t>
            </a:r>
            <a:endParaRPr lang="en-US" dirty="0">
              <a:solidFill>
                <a:schemeClr val="bg1"/>
              </a:solidFill>
            </a:endParaRPr>
          </a:p>
          <a:p>
            <a:r>
              <a:rPr lang="en-US" dirty="0">
                <a:solidFill>
                  <a:schemeClr val="bg1"/>
                </a:solidFill>
              </a:rPr>
              <a:t>Educating the public is an important step to getting people actively involved in solving the problem of water pollution. We teach members of the community about urban water pollution problems. We organize forums in the community to educate the public about current and pressing water quality issues, including </a:t>
            </a:r>
            <a:r>
              <a:rPr lang="en-US" u="sng" dirty="0">
                <a:solidFill>
                  <a:schemeClr val="bg1"/>
                </a:solidFill>
              </a:rPr>
              <a:t>toxic</a:t>
            </a:r>
            <a:r>
              <a:rPr lang="en-US" dirty="0">
                <a:solidFill>
                  <a:schemeClr val="bg1"/>
                </a:solidFill>
              </a:rPr>
              <a:t> levels of mercury or other industrial pollutants in our water ways, the local impacts of development, and rules and regulations around storm water and household runoff. As always, we present the public with problems, and offer them tangible, applicable solutions based on our research. </a:t>
            </a:r>
          </a:p>
          <a:p>
            <a:endParaRPr lang="en-US" sz="1400" dirty="0">
              <a:solidFill>
                <a:schemeClr val="bg1"/>
              </a:solidFill>
            </a:endParaRPr>
          </a:p>
          <a:p>
            <a:r>
              <a:rPr lang="en-US" sz="1400" dirty="0">
                <a:solidFill>
                  <a:schemeClr val="bg1"/>
                </a:solidFill>
              </a:rPr>
              <a:t>njpirgstudents.org</a:t>
            </a:r>
          </a:p>
          <a:p>
            <a:endParaRPr lang="en-US" sz="1400" dirty="0">
              <a:solidFill>
                <a:schemeClr val="bg1"/>
              </a:solidFill>
            </a:endParaRPr>
          </a:p>
        </p:txBody>
      </p:sp>
      <p:sp>
        <p:nvSpPr>
          <p:cNvPr id="4" name="TextBox 5"/>
          <p:cNvSpPr txBox="1"/>
          <p:nvPr/>
        </p:nvSpPr>
        <p:spPr>
          <a:xfrm>
            <a:off x="10565515" y="20431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04300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7999"/>
          </a:xfrm>
          <a:prstGeom prst="rect">
            <a:avLst/>
          </a:prstGeom>
        </p:spPr>
      </p:pic>
      <p:sp>
        <p:nvSpPr>
          <p:cNvPr id="5" name="TextBox 4"/>
          <p:cNvSpPr txBox="1"/>
          <p:nvPr/>
        </p:nvSpPr>
        <p:spPr>
          <a:xfrm>
            <a:off x="6964325" y="664894"/>
            <a:ext cx="4855533" cy="5847755"/>
          </a:xfrm>
          <a:prstGeom prst="rect">
            <a:avLst/>
          </a:prstGeom>
          <a:solidFill>
            <a:schemeClr val="tx2">
              <a:lumMod val="75000"/>
            </a:schemeClr>
          </a:solidFill>
        </p:spPr>
        <p:txBody>
          <a:bodyPr wrap="square" rtlCol="0">
            <a:spAutoFit/>
          </a:bodyPr>
          <a:lstStyle/>
          <a:p>
            <a:r>
              <a:rPr lang="en-US" b="1" i="1" dirty="0">
                <a:solidFill>
                  <a:schemeClr val="bg1"/>
                </a:solidFill>
              </a:rPr>
              <a:t>Streamwalking</a:t>
            </a:r>
            <a:endParaRPr lang="en-US" dirty="0">
              <a:solidFill>
                <a:schemeClr val="bg1"/>
              </a:solidFill>
            </a:endParaRPr>
          </a:p>
          <a:p>
            <a:r>
              <a:rPr lang="en-US" dirty="0">
                <a:solidFill>
                  <a:schemeClr val="bg1"/>
                </a:solidFill>
              </a:rPr>
              <a:t>Volunteers patrol the banks of rivers, lakes and streams each year. We map local water resources, test water quality and check for evidence of illegal pollution discharges. Many times, it is this type of citizen monitoring effort which uncovers potentially dangerous pollution problems first. Once detected, these incidents are reported to state agencies. In addition, monthly monitoring walks show the gradual changes that may be happening in the water system, as well as provide more insight into the impact the waterway has on the community.</a:t>
            </a:r>
          </a:p>
          <a:p>
            <a:endParaRPr lang="en-US" dirty="0">
              <a:solidFill>
                <a:schemeClr val="bg1"/>
              </a:solidFill>
            </a:endParaRPr>
          </a:p>
          <a:p>
            <a:r>
              <a:rPr lang="en-US" dirty="0">
                <a:solidFill>
                  <a:schemeClr val="bg1"/>
                </a:solidFill>
              </a:rPr>
              <a:t>Besides being, a great educational tool, streamwalking allows volunteers to get to know their local waterways pretty intimately. It's a time you set aside to walk along the banks looking for signs of life or pollution. </a:t>
            </a:r>
          </a:p>
          <a:p>
            <a:endParaRPr lang="en-US" dirty="0">
              <a:solidFill>
                <a:schemeClr val="bg1"/>
              </a:solidFill>
            </a:endParaRPr>
          </a:p>
          <a:p>
            <a:r>
              <a:rPr lang="en-US" sz="1400" dirty="0">
                <a:solidFill>
                  <a:schemeClr val="bg1"/>
                </a:solidFill>
              </a:rPr>
              <a:t>njpirgstudents.org</a:t>
            </a:r>
          </a:p>
        </p:txBody>
      </p:sp>
      <p:sp>
        <p:nvSpPr>
          <p:cNvPr id="4" name="TextBox 5"/>
          <p:cNvSpPr txBox="1"/>
          <p:nvPr/>
        </p:nvSpPr>
        <p:spPr>
          <a:xfrm>
            <a:off x="207333" y="268697"/>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639381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
            <a:ext cx="12191997" cy="4476306"/>
          </a:xfrm>
          <a:prstGeom prst="rect">
            <a:avLst/>
          </a:prstGeom>
        </p:spPr>
      </p:pic>
      <p:sp>
        <p:nvSpPr>
          <p:cNvPr id="5" name="TextBox 4"/>
          <p:cNvSpPr txBox="1"/>
          <p:nvPr/>
        </p:nvSpPr>
        <p:spPr>
          <a:xfrm>
            <a:off x="576226" y="4694273"/>
            <a:ext cx="10990521" cy="1908215"/>
          </a:xfrm>
          <a:prstGeom prst="rect">
            <a:avLst/>
          </a:prstGeom>
          <a:solidFill>
            <a:schemeClr val="tx2">
              <a:lumMod val="75000"/>
            </a:schemeClr>
          </a:solidFill>
        </p:spPr>
        <p:txBody>
          <a:bodyPr wrap="square" rtlCol="0">
            <a:spAutoFit/>
          </a:bodyPr>
          <a:lstStyle/>
          <a:p>
            <a:r>
              <a:rPr lang="en-US" dirty="0">
                <a:solidFill>
                  <a:schemeClr val="bg1"/>
                </a:solidFill>
              </a:rPr>
              <a:t>As New Jersey’s population continues to grow and water reserves are further constrained, more must be done to safeguard an adequate water supply. Luckily, we can all reduce our water use by as much as 30 percent by taking a few simple steps, such as installing high-efficiency plumbing fixtures and using water more efficiently in our yards. </a:t>
            </a:r>
          </a:p>
          <a:p>
            <a:endParaRPr lang="en-US" sz="1400" dirty="0">
              <a:solidFill>
                <a:schemeClr val="bg1"/>
              </a:solidFill>
            </a:endParaRPr>
          </a:p>
          <a:p>
            <a:r>
              <a:rPr lang="en-US" sz="1400" dirty="0">
                <a:solidFill>
                  <a:schemeClr val="bg1"/>
                </a:solidFill>
              </a:rPr>
              <a:t>nj.gov/dep</a:t>
            </a:r>
          </a:p>
          <a:p>
            <a:endParaRPr lang="en-US" dirty="0">
              <a:solidFill>
                <a:schemeClr val="bg1"/>
              </a:solidFill>
            </a:endParaRPr>
          </a:p>
          <a:p>
            <a:r>
              <a:rPr lang="en-US" i="1" dirty="0">
                <a:solidFill>
                  <a:schemeClr val="bg1"/>
                </a:solidFill>
              </a:rPr>
              <a:t>The question isn’t if we can afford to address our water issues, the question is if we can afford NOT to address them.</a:t>
            </a:r>
          </a:p>
        </p:txBody>
      </p:sp>
      <p:sp>
        <p:nvSpPr>
          <p:cNvPr id="4" name="TextBox 5"/>
          <p:cNvSpPr txBox="1"/>
          <p:nvPr/>
        </p:nvSpPr>
        <p:spPr>
          <a:xfrm>
            <a:off x="11422322" y="217967"/>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123rf.com</a:t>
            </a:r>
          </a:p>
        </p:txBody>
      </p:sp>
    </p:spTree>
    <p:extLst>
      <p:ext uri="{BB962C8B-B14F-4D97-AF65-F5344CB8AC3E}">
        <p14:creationId xmlns:p14="http://schemas.microsoft.com/office/powerpoint/2010/main" val="3785084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365915" y="2121691"/>
            <a:ext cx="6889898" cy="3293209"/>
          </a:xfrm>
          <a:prstGeom prst="rect">
            <a:avLst/>
          </a:prstGeom>
          <a:solidFill>
            <a:schemeClr val="tx2">
              <a:lumMod val="75000"/>
            </a:schemeClr>
          </a:solidFill>
        </p:spPr>
        <p:txBody>
          <a:bodyPr wrap="square" rtlCol="0">
            <a:spAutoFit/>
          </a:bodyPr>
          <a:lstStyle/>
          <a:p>
            <a:pPr algn="ctr"/>
            <a:r>
              <a:rPr lang="en-US" sz="2800" dirty="0">
                <a:solidFill>
                  <a:schemeClr val="bg1"/>
                </a:solidFill>
              </a:rPr>
              <a:t>Key Words</a:t>
            </a:r>
            <a:endParaRPr lang="en-US" sz="2000" dirty="0">
              <a:solidFill>
                <a:schemeClr val="bg1"/>
              </a:solidFill>
            </a:endParaRPr>
          </a:p>
          <a:p>
            <a:r>
              <a:rPr lang="en-US" sz="2000" dirty="0">
                <a:solidFill>
                  <a:schemeClr val="bg1"/>
                </a:solidFill>
              </a:rPr>
              <a:t>sustainable		irrigation 		abundant</a:t>
            </a:r>
          </a:p>
          <a:p>
            <a:endParaRPr lang="en-US" sz="2000" dirty="0">
              <a:solidFill>
                <a:schemeClr val="bg1"/>
              </a:solidFill>
            </a:endParaRPr>
          </a:p>
          <a:p>
            <a:r>
              <a:rPr lang="en-US" sz="2000" dirty="0">
                <a:solidFill>
                  <a:schemeClr val="bg1"/>
                </a:solidFill>
              </a:rPr>
              <a:t>septic system		infrastructure		local zoning</a:t>
            </a:r>
          </a:p>
          <a:p>
            <a:endParaRPr lang="en-US" sz="2000" dirty="0">
              <a:solidFill>
                <a:schemeClr val="bg1"/>
              </a:solidFill>
            </a:endParaRPr>
          </a:p>
          <a:p>
            <a:r>
              <a:rPr lang="en-US" sz="2000" dirty="0">
                <a:solidFill>
                  <a:schemeClr val="bg1"/>
                </a:solidFill>
              </a:rPr>
              <a:t>climate change		cubic feet		inefficient</a:t>
            </a:r>
          </a:p>
          <a:p>
            <a:endParaRPr lang="en-US" sz="2000" dirty="0">
              <a:solidFill>
                <a:schemeClr val="bg1"/>
              </a:solidFill>
            </a:endParaRPr>
          </a:p>
          <a:p>
            <a:r>
              <a:rPr lang="en-US" sz="2000" dirty="0">
                <a:solidFill>
                  <a:schemeClr val="bg1"/>
                </a:solidFill>
              </a:rPr>
              <a:t>residential		policymakers		mobilize</a:t>
            </a:r>
          </a:p>
          <a:p>
            <a:endParaRPr lang="en-US" sz="2000" dirty="0">
              <a:solidFill>
                <a:schemeClr val="bg1"/>
              </a:solidFill>
            </a:endParaRPr>
          </a:p>
          <a:p>
            <a:r>
              <a:rPr lang="en-US" sz="2000" dirty="0">
                <a:solidFill>
                  <a:schemeClr val="bg1"/>
                </a:solidFill>
              </a:rPr>
              <a:t>Lead crisis		recreational		toxic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813" y="0"/>
            <a:ext cx="4936187" cy="6854178"/>
          </a:xfrm>
          <a:prstGeom prst="rect">
            <a:avLst/>
          </a:prstGeom>
        </p:spPr>
      </p:pic>
      <p:sp>
        <p:nvSpPr>
          <p:cNvPr id="4" name="TextBox 5"/>
          <p:cNvSpPr txBox="1"/>
          <p:nvPr/>
        </p:nvSpPr>
        <p:spPr>
          <a:xfrm>
            <a:off x="11502657" y="6539023"/>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0993"/>
          </a:xfrm>
          <a:prstGeom prst="rect">
            <a:avLst/>
          </a:prstGeom>
        </p:spPr>
      </p:pic>
      <p:sp>
        <p:nvSpPr>
          <p:cNvPr id="6" name="TextBox 5"/>
          <p:cNvSpPr txBox="1"/>
          <p:nvPr/>
        </p:nvSpPr>
        <p:spPr>
          <a:xfrm>
            <a:off x="382772" y="4461531"/>
            <a:ext cx="5284381" cy="2185214"/>
          </a:xfrm>
          <a:prstGeom prst="rect">
            <a:avLst/>
          </a:prstGeom>
          <a:solidFill>
            <a:schemeClr val="tx2">
              <a:lumMod val="75000"/>
            </a:schemeClr>
          </a:solidFill>
        </p:spPr>
        <p:txBody>
          <a:bodyPr wrap="square" rtlCol="0">
            <a:spAutoFit/>
          </a:bodyPr>
          <a:lstStyle/>
          <a:p>
            <a:r>
              <a:rPr lang="en-US" dirty="0">
                <a:solidFill>
                  <a:schemeClr val="bg1"/>
                </a:solidFill>
              </a:rPr>
              <a:t>With an average rainfall of 45 inches per year, New Jersey is often considered a “water rich” state.  However, when considering that New Jersey is also the most densely populated state in the country, our current and future demands are likely to exceed the </a:t>
            </a:r>
            <a:r>
              <a:rPr lang="en-US" u="sng" dirty="0">
                <a:solidFill>
                  <a:schemeClr val="bg1"/>
                </a:solidFill>
              </a:rPr>
              <a:t>sustainable</a:t>
            </a:r>
            <a:r>
              <a:rPr lang="en-US" dirty="0">
                <a:solidFill>
                  <a:schemeClr val="bg1"/>
                </a:solidFill>
              </a:rPr>
              <a:t> supply of our water resources.  </a:t>
            </a:r>
          </a:p>
          <a:p>
            <a:endParaRPr lang="en-US" sz="1400" u="sng" dirty="0">
              <a:solidFill>
                <a:schemeClr val="bg1"/>
              </a:solidFill>
            </a:endParaRPr>
          </a:p>
          <a:p>
            <a:r>
              <a:rPr lang="en-US" sz="1400" dirty="0">
                <a:solidFill>
                  <a:schemeClr val="bg1"/>
                </a:solidFill>
              </a:rPr>
              <a:t>http://njwatersavers.rutgers.edu</a:t>
            </a:r>
          </a:p>
        </p:txBody>
      </p:sp>
      <p:sp>
        <p:nvSpPr>
          <p:cNvPr id="5" name="TextBox 5"/>
          <p:cNvSpPr txBox="1"/>
          <p:nvPr/>
        </p:nvSpPr>
        <p:spPr>
          <a:xfrm>
            <a:off x="11353801" y="6431301"/>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032735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5674242" y="4611231"/>
            <a:ext cx="6251944" cy="2031325"/>
          </a:xfrm>
          <a:prstGeom prst="rect">
            <a:avLst/>
          </a:prstGeom>
          <a:solidFill>
            <a:schemeClr val="tx2">
              <a:lumMod val="75000"/>
            </a:schemeClr>
          </a:solidFill>
        </p:spPr>
        <p:txBody>
          <a:bodyPr wrap="square" rtlCol="0">
            <a:spAutoFit/>
          </a:bodyPr>
          <a:lstStyle/>
          <a:p>
            <a:r>
              <a:rPr lang="en-US" dirty="0">
                <a:solidFill>
                  <a:schemeClr val="bg1"/>
                </a:solidFill>
              </a:rPr>
              <a:t>The average New Jersey resident uses 100 gallons of water per day, a number which increases dramatically during the summer months.  In fact, in some cases, New Jersey communities that engage in outdoor </a:t>
            </a:r>
            <a:r>
              <a:rPr lang="en-US" u="sng" dirty="0">
                <a:solidFill>
                  <a:schemeClr val="bg1"/>
                </a:solidFill>
              </a:rPr>
              <a:t>irrigation</a:t>
            </a:r>
            <a:r>
              <a:rPr lang="en-US" dirty="0">
                <a:solidFill>
                  <a:schemeClr val="bg1"/>
                </a:solidFill>
              </a:rPr>
              <a:t> increase their average water use by up to 85 gallons per day in the summer months. </a:t>
            </a:r>
          </a:p>
          <a:p>
            <a:endParaRPr lang="en-US" u="sng" dirty="0">
              <a:solidFill>
                <a:schemeClr val="bg1"/>
              </a:solidFill>
            </a:endParaRPr>
          </a:p>
          <a:p>
            <a:r>
              <a:rPr lang="en-US" sz="1400" dirty="0">
                <a:solidFill>
                  <a:schemeClr val="bg1"/>
                </a:solidFill>
              </a:rPr>
              <a:t>http://njwatersavers.rutgers.edu</a:t>
            </a:r>
          </a:p>
        </p:txBody>
      </p:sp>
      <p:sp>
        <p:nvSpPr>
          <p:cNvPr id="4" name="TextBox 5"/>
          <p:cNvSpPr txBox="1"/>
          <p:nvPr/>
        </p:nvSpPr>
        <p:spPr>
          <a:xfrm>
            <a:off x="202018" y="6206621"/>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87051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5814" y="4046600"/>
            <a:ext cx="3715090" cy="2585323"/>
          </a:xfrm>
          <a:prstGeom prst="rect">
            <a:avLst/>
          </a:prstGeom>
          <a:solidFill>
            <a:schemeClr val="tx2">
              <a:lumMod val="50000"/>
            </a:schemeClr>
          </a:solidFill>
        </p:spPr>
        <p:txBody>
          <a:bodyPr wrap="square" rtlCol="0">
            <a:spAutoFit/>
          </a:bodyPr>
          <a:lstStyle/>
          <a:p>
            <a:r>
              <a:rPr lang="en-US" dirty="0">
                <a:solidFill>
                  <a:schemeClr val="bg1"/>
                </a:solidFill>
              </a:rPr>
              <a:t>Even in areas where water seems </a:t>
            </a:r>
            <a:r>
              <a:rPr lang="en-US" u="sng" dirty="0">
                <a:solidFill>
                  <a:schemeClr val="bg1"/>
                </a:solidFill>
              </a:rPr>
              <a:t>abundant</a:t>
            </a:r>
            <a:r>
              <a:rPr lang="en-US" dirty="0">
                <a:solidFill>
                  <a:schemeClr val="bg1"/>
                </a:solidFill>
              </a:rPr>
              <a:t>, water conservation is important.  In addition to saving money on utility bills, water conservation helps prevent water pollution in nearby lakes, rivers, and local watersheds. </a:t>
            </a:r>
          </a:p>
          <a:p>
            <a:endParaRPr lang="en-US" dirty="0">
              <a:solidFill>
                <a:schemeClr val="bg1"/>
              </a:solidFill>
            </a:endParaRPr>
          </a:p>
          <a:p>
            <a:r>
              <a:rPr lang="en-US" sz="1400" dirty="0">
                <a:solidFill>
                  <a:schemeClr val="bg1"/>
                </a:solidFill>
              </a:rPr>
              <a:t>http://njwatersavers.rutgers.edu</a:t>
            </a:r>
          </a:p>
        </p:txBody>
      </p:sp>
      <p:sp>
        <p:nvSpPr>
          <p:cNvPr id="6" name="TextBox 5"/>
          <p:cNvSpPr txBox="1"/>
          <p:nvPr/>
        </p:nvSpPr>
        <p:spPr>
          <a:xfrm>
            <a:off x="9975110" y="276447"/>
            <a:ext cx="1765005" cy="369332"/>
          </a:xfrm>
          <a:prstGeom prst="rect">
            <a:avLst/>
          </a:prstGeom>
          <a:noFill/>
        </p:spPr>
        <p:txBody>
          <a:bodyPr wrap="square" rtlCol="0">
            <a:spAutoFit/>
          </a:bodyPr>
          <a:lstStyle/>
          <a:p>
            <a:r>
              <a:rPr lang="en-US" dirty="0"/>
              <a:t>Holmdel, NJ</a:t>
            </a:r>
          </a:p>
        </p:txBody>
      </p:sp>
      <p:sp>
        <p:nvSpPr>
          <p:cNvPr id="5" name="TextBox 5"/>
          <p:cNvSpPr txBox="1"/>
          <p:nvPr/>
        </p:nvSpPr>
        <p:spPr>
          <a:xfrm>
            <a:off x="11132288" y="6434951"/>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62072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artisticCement/>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 y="0"/>
            <a:ext cx="12192001" cy="6865892"/>
          </a:xfrm>
          <a:prstGeom prst="rect">
            <a:avLst/>
          </a:prstGeom>
        </p:spPr>
      </p:pic>
      <p:sp>
        <p:nvSpPr>
          <p:cNvPr id="11" name="TextBox 10"/>
          <p:cNvSpPr txBox="1"/>
          <p:nvPr/>
        </p:nvSpPr>
        <p:spPr>
          <a:xfrm>
            <a:off x="616688" y="358260"/>
            <a:ext cx="3853543" cy="2031325"/>
          </a:xfrm>
          <a:prstGeom prst="rect">
            <a:avLst/>
          </a:prstGeom>
          <a:solidFill>
            <a:schemeClr val="tx2">
              <a:lumMod val="50000"/>
            </a:schemeClr>
          </a:solidFill>
        </p:spPr>
        <p:txBody>
          <a:bodyPr wrap="square" rtlCol="0">
            <a:spAutoFit/>
          </a:bodyPr>
          <a:lstStyle/>
          <a:p>
            <a:r>
              <a:rPr lang="en-US" dirty="0">
                <a:solidFill>
                  <a:schemeClr val="bg1"/>
                </a:solidFill>
              </a:rPr>
              <a:t>Water conservation extends the life and reliability of </a:t>
            </a:r>
            <a:r>
              <a:rPr lang="en-US" u="sng" dirty="0">
                <a:solidFill>
                  <a:schemeClr val="bg1"/>
                </a:solidFill>
              </a:rPr>
              <a:t>septic systems</a:t>
            </a:r>
            <a:r>
              <a:rPr lang="en-US" dirty="0">
                <a:solidFill>
                  <a:schemeClr val="bg1"/>
                </a:solidFill>
              </a:rPr>
              <a:t>, public and private </a:t>
            </a:r>
            <a:r>
              <a:rPr lang="en-US" u="sng" dirty="0">
                <a:solidFill>
                  <a:schemeClr val="bg1"/>
                </a:solidFill>
              </a:rPr>
              <a:t>infrastructure</a:t>
            </a:r>
            <a:r>
              <a:rPr lang="en-US" dirty="0">
                <a:solidFill>
                  <a:schemeClr val="bg1"/>
                </a:solidFill>
              </a:rPr>
              <a:t> and prevents or postpones the need to fund and build expanded public works systems. </a:t>
            </a:r>
          </a:p>
          <a:p>
            <a:endParaRPr lang="en-US" u="sng" dirty="0">
              <a:solidFill>
                <a:schemeClr val="bg1"/>
              </a:solidFill>
            </a:endParaRPr>
          </a:p>
          <a:p>
            <a:r>
              <a:rPr lang="en-US" sz="1400" dirty="0">
                <a:solidFill>
                  <a:schemeClr val="bg1"/>
                </a:solidFill>
              </a:rPr>
              <a:t>http://njwatersavers.rutgers.edu</a:t>
            </a:r>
          </a:p>
        </p:txBody>
      </p:sp>
    </p:spTree>
    <p:extLst>
      <p:ext uri="{BB962C8B-B14F-4D97-AF65-F5344CB8AC3E}">
        <p14:creationId xmlns:p14="http://schemas.microsoft.com/office/powerpoint/2010/main" val="2169973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p:spPr>
      </p:pic>
      <p:sp>
        <p:nvSpPr>
          <p:cNvPr id="5" name="TextBox 4"/>
          <p:cNvSpPr txBox="1"/>
          <p:nvPr/>
        </p:nvSpPr>
        <p:spPr>
          <a:xfrm>
            <a:off x="7873695" y="3428999"/>
            <a:ext cx="3839840" cy="3016210"/>
          </a:xfrm>
          <a:prstGeom prst="rect">
            <a:avLst/>
          </a:prstGeom>
          <a:solidFill>
            <a:schemeClr val="tx2">
              <a:lumMod val="75000"/>
            </a:schemeClr>
          </a:solidFill>
        </p:spPr>
        <p:txBody>
          <a:bodyPr wrap="square" rtlCol="0">
            <a:spAutoFit/>
          </a:bodyPr>
          <a:lstStyle/>
          <a:p>
            <a:r>
              <a:rPr lang="en-US" dirty="0">
                <a:solidFill>
                  <a:schemeClr val="bg1"/>
                </a:solidFill>
              </a:rPr>
              <a:t>New Jersey’s water demands are quickly approaching the resource’s limits.  Water will likely influence the future of New Jersey in regard to the natural environment, the overall landscape, statewide development, </a:t>
            </a:r>
            <a:r>
              <a:rPr lang="en-US" u="sng" dirty="0">
                <a:solidFill>
                  <a:schemeClr val="bg1"/>
                </a:solidFill>
              </a:rPr>
              <a:t>local zoning</a:t>
            </a:r>
            <a:r>
              <a:rPr lang="en-US" dirty="0">
                <a:solidFill>
                  <a:schemeClr val="bg1"/>
                </a:solidFill>
              </a:rPr>
              <a:t>, and the State's economy.  Watch the video, </a:t>
            </a:r>
            <a:r>
              <a:rPr lang="en-US" b="1" i="1" dirty="0">
                <a:solidFill>
                  <a:schemeClr val="bg1"/>
                </a:solidFill>
              </a:rPr>
              <a:t>Water, a Matter of Importance</a:t>
            </a:r>
            <a:r>
              <a:rPr lang="en-US" dirty="0">
                <a:solidFill>
                  <a:schemeClr val="bg1"/>
                </a:solidFill>
              </a:rPr>
              <a:t> at the website below.  </a:t>
            </a:r>
          </a:p>
          <a:p>
            <a:endParaRPr lang="en-US" sz="1400" u="sng" dirty="0">
              <a:solidFill>
                <a:schemeClr val="bg1"/>
              </a:solidFill>
            </a:endParaRPr>
          </a:p>
          <a:p>
            <a:r>
              <a:rPr lang="en-US" sz="1400" dirty="0">
                <a:solidFill>
                  <a:schemeClr val="bg1"/>
                </a:solidFill>
              </a:rPr>
              <a:t>http://njwatersavers.rutgers.edu</a:t>
            </a:r>
          </a:p>
        </p:txBody>
      </p:sp>
      <p:sp>
        <p:nvSpPr>
          <p:cNvPr id="4" name="TextBox 5"/>
          <p:cNvSpPr txBox="1"/>
          <p:nvPr/>
        </p:nvSpPr>
        <p:spPr>
          <a:xfrm>
            <a:off x="0" y="6642556"/>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528388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6" name="Rectangle 15"/>
          <p:cNvSpPr/>
          <p:nvPr/>
        </p:nvSpPr>
        <p:spPr>
          <a:xfrm>
            <a:off x="8183526" y="302550"/>
            <a:ext cx="3296093" cy="6401753"/>
          </a:xfrm>
          <a:prstGeom prst="rect">
            <a:avLst/>
          </a:prstGeom>
          <a:solidFill>
            <a:schemeClr val="tx2">
              <a:lumMod val="50000"/>
            </a:schemeClr>
          </a:solidFill>
          <a:effectLst>
            <a:softEdge rad="31750"/>
          </a:effectLst>
        </p:spPr>
        <p:txBody>
          <a:bodyPr wrap="square">
            <a:spAutoFit/>
          </a:bodyPr>
          <a:lstStyle/>
          <a:p>
            <a:r>
              <a:rPr lang="en-US" dirty="0">
                <a:solidFill>
                  <a:schemeClr val="bg1"/>
                </a:solidFill>
              </a:rPr>
              <a:t>The Census Bureau projects the state’s population will increase by nearly 1 million people by 2020. </a:t>
            </a:r>
          </a:p>
          <a:p>
            <a:endParaRPr lang="en-US" dirty="0">
              <a:solidFill>
                <a:schemeClr val="bg1"/>
              </a:solidFill>
            </a:endParaRPr>
          </a:p>
          <a:p>
            <a:r>
              <a:rPr lang="en-US" dirty="0">
                <a:solidFill>
                  <a:schemeClr val="bg1"/>
                </a:solidFill>
              </a:rPr>
              <a:t>This population growth in New Jersey will place additional demand on the state’s water resources and infrastructure, particularly in areas that have not experienced high water demand before. </a:t>
            </a:r>
          </a:p>
          <a:p>
            <a:endParaRPr lang="en-US" dirty="0">
              <a:solidFill>
                <a:schemeClr val="bg1"/>
              </a:solidFill>
            </a:endParaRPr>
          </a:p>
          <a:p>
            <a:r>
              <a:rPr lang="en-US" dirty="0">
                <a:solidFill>
                  <a:schemeClr val="bg1"/>
                </a:solidFill>
              </a:rPr>
              <a:t>In addition to population growth straining water supplies, a recent National Resources Defense Council report states seven counties in New Jersey should expect high to extremely high risks for water shortages by 2050 as a result of </a:t>
            </a:r>
            <a:r>
              <a:rPr lang="en-US" u="sng" dirty="0">
                <a:solidFill>
                  <a:schemeClr val="bg1"/>
                </a:solidFill>
              </a:rPr>
              <a:t>climate change</a:t>
            </a:r>
            <a:r>
              <a:rPr lang="en-US" dirty="0">
                <a:solidFill>
                  <a:schemeClr val="bg1"/>
                </a:solidFill>
              </a:rPr>
              <a:t>. </a:t>
            </a:r>
          </a:p>
          <a:p>
            <a:endParaRPr lang="en-US" dirty="0">
              <a:solidFill>
                <a:schemeClr val="bg1"/>
              </a:solidFill>
            </a:endParaRPr>
          </a:p>
          <a:p>
            <a:r>
              <a:rPr lang="en-US" sz="1400" dirty="0">
                <a:solidFill>
                  <a:schemeClr val="bg1"/>
                </a:solidFill>
              </a:rPr>
              <a:t>www3.epa.gov/watersense </a:t>
            </a:r>
          </a:p>
        </p:txBody>
      </p:sp>
      <p:sp>
        <p:nvSpPr>
          <p:cNvPr id="4" name="TextBox 5"/>
          <p:cNvSpPr txBox="1"/>
          <p:nvPr/>
        </p:nvSpPr>
        <p:spPr>
          <a:xfrm>
            <a:off x="148856" y="194828"/>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93830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p:cNvSpPr/>
          <p:nvPr/>
        </p:nvSpPr>
        <p:spPr>
          <a:xfrm>
            <a:off x="382773" y="276446"/>
            <a:ext cx="3179135" cy="4739759"/>
          </a:xfrm>
          <a:prstGeom prst="rect">
            <a:avLst/>
          </a:prstGeom>
          <a:solidFill>
            <a:schemeClr val="tx2">
              <a:lumMod val="50000"/>
            </a:schemeClr>
          </a:solidFill>
          <a:effectLst/>
        </p:spPr>
        <p:txBody>
          <a:bodyPr wrap="square">
            <a:spAutoFit/>
          </a:bodyPr>
          <a:lstStyle/>
          <a:p>
            <a:r>
              <a:rPr lang="en-US" dirty="0">
                <a:solidFill>
                  <a:schemeClr val="bg1"/>
                </a:solidFill>
              </a:rPr>
              <a:t>Between 2000 and 2010 the total amount of water used by homes, businesses, and the state’s two nuclear plants surged by 40 billion gallons a year.</a:t>
            </a:r>
          </a:p>
          <a:p>
            <a:endParaRPr lang="en-US" dirty="0">
              <a:solidFill>
                <a:schemeClr val="bg1"/>
              </a:solidFill>
            </a:endParaRPr>
          </a:p>
          <a:p>
            <a:r>
              <a:rPr lang="en-US" dirty="0">
                <a:solidFill>
                  <a:schemeClr val="bg1"/>
                </a:solidFill>
              </a:rPr>
              <a:t>The average person uses from 80 to 200 gallons of water a day.  To translate that into </a:t>
            </a:r>
            <a:r>
              <a:rPr lang="en-US" u="sng" dirty="0">
                <a:solidFill>
                  <a:schemeClr val="bg1"/>
                </a:solidFill>
              </a:rPr>
              <a:t>cubic feet </a:t>
            </a:r>
            <a:r>
              <a:rPr lang="en-US" dirty="0">
                <a:solidFill>
                  <a:schemeClr val="bg1"/>
                </a:solidFill>
              </a:rPr>
              <a:t>you would divide by 7.5 which calculates to 11 to 27 cubic feet per day.  For a billing quarter, it equates to 990 to 2,430 cubic feet per person. </a:t>
            </a:r>
          </a:p>
          <a:p>
            <a:endParaRPr lang="en-US" dirty="0">
              <a:solidFill>
                <a:schemeClr val="bg1"/>
              </a:solidFill>
            </a:endParaRPr>
          </a:p>
          <a:p>
            <a:r>
              <a:rPr lang="en-US" sz="1400" dirty="0">
                <a:solidFill>
                  <a:schemeClr val="bg1"/>
                </a:solidFill>
              </a:rPr>
              <a:t>www.keyportonline.com</a:t>
            </a:r>
          </a:p>
        </p:txBody>
      </p:sp>
      <p:sp>
        <p:nvSpPr>
          <p:cNvPr id="4" name="TextBox 5"/>
          <p:cNvSpPr txBox="1"/>
          <p:nvPr/>
        </p:nvSpPr>
        <p:spPr>
          <a:xfrm>
            <a:off x="297712" y="6485861"/>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52910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4" y="0"/>
            <a:ext cx="12178156" cy="6857999"/>
          </a:xfrm>
          <a:prstGeom prst="rect">
            <a:avLst/>
          </a:prstGeom>
        </p:spPr>
      </p:pic>
      <p:sp>
        <p:nvSpPr>
          <p:cNvPr id="5" name="TextBox 4"/>
          <p:cNvSpPr txBox="1"/>
          <p:nvPr/>
        </p:nvSpPr>
        <p:spPr>
          <a:xfrm>
            <a:off x="1201479" y="4966554"/>
            <a:ext cx="10044224" cy="1477328"/>
          </a:xfrm>
          <a:prstGeom prst="rect">
            <a:avLst/>
          </a:prstGeom>
          <a:solidFill>
            <a:schemeClr val="tx2">
              <a:lumMod val="50000"/>
            </a:schemeClr>
          </a:solidFill>
        </p:spPr>
        <p:txBody>
          <a:bodyPr wrap="square" rtlCol="0">
            <a:spAutoFit/>
          </a:bodyPr>
          <a:lstStyle/>
          <a:p>
            <a:r>
              <a:rPr lang="en-US" dirty="0">
                <a:solidFill>
                  <a:schemeClr val="bg1"/>
                </a:solidFill>
              </a:rPr>
              <a:t>Saving water can also save energy and money. For example, if every household in New Jersey replaced its </a:t>
            </a:r>
            <a:r>
              <a:rPr lang="en-US" u="sng" dirty="0">
                <a:solidFill>
                  <a:schemeClr val="bg1"/>
                </a:solidFill>
              </a:rPr>
              <a:t>inefficient</a:t>
            </a:r>
            <a:r>
              <a:rPr lang="en-US" dirty="0">
                <a:solidFill>
                  <a:schemeClr val="bg1"/>
                </a:solidFill>
              </a:rPr>
              <a:t> showerheads with ones labeled </a:t>
            </a:r>
            <a:r>
              <a:rPr lang="en-US" i="1" dirty="0">
                <a:solidFill>
                  <a:schemeClr val="bg1"/>
                </a:solidFill>
              </a:rPr>
              <a:t>Water Sense</a:t>
            </a:r>
            <a:r>
              <a:rPr lang="en-US" dirty="0">
                <a:solidFill>
                  <a:schemeClr val="bg1"/>
                </a:solidFill>
              </a:rPr>
              <a:t>, it could save 7.6 billion gallons of water each year—that’s enough to supply the daily water needs of every household in Newark, New Jersey. It would also save about $70 million in energy costs from heating, treating, and distributing less water.  For more information and water-saving tips, visit www.epa.gov/watersense.</a:t>
            </a:r>
          </a:p>
        </p:txBody>
      </p:sp>
    </p:spTree>
    <p:extLst>
      <p:ext uri="{BB962C8B-B14F-4D97-AF65-F5344CB8AC3E}">
        <p14:creationId xmlns:p14="http://schemas.microsoft.com/office/powerpoint/2010/main" val="2474184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7935</TotalTime>
  <Words>1023</Words>
  <Application>Microsoft Office PowerPoint</Application>
  <PresentationFormat>Widescreen</PresentationFormat>
  <Paragraphs>140</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Helvetica</vt:lpstr>
      <vt:lpstr>Times New Roman</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137</cp:revision>
  <dcterms:created xsi:type="dcterms:W3CDTF">2016-07-19T04:55:11Z</dcterms:created>
  <dcterms:modified xsi:type="dcterms:W3CDTF">2016-10-23T23:48:06Z</dcterms:modified>
</cp:coreProperties>
</file>