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1" r:id="rId3"/>
    <p:sldId id="352" r:id="rId4"/>
    <p:sldId id="287" r:id="rId5"/>
    <p:sldId id="353" r:id="rId6"/>
    <p:sldId id="354" r:id="rId7"/>
    <p:sldId id="350" r:id="rId8"/>
    <p:sldId id="296" r:id="rId9"/>
    <p:sldId id="349" r:id="rId10"/>
    <p:sldId id="300" r:id="rId11"/>
    <p:sldId id="336" r:id="rId12"/>
    <p:sldId id="332" r:id="rId13"/>
    <p:sldId id="339" r:id="rId14"/>
    <p:sldId id="337" r:id="rId15"/>
    <p:sldId id="299" r:id="rId16"/>
    <p:sldId id="338" r:id="rId17"/>
    <p:sldId id="323" r:id="rId18"/>
    <p:sldId id="342" r:id="rId19"/>
    <p:sldId id="341" r:id="rId20"/>
    <p:sldId id="343" r:id="rId21"/>
    <p:sldId id="344" r:id="rId22"/>
    <p:sldId id="345" r:id="rId23"/>
    <p:sldId id="355" r:id="rId24"/>
    <p:sldId id="346" r:id="rId25"/>
    <p:sldId id="358" r:id="rId26"/>
    <p:sldId id="357" r:id="rId27"/>
    <p:sldId id="356"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40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ocean.nj.us/parks/default.htm" TargetMode="External"/><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lighthousecenternj.org/index.html" TargetMode="External"/><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2445489" y="5266627"/>
            <a:ext cx="7495953" cy="1446550"/>
          </a:xfrm>
          <a:prstGeom prst="rect">
            <a:avLst/>
          </a:prstGeom>
          <a:noFill/>
        </p:spPr>
        <p:txBody>
          <a:bodyPr wrap="square" rtlCol="0">
            <a:spAutoFit/>
          </a:bodyPr>
          <a:lstStyle/>
          <a:p>
            <a:pPr algn="ctr"/>
            <a:r>
              <a:rPr lang="en-US" sz="4400" dirty="0">
                <a:solidFill>
                  <a:schemeClr val="accent1">
                    <a:lumMod val="50000"/>
                  </a:schemeClr>
                </a:solidFill>
              </a:rPr>
              <a:t>GEOGRAPHY     </a:t>
            </a:r>
          </a:p>
          <a:p>
            <a:pPr algn="ctr"/>
            <a:r>
              <a:rPr lang="en-US" sz="4400" dirty="0">
                <a:solidFill>
                  <a:schemeClr val="accent1">
                    <a:lumMod val="50000"/>
                  </a:schemeClr>
                </a:solidFill>
              </a:rPr>
              <a:t>Pinelands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80" y="2377896"/>
            <a:ext cx="2173024" cy="2173024"/>
          </a:xfrm>
          <a:prstGeom prst="rect">
            <a:avLst/>
          </a:prstGeom>
        </p:spPr>
      </p:pic>
      <p:pic>
        <p:nvPicPr>
          <p:cNvPr id="9" name="Picture 8"/>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8976" y="2377896"/>
            <a:ext cx="2173024" cy="217302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0" y="0"/>
            <a:ext cx="5199321" cy="297712"/>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1999" cy="6858000"/>
          </a:xfrm>
          <a:prstGeom prst="rect">
            <a:avLst/>
          </a:prstGeom>
          <a:noFill/>
          <a:ln>
            <a:noFill/>
          </a:ln>
        </p:spPr>
      </p:pic>
      <p:sp>
        <p:nvSpPr>
          <p:cNvPr id="6" name="TextBox 5"/>
          <p:cNvSpPr txBox="1"/>
          <p:nvPr/>
        </p:nvSpPr>
        <p:spPr>
          <a:xfrm>
            <a:off x="7591647" y="297712"/>
            <a:ext cx="4019108" cy="2677656"/>
          </a:xfrm>
          <a:prstGeom prst="rect">
            <a:avLst/>
          </a:prstGeom>
          <a:solidFill>
            <a:schemeClr val="tx2">
              <a:lumMod val="75000"/>
            </a:schemeClr>
          </a:solidFill>
        </p:spPr>
        <p:txBody>
          <a:bodyPr wrap="square" rtlCol="0">
            <a:spAutoFit/>
          </a:bodyPr>
          <a:lstStyle/>
          <a:p>
            <a:r>
              <a:rPr lang="en-US" dirty="0">
                <a:solidFill>
                  <a:schemeClr val="bg1"/>
                </a:solidFill>
              </a:rPr>
              <a:t>Featuring 1.1-million acres of dense forests, serene rivers, picturesque parks, rare plants and animals, miles of blueberry fields and cranberry bogs, and a rich heritage dating from prehistoric times, the New Jersey Pinelands is a prime </a:t>
            </a:r>
            <a:r>
              <a:rPr lang="en-US" u="sng" dirty="0">
                <a:solidFill>
                  <a:schemeClr val="bg1"/>
                </a:solidFill>
              </a:rPr>
              <a:t>recreational destination.</a:t>
            </a:r>
          </a:p>
          <a:p>
            <a:endParaRPr lang="en-US" sz="1400" u="sng" dirty="0">
              <a:solidFill>
                <a:schemeClr val="bg1"/>
              </a:solidFill>
            </a:endParaRPr>
          </a:p>
          <a:p>
            <a:r>
              <a:rPr lang="en-US" sz="1400" dirty="0">
                <a:solidFill>
                  <a:schemeClr val="bg1"/>
                </a:solidFill>
              </a:rPr>
              <a:t>http://www.nj.gov/pinelands/home/visit/index.shtml</a:t>
            </a:r>
          </a:p>
        </p:txBody>
      </p:sp>
      <p:sp>
        <p:nvSpPr>
          <p:cNvPr id="7" name="TextBox 5"/>
          <p:cNvSpPr txBox="1"/>
          <p:nvPr/>
        </p:nvSpPr>
        <p:spPr>
          <a:xfrm>
            <a:off x="249277" y="640297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452013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0" y="0"/>
            <a:ext cx="5199321" cy="297712"/>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3869" y="0"/>
            <a:ext cx="12184262" cy="6857999"/>
          </a:xfrm>
          <a:prstGeom prst="rect">
            <a:avLst/>
          </a:prstGeom>
          <a:noFill/>
          <a:ln>
            <a:noFill/>
          </a:ln>
        </p:spPr>
      </p:pic>
      <p:sp>
        <p:nvSpPr>
          <p:cNvPr id="2" name="TextBox 1"/>
          <p:cNvSpPr txBox="1"/>
          <p:nvPr/>
        </p:nvSpPr>
        <p:spPr>
          <a:xfrm>
            <a:off x="6255164" y="2843464"/>
            <a:ext cx="5326912" cy="3631763"/>
          </a:xfrm>
          <a:prstGeom prst="rect">
            <a:avLst/>
          </a:prstGeom>
          <a:solidFill>
            <a:schemeClr val="tx2">
              <a:lumMod val="75000"/>
            </a:schemeClr>
          </a:solidFill>
        </p:spPr>
        <p:txBody>
          <a:bodyPr wrap="square" rtlCol="0">
            <a:spAutoFit/>
          </a:bodyPr>
          <a:lstStyle/>
          <a:p>
            <a:r>
              <a:rPr lang="en-US" dirty="0">
                <a:solidFill>
                  <a:schemeClr val="bg1"/>
                </a:solidFill>
              </a:rPr>
              <a:t>Residents and visitors alike have come to discover that the Pinelands, or </a:t>
            </a:r>
            <a:r>
              <a:rPr lang="en-US" u="sng" dirty="0">
                <a:solidFill>
                  <a:schemeClr val="bg1"/>
                </a:solidFill>
              </a:rPr>
              <a:t>Pine Barrens</a:t>
            </a:r>
            <a:r>
              <a:rPr lang="en-US" dirty="0">
                <a:solidFill>
                  <a:schemeClr val="bg1"/>
                </a:solidFill>
              </a:rPr>
              <a:t>, is both an ecological and recreational gem located within a close driving distance to Philadelphia, New York, Baltimore, Washington and the Jersey Shore. </a:t>
            </a:r>
          </a:p>
          <a:p>
            <a:endParaRPr lang="en-US" dirty="0">
              <a:solidFill>
                <a:schemeClr val="bg1"/>
              </a:solidFill>
            </a:endParaRPr>
          </a:p>
          <a:p>
            <a:r>
              <a:rPr lang="en-US" dirty="0">
                <a:solidFill>
                  <a:schemeClr val="bg1"/>
                </a:solidFill>
              </a:rPr>
              <a:t>Day-trippers can partake in a wide-range of activities, depending on the season. However, visitors are encouraged to spend several days to gain a full-appreciation of the region and its vast natural, cultural and historic resources.</a:t>
            </a:r>
          </a:p>
          <a:p>
            <a:endParaRPr lang="en-US" dirty="0">
              <a:solidFill>
                <a:schemeClr val="bg1"/>
              </a:solidFill>
            </a:endParaRPr>
          </a:p>
          <a:p>
            <a:r>
              <a:rPr lang="en-US" sz="1400" dirty="0">
                <a:solidFill>
                  <a:schemeClr val="bg1"/>
                </a:solidFill>
              </a:rPr>
              <a:t>http://www.nj.gov/pinelands/home/visit/index.shtml</a:t>
            </a:r>
          </a:p>
        </p:txBody>
      </p:sp>
      <p:sp>
        <p:nvSpPr>
          <p:cNvPr id="6" name="TextBox 5"/>
          <p:cNvSpPr txBox="1"/>
          <p:nvPr/>
        </p:nvSpPr>
        <p:spPr>
          <a:xfrm>
            <a:off x="164216" y="6549654"/>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88917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p:cNvSpPr txBox="1"/>
          <p:nvPr/>
        </p:nvSpPr>
        <p:spPr>
          <a:xfrm>
            <a:off x="489098" y="1374484"/>
            <a:ext cx="3817088" cy="4339650"/>
          </a:xfrm>
          <a:prstGeom prst="rect">
            <a:avLst/>
          </a:prstGeom>
          <a:solidFill>
            <a:schemeClr val="tx2">
              <a:lumMod val="75000"/>
            </a:schemeClr>
          </a:solidFill>
        </p:spPr>
        <p:txBody>
          <a:bodyPr wrap="square" rtlCol="0">
            <a:spAutoFit/>
          </a:bodyPr>
          <a:lstStyle/>
          <a:p>
            <a:r>
              <a:rPr lang="en-US" dirty="0">
                <a:solidFill>
                  <a:schemeClr val="bg1"/>
                </a:solidFill>
              </a:rPr>
              <a:t>• This region features some of the largest unbroken </a:t>
            </a:r>
            <a:r>
              <a:rPr lang="en-US" u="sng" dirty="0">
                <a:solidFill>
                  <a:schemeClr val="bg1"/>
                </a:solidFill>
              </a:rPr>
              <a:t>tracts</a:t>
            </a:r>
            <a:r>
              <a:rPr lang="en-US" dirty="0">
                <a:solidFill>
                  <a:schemeClr val="bg1"/>
                </a:solidFill>
              </a:rPr>
              <a:t> of forest in the eastern U.S. </a:t>
            </a:r>
          </a:p>
          <a:p>
            <a:endParaRPr lang="en-US" dirty="0">
              <a:solidFill>
                <a:schemeClr val="bg1"/>
              </a:solidFill>
            </a:endParaRPr>
          </a:p>
          <a:p>
            <a:r>
              <a:rPr lang="en-US" dirty="0">
                <a:solidFill>
                  <a:schemeClr val="bg1"/>
                </a:solidFill>
              </a:rPr>
              <a:t>• Unique ecological features of the New Jersey Pinelands include acidic and nutrient-poor stream systems fed by the shallow, underlying aquifer. </a:t>
            </a:r>
          </a:p>
          <a:p>
            <a:endParaRPr lang="en-US" dirty="0">
              <a:solidFill>
                <a:schemeClr val="bg1"/>
              </a:solidFill>
            </a:endParaRPr>
          </a:p>
          <a:p>
            <a:r>
              <a:rPr lang="en-US" dirty="0">
                <a:solidFill>
                  <a:schemeClr val="bg1"/>
                </a:solidFill>
              </a:rPr>
              <a:t>• Supports acid-tolerant fish, frog and toad, and plant communities. Native soils are sandy, acidic, and nutrient-poor.</a:t>
            </a:r>
          </a:p>
          <a:p>
            <a:endParaRPr lang="en-US" sz="1400" dirty="0">
              <a:solidFill>
                <a:schemeClr val="bg1"/>
              </a:solidFill>
            </a:endParaRPr>
          </a:p>
          <a:p>
            <a:r>
              <a:rPr lang="en-US" sz="1400" dirty="0">
                <a:solidFill>
                  <a:schemeClr val="bg1"/>
                </a:solidFill>
              </a:rPr>
              <a:t>http://www.nj.gov/pinelands/infor/fact/Pinelands%20Facts.pdf</a:t>
            </a:r>
          </a:p>
        </p:txBody>
      </p:sp>
      <p:sp>
        <p:nvSpPr>
          <p:cNvPr id="4" name="TextBox 5"/>
          <p:cNvSpPr txBox="1"/>
          <p:nvPr/>
        </p:nvSpPr>
        <p:spPr>
          <a:xfrm>
            <a:off x="249277" y="640297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897777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53655" y="351234"/>
            <a:ext cx="5745125" cy="3354765"/>
          </a:xfrm>
          <a:prstGeom prst="rect">
            <a:avLst/>
          </a:prstGeom>
          <a:solidFill>
            <a:schemeClr val="tx2">
              <a:lumMod val="75000"/>
            </a:schemeClr>
          </a:solidFill>
        </p:spPr>
        <p:txBody>
          <a:bodyPr wrap="square" rtlCol="0">
            <a:spAutoFit/>
          </a:bodyPr>
          <a:lstStyle/>
          <a:p>
            <a:r>
              <a:rPr lang="en-US" dirty="0">
                <a:solidFill>
                  <a:schemeClr val="bg1"/>
                </a:solidFill>
              </a:rPr>
              <a:t>• Wetlands comprise approximately 35 percent of the Pinelands National Reserve: 380,400 acres, including Atlantic White Cedar swamps, hardwood swamps, pitch pine lowlands, savannahs, and coastal marshes. </a:t>
            </a:r>
          </a:p>
          <a:p>
            <a:endParaRPr lang="en-US" dirty="0">
              <a:solidFill>
                <a:schemeClr val="bg1"/>
              </a:solidFill>
            </a:endParaRPr>
          </a:p>
          <a:p>
            <a:r>
              <a:rPr lang="en-US" dirty="0">
                <a:solidFill>
                  <a:schemeClr val="bg1"/>
                </a:solidFill>
              </a:rPr>
              <a:t>• Pinelands lie above the Kirkwood-Cohansey aquifer, which contains an estimated 17.7 trillion gallons of water -- enough water to cover all of New Jersey 10 feet deep, and equal to nearly half the water consumed each year in the U.S. </a:t>
            </a:r>
          </a:p>
          <a:p>
            <a:endParaRPr lang="en-US" dirty="0">
              <a:solidFill>
                <a:schemeClr val="bg1"/>
              </a:solidFill>
            </a:endParaRPr>
          </a:p>
          <a:p>
            <a:r>
              <a:rPr lang="en-US" sz="1400" dirty="0">
                <a:solidFill>
                  <a:schemeClr val="bg1"/>
                </a:solidFill>
              </a:rPr>
              <a:t>http://www.nj.gov/pinelands/infor/fact/Pinelands%20Facts.pdf</a:t>
            </a:r>
          </a:p>
        </p:txBody>
      </p:sp>
      <p:sp>
        <p:nvSpPr>
          <p:cNvPr id="4" name="TextBox 5"/>
          <p:cNvSpPr txBox="1"/>
          <p:nvPr/>
        </p:nvSpPr>
        <p:spPr>
          <a:xfrm>
            <a:off x="249277" y="640297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885895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p:cNvSpPr txBox="1"/>
          <p:nvPr/>
        </p:nvSpPr>
        <p:spPr>
          <a:xfrm>
            <a:off x="542260" y="574158"/>
            <a:ext cx="5128437" cy="3570208"/>
          </a:xfrm>
          <a:prstGeom prst="rect">
            <a:avLst/>
          </a:prstGeom>
          <a:solidFill>
            <a:schemeClr val="tx2">
              <a:lumMod val="75000"/>
            </a:schemeClr>
          </a:solidFill>
        </p:spPr>
        <p:txBody>
          <a:bodyPr wrap="square" rtlCol="0">
            <a:spAutoFit/>
          </a:bodyPr>
          <a:lstStyle/>
          <a:p>
            <a:r>
              <a:rPr lang="en-US" dirty="0">
                <a:solidFill>
                  <a:schemeClr val="bg1"/>
                </a:solidFill>
              </a:rPr>
              <a:t>• Home to many rare and unusual plants and animals, some of which reach their northern or southern geographic limits in the Pinelands. </a:t>
            </a:r>
          </a:p>
          <a:p>
            <a:endParaRPr lang="en-US" dirty="0">
              <a:solidFill>
                <a:schemeClr val="bg1"/>
              </a:solidFill>
            </a:endParaRPr>
          </a:p>
          <a:p>
            <a:r>
              <a:rPr lang="en-US" dirty="0">
                <a:solidFill>
                  <a:schemeClr val="bg1"/>
                </a:solidFill>
              </a:rPr>
              <a:t>• Pinelands National Reserve is home to 43 threatened or endangered animal species. </a:t>
            </a:r>
          </a:p>
          <a:p>
            <a:endParaRPr lang="en-US" dirty="0">
              <a:solidFill>
                <a:schemeClr val="bg1"/>
              </a:solidFill>
            </a:endParaRPr>
          </a:p>
          <a:p>
            <a:r>
              <a:rPr lang="en-US" dirty="0">
                <a:solidFill>
                  <a:schemeClr val="bg1"/>
                </a:solidFill>
              </a:rPr>
              <a:t>• The colorful Pine Barrens Tree frog (</a:t>
            </a:r>
            <a:r>
              <a:rPr lang="en-US" dirty="0" err="1">
                <a:solidFill>
                  <a:schemeClr val="bg1"/>
                </a:solidFill>
              </a:rPr>
              <a:t>Hyla</a:t>
            </a:r>
            <a:r>
              <a:rPr lang="en-US" dirty="0">
                <a:solidFill>
                  <a:schemeClr val="bg1"/>
                </a:solidFill>
              </a:rPr>
              <a:t> </a:t>
            </a:r>
            <a:r>
              <a:rPr lang="en-US" dirty="0" err="1">
                <a:solidFill>
                  <a:schemeClr val="bg1"/>
                </a:solidFill>
              </a:rPr>
              <a:t>andersonii</a:t>
            </a:r>
            <a:r>
              <a:rPr lang="en-US" dirty="0">
                <a:solidFill>
                  <a:schemeClr val="bg1"/>
                </a:solidFill>
              </a:rPr>
              <a:t>), a species widely associated with the unique natural history of the Pinelands, is found in very few places outside of the Pinelands.</a:t>
            </a:r>
          </a:p>
          <a:p>
            <a:endParaRPr lang="en-US" sz="1400" dirty="0">
              <a:solidFill>
                <a:schemeClr val="bg1"/>
              </a:solidFill>
            </a:endParaRPr>
          </a:p>
          <a:p>
            <a:r>
              <a:rPr lang="en-US" sz="1400" dirty="0">
                <a:solidFill>
                  <a:schemeClr val="bg1"/>
                </a:solidFill>
              </a:rPr>
              <a:t>http://www.nj.gov/pinelands/infor/fact/Pinelands%20Facts.pdf</a:t>
            </a:r>
          </a:p>
        </p:txBody>
      </p:sp>
      <p:sp>
        <p:nvSpPr>
          <p:cNvPr id="3" name="TextBox 2"/>
          <p:cNvSpPr txBox="1"/>
          <p:nvPr/>
        </p:nvSpPr>
        <p:spPr>
          <a:xfrm>
            <a:off x="233916" y="6368902"/>
            <a:ext cx="967563" cy="215444"/>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530396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0" y="2616102"/>
            <a:ext cx="12192000" cy="436944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49" y="1"/>
            <a:ext cx="8718802"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extBox 1"/>
          <p:cNvSpPr txBox="1"/>
          <p:nvPr/>
        </p:nvSpPr>
        <p:spPr>
          <a:xfrm>
            <a:off x="435933" y="289679"/>
            <a:ext cx="4774019" cy="5509200"/>
          </a:xfrm>
          <a:prstGeom prst="rect">
            <a:avLst/>
          </a:prstGeom>
          <a:solidFill>
            <a:schemeClr val="tx2">
              <a:lumMod val="75000"/>
            </a:schemeClr>
          </a:solidFill>
        </p:spPr>
        <p:txBody>
          <a:bodyPr wrap="square" rtlCol="0">
            <a:spAutoFit/>
          </a:bodyPr>
          <a:lstStyle/>
          <a:p>
            <a:r>
              <a:rPr lang="en-US" dirty="0">
                <a:solidFill>
                  <a:schemeClr val="bg1"/>
                </a:solidFill>
              </a:rPr>
              <a:t>• Noted by botanists worldwide for its unique native flora, including 27 wild orchid species and several insectivorous plant species. </a:t>
            </a:r>
          </a:p>
          <a:p>
            <a:endParaRPr lang="en-US" dirty="0">
              <a:solidFill>
                <a:schemeClr val="bg1"/>
              </a:solidFill>
            </a:endParaRPr>
          </a:p>
          <a:p>
            <a:r>
              <a:rPr lang="en-US" dirty="0">
                <a:solidFill>
                  <a:schemeClr val="bg1"/>
                </a:solidFill>
              </a:rPr>
              <a:t>• 92 threatened and endangered plant species known to </a:t>
            </a:r>
            <a:r>
              <a:rPr lang="en-US" dirty="0" err="1">
                <a:solidFill>
                  <a:schemeClr val="bg1"/>
                </a:solidFill>
              </a:rPr>
              <a:t>occurr</a:t>
            </a:r>
            <a:r>
              <a:rPr lang="en-US" dirty="0">
                <a:solidFill>
                  <a:schemeClr val="bg1"/>
                </a:solidFill>
              </a:rPr>
              <a:t> in the Pinelands are protected under the Pinelands Comprehensive Management Plan. </a:t>
            </a:r>
          </a:p>
          <a:p>
            <a:endParaRPr lang="en-US" dirty="0">
              <a:solidFill>
                <a:schemeClr val="bg1"/>
              </a:solidFill>
            </a:endParaRPr>
          </a:p>
          <a:p>
            <a:r>
              <a:rPr lang="en-US" dirty="0">
                <a:solidFill>
                  <a:schemeClr val="bg1"/>
                </a:solidFill>
              </a:rPr>
              <a:t>• Some species of Pinelands plants, including Knieskern’s Beaked Rush (</a:t>
            </a:r>
            <a:r>
              <a:rPr lang="en-US" dirty="0" err="1">
                <a:solidFill>
                  <a:schemeClr val="bg1"/>
                </a:solidFill>
              </a:rPr>
              <a:t>Rhynchospora</a:t>
            </a:r>
            <a:r>
              <a:rPr lang="en-US" dirty="0">
                <a:solidFill>
                  <a:schemeClr val="bg1"/>
                </a:solidFill>
              </a:rPr>
              <a:t> </a:t>
            </a:r>
            <a:r>
              <a:rPr lang="en-US" dirty="0" err="1">
                <a:solidFill>
                  <a:schemeClr val="bg1"/>
                </a:solidFill>
              </a:rPr>
              <a:t>knieskernii</a:t>
            </a:r>
            <a:r>
              <a:rPr lang="en-US" dirty="0">
                <a:solidFill>
                  <a:schemeClr val="bg1"/>
                </a:solidFill>
              </a:rPr>
              <a:t>), Pickering’s Morning Glory (</a:t>
            </a:r>
            <a:r>
              <a:rPr lang="en-US" dirty="0" err="1">
                <a:solidFill>
                  <a:schemeClr val="bg1"/>
                </a:solidFill>
              </a:rPr>
              <a:t>Breweria</a:t>
            </a:r>
            <a:r>
              <a:rPr lang="en-US" dirty="0">
                <a:solidFill>
                  <a:schemeClr val="bg1"/>
                </a:solidFill>
              </a:rPr>
              <a:t> </a:t>
            </a:r>
            <a:r>
              <a:rPr lang="en-US" dirty="0" err="1">
                <a:solidFill>
                  <a:schemeClr val="bg1"/>
                </a:solidFill>
              </a:rPr>
              <a:t>pickeringii</a:t>
            </a:r>
            <a:r>
              <a:rPr lang="en-US" dirty="0">
                <a:solidFill>
                  <a:schemeClr val="bg1"/>
                </a:solidFill>
              </a:rPr>
              <a:t> var. </a:t>
            </a:r>
            <a:r>
              <a:rPr lang="en-US" dirty="0" err="1">
                <a:solidFill>
                  <a:schemeClr val="bg1"/>
                </a:solidFill>
              </a:rPr>
              <a:t>caesariensis</a:t>
            </a:r>
            <a:r>
              <a:rPr lang="en-US" dirty="0">
                <a:solidFill>
                  <a:schemeClr val="bg1"/>
                </a:solidFill>
              </a:rPr>
              <a:t>), and Bog Asphodel (</a:t>
            </a:r>
            <a:r>
              <a:rPr lang="en-US" dirty="0" err="1">
                <a:solidFill>
                  <a:schemeClr val="bg1"/>
                </a:solidFill>
              </a:rPr>
              <a:t>Narthecium</a:t>
            </a:r>
            <a:r>
              <a:rPr lang="en-US" dirty="0">
                <a:solidFill>
                  <a:schemeClr val="bg1"/>
                </a:solidFill>
              </a:rPr>
              <a:t> </a:t>
            </a:r>
            <a:r>
              <a:rPr lang="en-US" dirty="0" err="1">
                <a:solidFill>
                  <a:schemeClr val="bg1"/>
                </a:solidFill>
              </a:rPr>
              <a:t>americanum</a:t>
            </a:r>
            <a:r>
              <a:rPr lang="en-US" dirty="0">
                <a:solidFill>
                  <a:schemeClr val="bg1"/>
                </a:solidFill>
              </a:rPr>
              <a:t>) are currently found nowhere outside of the Pinelands. </a:t>
            </a:r>
          </a:p>
          <a:p>
            <a:endParaRPr lang="en-US" dirty="0">
              <a:solidFill>
                <a:schemeClr val="bg1"/>
              </a:solidFill>
            </a:endParaRPr>
          </a:p>
          <a:p>
            <a:r>
              <a:rPr lang="en-US" dirty="0">
                <a:solidFill>
                  <a:schemeClr val="bg1"/>
                </a:solidFill>
              </a:rPr>
              <a:t>• 15,000-acre Pine Plains are the most extensive pygmy forest of its type in the Country. </a:t>
            </a:r>
          </a:p>
          <a:p>
            <a:endParaRPr lang="en-US" sz="1400" dirty="0">
              <a:solidFill>
                <a:schemeClr val="bg1"/>
              </a:solidFill>
            </a:endParaRPr>
          </a:p>
          <a:p>
            <a:r>
              <a:rPr lang="en-US" sz="1400" dirty="0">
                <a:solidFill>
                  <a:schemeClr val="bg1"/>
                </a:solidFill>
              </a:rPr>
              <a:t>http://www.nj.gov/pinelands/infor/fact/Pinelands%20Facts.pdf</a:t>
            </a:r>
          </a:p>
        </p:txBody>
      </p:sp>
      <p:sp>
        <p:nvSpPr>
          <p:cNvPr id="8" name="TextBox 5"/>
          <p:cNvSpPr txBox="1"/>
          <p:nvPr/>
        </p:nvSpPr>
        <p:spPr>
          <a:xfrm>
            <a:off x="249277" y="640297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199340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0" y="2488556"/>
            <a:ext cx="12192000" cy="436944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49" y="1"/>
            <a:ext cx="8718802"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extBox 1"/>
          <p:cNvSpPr txBox="1"/>
          <p:nvPr/>
        </p:nvSpPr>
        <p:spPr>
          <a:xfrm>
            <a:off x="584790" y="510364"/>
            <a:ext cx="5050466" cy="1754326"/>
          </a:xfrm>
          <a:prstGeom prst="rect">
            <a:avLst/>
          </a:prstGeom>
          <a:solidFill>
            <a:schemeClr val="tx2">
              <a:lumMod val="75000"/>
            </a:schemeClr>
          </a:solidFill>
        </p:spPr>
        <p:txBody>
          <a:bodyPr wrap="square" rtlCol="0">
            <a:spAutoFit/>
          </a:bodyPr>
          <a:lstStyle/>
          <a:p>
            <a:r>
              <a:rPr lang="en-US" dirty="0">
                <a:solidFill>
                  <a:schemeClr val="bg1"/>
                </a:solidFill>
              </a:rPr>
              <a:t>The Pinelands National Reserve was the first National Reserve in the nation. The Pinelands were designated in 1988 as the New Jersey Pinelands Biosphere Reserve by the United Nations Educational, Scientific and Cultural Organization.</a:t>
            </a:r>
          </a:p>
          <a:p>
            <a:r>
              <a:rPr lang="en-US" dirty="0">
                <a:solidFill>
                  <a:schemeClr val="bg1"/>
                </a:solidFill>
              </a:rPr>
              <a:t> </a:t>
            </a:r>
            <a:r>
              <a:rPr lang="en-US" sz="1400" dirty="0">
                <a:solidFill>
                  <a:schemeClr val="bg1"/>
                </a:solidFill>
              </a:rPr>
              <a:t>http://www.nj.gov/pinelands/infor/fact/Pinelands%20Facts.pdf</a:t>
            </a:r>
          </a:p>
        </p:txBody>
      </p:sp>
      <p:sp>
        <p:nvSpPr>
          <p:cNvPr id="8" name="TextBox 5"/>
          <p:cNvSpPr txBox="1"/>
          <p:nvPr/>
        </p:nvSpPr>
        <p:spPr>
          <a:xfrm>
            <a:off x="249277" y="640297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216968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3868" y="0"/>
            <a:ext cx="12184263" cy="6858000"/>
          </a:xfrm>
          <a:prstGeom prst="rect">
            <a:avLst/>
          </a:prstGeom>
          <a:noFill/>
          <a:ln>
            <a:noFill/>
          </a:ln>
        </p:spPr>
      </p:pic>
      <p:sp>
        <p:nvSpPr>
          <p:cNvPr id="4" name="TextBox 3"/>
          <p:cNvSpPr txBox="1"/>
          <p:nvPr/>
        </p:nvSpPr>
        <p:spPr>
          <a:xfrm>
            <a:off x="7035211" y="329609"/>
            <a:ext cx="4898064" cy="2462213"/>
          </a:xfrm>
          <a:prstGeom prst="rect">
            <a:avLst/>
          </a:prstGeom>
          <a:solidFill>
            <a:schemeClr val="tx2">
              <a:lumMod val="75000"/>
            </a:schemeClr>
          </a:solidFill>
        </p:spPr>
        <p:txBody>
          <a:bodyPr wrap="square" rtlCol="0">
            <a:spAutoFit/>
          </a:bodyPr>
          <a:lstStyle/>
          <a:p>
            <a:r>
              <a:rPr lang="en-US" dirty="0">
                <a:solidFill>
                  <a:schemeClr val="bg1"/>
                </a:solidFill>
              </a:rPr>
              <a:t>Two Pinelands river systems are part of the National Wild and Scenic River System – The Great Egg Harbor River National Scenic and Recreational River and the Maurice National Scenic and Recreational River. Some 165 linear miles of the two rivers and their tributaries have the designation. </a:t>
            </a:r>
          </a:p>
          <a:p>
            <a:endParaRPr lang="en-US" sz="1400" dirty="0">
              <a:solidFill>
                <a:schemeClr val="bg1"/>
              </a:solidFill>
            </a:endParaRPr>
          </a:p>
          <a:p>
            <a:r>
              <a:rPr lang="en-US" sz="1400" dirty="0">
                <a:solidFill>
                  <a:schemeClr val="bg1"/>
                </a:solidFill>
              </a:rPr>
              <a:t>http://www.nj.gov/pinelands/infor/fact/Pinelands%20Facts.pdf</a:t>
            </a:r>
          </a:p>
        </p:txBody>
      </p:sp>
      <p:sp>
        <p:nvSpPr>
          <p:cNvPr id="6" name="TextBox 5"/>
          <p:cNvSpPr txBox="1"/>
          <p:nvPr/>
        </p:nvSpPr>
        <p:spPr>
          <a:xfrm>
            <a:off x="9484243" y="6031468"/>
            <a:ext cx="2594344" cy="369332"/>
          </a:xfrm>
          <a:prstGeom prst="rect">
            <a:avLst/>
          </a:prstGeom>
          <a:noFill/>
        </p:spPr>
        <p:txBody>
          <a:bodyPr wrap="square" rtlCol="0">
            <a:spAutoFit/>
          </a:bodyPr>
          <a:lstStyle/>
          <a:p>
            <a:r>
              <a:rPr lang="en-US" b="1" dirty="0">
                <a:solidFill>
                  <a:schemeClr val="bg1"/>
                </a:solidFill>
              </a:rPr>
              <a:t>Great Egg Harbor River</a:t>
            </a:r>
          </a:p>
        </p:txBody>
      </p:sp>
      <p:sp>
        <p:nvSpPr>
          <p:cNvPr id="7" name="TextBox 5"/>
          <p:cNvSpPr txBox="1"/>
          <p:nvPr/>
        </p:nvSpPr>
        <p:spPr>
          <a:xfrm>
            <a:off x="249277" y="640297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174639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651202"/>
          </a:xfrm>
          <a:prstGeom prst="rect">
            <a:avLst/>
          </a:prstGeom>
          <a:noFill/>
          <a:ln>
            <a:noFill/>
          </a:ln>
        </p:spPr>
      </p:pic>
      <p:sp>
        <p:nvSpPr>
          <p:cNvPr id="2" name="TextBox 1"/>
          <p:cNvSpPr txBox="1"/>
          <p:nvPr/>
        </p:nvSpPr>
        <p:spPr>
          <a:xfrm>
            <a:off x="494414" y="542248"/>
            <a:ext cx="4263657" cy="4124206"/>
          </a:xfrm>
          <a:prstGeom prst="rect">
            <a:avLst/>
          </a:prstGeom>
          <a:solidFill>
            <a:schemeClr val="tx2">
              <a:lumMod val="75000"/>
            </a:schemeClr>
          </a:solidFill>
        </p:spPr>
        <p:txBody>
          <a:bodyPr wrap="square" rtlCol="0">
            <a:spAutoFit/>
          </a:bodyPr>
          <a:lstStyle/>
          <a:p>
            <a:r>
              <a:rPr lang="en-US" dirty="0">
                <a:solidFill>
                  <a:schemeClr val="bg1"/>
                </a:solidFill>
              </a:rPr>
              <a:t>In 1986, the Edwin B. Forsyth National Wildlife Refuge was designated as a “wetland of international importance” under the </a:t>
            </a:r>
            <a:r>
              <a:rPr lang="en-US" dirty="0" err="1">
                <a:solidFill>
                  <a:schemeClr val="bg1"/>
                </a:solidFill>
              </a:rPr>
              <a:t>Ramsar</a:t>
            </a:r>
            <a:r>
              <a:rPr lang="en-US" dirty="0">
                <a:solidFill>
                  <a:schemeClr val="bg1"/>
                </a:solidFill>
              </a:rPr>
              <a:t> Convention Treaty of 1971. Forsythe is one of only 17 such sites in the United States. </a:t>
            </a:r>
            <a:r>
              <a:rPr lang="en-US" dirty="0" err="1">
                <a:solidFill>
                  <a:schemeClr val="bg1"/>
                </a:solidFill>
              </a:rPr>
              <a:t>Ramsar</a:t>
            </a:r>
            <a:r>
              <a:rPr lang="en-US" dirty="0">
                <a:solidFill>
                  <a:schemeClr val="bg1"/>
                </a:solidFill>
              </a:rPr>
              <a:t> was established to protect globally significant waterfowl habitat. In 1975, Congress designated 6,600 acres of the Forsythe National Wildlife Refuge as the Brigantine Wilderness Area, managed under the federal Wilderness Act of 1964. </a:t>
            </a:r>
          </a:p>
          <a:p>
            <a:endParaRPr lang="en-US" dirty="0">
              <a:solidFill>
                <a:schemeClr val="bg1"/>
              </a:solidFill>
            </a:endParaRPr>
          </a:p>
          <a:p>
            <a:r>
              <a:rPr lang="en-US" sz="1400" dirty="0">
                <a:solidFill>
                  <a:schemeClr val="bg1"/>
                </a:solidFill>
              </a:rPr>
              <a:t>http://www.nj.gov/pinelands/infor/fact/Pinelands%20Facts.pdf</a:t>
            </a:r>
          </a:p>
        </p:txBody>
      </p:sp>
      <p:sp>
        <p:nvSpPr>
          <p:cNvPr id="4" name="TextBox 3"/>
          <p:cNvSpPr txBox="1"/>
          <p:nvPr/>
        </p:nvSpPr>
        <p:spPr>
          <a:xfrm>
            <a:off x="9207796" y="172916"/>
            <a:ext cx="2445489" cy="369332"/>
          </a:xfrm>
          <a:prstGeom prst="rect">
            <a:avLst/>
          </a:prstGeom>
          <a:noFill/>
        </p:spPr>
        <p:txBody>
          <a:bodyPr wrap="square" rtlCol="0">
            <a:spAutoFit/>
          </a:bodyPr>
          <a:lstStyle/>
          <a:p>
            <a:r>
              <a:rPr lang="en-US">
                <a:solidFill>
                  <a:schemeClr val="bg1"/>
                </a:solidFill>
              </a:rPr>
              <a:t>Edwin B. Forsyth N.W.R.</a:t>
            </a:r>
            <a:endParaRPr lang="en-US" dirty="0">
              <a:solidFill>
                <a:schemeClr val="bg1"/>
              </a:solidFill>
            </a:endParaRPr>
          </a:p>
        </p:txBody>
      </p:sp>
      <p:sp>
        <p:nvSpPr>
          <p:cNvPr id="6" name="TextBox 5"/>
          <p:cNvSpPr txBox="1"/>
          <p:nvPr/>
        </p:nvSpPr>
        <p:spPr>
          <a:xfrm>
            <a:off x="302439" y="6190328"/>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119721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1999" cy="6858000"/>
          </a:xfrm>
          <a:prstGeom prst="rect">
            <a:avLst/>
          </a:prstGeom>
          <a:noFill/>
          <a:ln>
            <a:noFill/>
          </a:ln>
        </p:spPr>
      </p:pic>
      <p:sp>
        <p:nvSpPr>
          <p:cNvPr id="2" name="TextBox 1"/>
          <p:cNvSpPr txBox="1"/>
          <p:nvPr/>
        </p:nvSpPr>
        <p:spPr>
          <a:xfrm>
            <a:off x="7417980" y="385578"/>
            <a:ext cx="4263657" cy="2954655"/>
          </a:xfrm>
          <a:prstGeom prst="rect">
            <a:avLst/>
          </a:prstGeom>
          <a:solidFill>
            <a:schemeClr val="tx2">
              <a:lumMod val="75000"/>
            </a:schemeClr>
          </a:solidFill>
        </p:spPr>
        <p:txBody>
          <a:bodyPr wrap="square" rtlCol="0">
            <a:spAutoFit/>
          </a:bodyPr>
          <a:lstStyle/>
          <a:p>
            <a:r>
              <a:rPr lang="en-US" dirty="0">
                <a:solidFill>
                  <a:schemeClr val="bg1"/>
                </a:solidFill>
              </a:rPr>
              <a:t>About 10 miles of Delaware Bay shoreline at the southern end of the Pinelands National Reserve, was designated as a Hemispheric Reserve in 1985 by the Western Hemisphere Shorebird Reserve Network. Forsythe National Wildlife Refuge received the Hemispheric Shorebird Reserve designation in 2001.</a:t>
            </a:r>
          </a:p>
          <a:p>
            <a:endParaRPr lang="en-US" sz="1400" dirty="0">
              <a:solidFill>
                <a:schemeClr val="bg1"/>
              </a:solidFill>
            </a:endParaRPr>
          </a:p>
          <a:p>
            <a:r>
              <a:rPr lang="en-US" sz="1400" dirty="0">
                <a:solidFill>
                  <a:schemeClr val="bg1"/>
                </a:solidFill>
              </a:rPr>
              <a:t>http://www.nj.gov/pinelands/infor/fact/Pinelands%20Facts.pdf</a:t>
            </a:r>
          </a:p>
        </p:txBody>
      </p:sp>
      <p:sp>
        <p:nvSpPr>
          <p:cNvPr id="4" name="TextBox 3"/>
          <p:cNvSpPr txBox="1"/>
          <p:nvPr/>
        </p:nvSpPr>
        <p:spPr>
          <a:xfrm>
            <a:off x="510363" y="385578"/>
            <a:ext cx="1573619" cy="369332"/>
          </a:xfrm>
          <a:prstGeom prst="rect">
            <a:avLst/>
          </a:prstGeom>
          <a:noFill/>
        </p:spPr>
        <p:txBody>
          <a:bodyPr wrap="square" rtlCol="0">
            <a:spAutoFit/>
          </a:bodyPr>
          <a:lstStyle/>
          <a:p>
            <a:r>
              <a:rPr lang="en-US" dirty="0">
                <a:solidFill>
                  <a:schemeClr val="bg1"/>
                </a:solidFill>
              </a:rPr>
              <a:t>Delaware Bay</a:t>
            </a:r>
          </a:p>
        </p:txBody>
      </p:sp>
      <p:sp>
        <p:nvSpPr>
          <p:cNvPr id="6" name="TextBox 5"/>
          <p:cNvSpPr txBox="1"/>
          <p:nvPr/>
        </p:nvSpPr>
        <p:spPr>
          <a:xfrm>
            <a:off x="302439" y="6190328"/>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293002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ln>
            <a:noFill/>
          </a:ln>
        </p:spPr>
      </p:pic>
      <p:sp>
        <p:nvSpPr>
          <p:cNvPr id="2" name="TextBox 1"/>
          <p:cNvSpPr txBox="1"/>
          <p:nvPr/>
        </p:nvSpPr>
        <p:spPr>
          <a:xfrm>
            <a:off x="467831" y="308345"/>
            <a:ext cx="6241313" cy="3847207"/>
          </a:xfrm>
          <a:prstGeom prst="rect">
            <a:avLst/>
          </a:prstGeom>
          <a:solidFill>
            <a:schemeClr val="tx2">
              <a:lumMod val="75000"/>
            </a:schemeClr>
          </a:solidFill>
        </p:spPr>
        <p:txBody>
          <a:bodyPr wrap="square" rtlCol="0">
            <a:spAutoFit/>
          </a:bodyPr>
          <a:lstStyle/>
          <a:p>
            <a:r>
              <a:rPr lang="en-US" dirty="0">
                <a:solidFill>
                  <a:schemeClr val="bg1"/>
                </a:solidFill>
              </a:rPr>
              <a:t>Stretching across southern New Jersey is a vast expanse of protected forest known as the Pinelands. Encompassing nearly 25% of the total land mass in the state, the Pinelands includes portions of seven counties (Atlantic, Burlington, Camden, Cape May, Cumberland, Gloucester, and Ocean) and over 50 municipalities. When Brendan Byrne became governor in 1974, protecting the Pinelands was not a major issue, nor was it something that Byrne himself was </a:t>
            </a:r>
            <a:r>
              <a:rPr lang="en-US" u="sng" dirty="0">
                <a:solidFill>
                  <a:schemeClr val="bg1"/>
                </a:solidFill>
              </a:rPr>
              <a:t>advocating</a:t>
            </a:r>
            <a:r>
              <a:rPr lang="en-US" dirty="0">
                <a:solidFill>
                  <a:schemeClr val="bg1"/>
                </a:solidFill>
              </a:rPr>
              <a:t>. As development of the area increased rapidly, however, and motivated in part by John McPhee’s book </a:t>
            </a:r>
            <a:r>
              <a:rPr lang="en-US" i="1" dirty="0">
                <a:solidFill>
                  <a:schemeClr val="bg1"/>
                </a:solidFill>
              </a:rPr>
              <a:t>The Pine Barrens</a:t>
            </a:r>
            <a:r>
              <a:rPr lang="en-US" dirty="0">
                <a:solidFill>
                  <a:schemeClr val="bg1"/>
                </a:solidFill>
              </a:rPr>
              <a:t>, Byrne became a champion of protecting the area.</a:t>
            </a:r>
          </a:p>
          <a:p>
            <a:endParaRPr lang="en-US" dirty="0">
              <a:solidFill>
                <a:schemeClr val="bg1"/>
              </a:solidFill>
            </a:endParaRPr>
          </a:p>
          <a:p>
            <a:r>
              <a:rPr lang="en-US" sz="1400" dirty="0">
                <a:solidFill>
                  <a:schemeClr val="bg1"/>
                </a:solidFill>
              </a:rPr>
              <a:t>http://governors.rutgers.edu/on-governors/nj-governors/governor-brendan-t-byrne-administration/governor-brendan-t-byrne-issues-the-pinelands/</a:t>
            </a:r>
          </a:p>
        </p:txBody>
      </p:sp>
      <p:sp>
        <p:nvSpPr>
          <p:cNvPr id="4" name="TextBox 5"/>
          <p:cNvSpPr txBox="1"/>
          <p:nvPr/>
        </p:nvSpPr>
        <p:spPr>
          <a:xfrm>
            <a:off x="249277" y="640297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11077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9128"/>
            <a:ext cx="12192000" cy="6848872"/>
          </a:xfrm>
          <a:prstGeom prst="rect">
            <a:avLst/>
          </a:prstGeom>
          <a:noFill/>
          <a:ln>
            <a:noFill/>
          </a:ln>
        </p:spPr>
      </p:pic>
      <p:sp>
        <p:nvSpPr>
          <p:cNvPr id="2" name="TextBox 1"/>
          <p:cNvSpPr txBox="1"/>
          <p:nvPr/>
        </p:nvSpPr>
        <p:spPr>
          <a:xfrm>
            <a:off x="6709143" y="636449"/>
            <a:ext cx="5291471" cy="1631216"/>
          </a:xfrm>
          <a:prstGeom prst="rect">
            <a:avLst/>
          </a:prstGeom>
          <a:solidFill>
            <a:schemeClr val="tx2">
              <a:lumMod val="75000"/>
            </a:schemeClr>
          </a:solidFill>
        </p:spPr>
        <p:txBody>
          <a:bodyPr wrap="square" rtlCol="0">
            <a:spAutoFit/>
          </a:bodyPr>
          <a:lstStyle/>
          <a:p>
            <a:pPr fontAlgn="base"/>
            <a:r>
              <a:rPr lang="en-US" dirty="0">
                <a:solidFill>
                  <a:schemeClr val="bg1"/>
                </a:solidFill>
              </a:rPr>
              <a:t>There are numerous Pinelands sites on the National Register of Historic Places, including restored historic villages and settlements, town historic districts, and historic structures and ruins.</a:t>
            </a:r>
          </a:p>
          <a:p>
            <a:pPr fontAlgn="base"/>
            <a:endParaRPr lang="en-US" sz="1400" dirty="0">
              <a:solidFill>
                <a:schemeClr val="bg1"/>
              </a:solidFill>
            </a:endParaRPr>
          </a:p>
          <a:p>
            <a:pPr fontAlgn="base"/>
            <a:r>
              <a:rPr lang="en-US" sz="1400" dirty="0">
                <a:solidFill>
                  <a:schemeClr val="bg1"/>
                </a:solidFill>
              </a:rPr>
              <a:t>http://www.nj.gov/pinelands/infor/fact/Pinelands%20Facts.pdf</a:t>
            </a:r>
          </a:p>
        </p:txBody>
      </p:sp>
      <p:sp>
        <p:nvSpPr>
          <p:cNvPr id="4" name="TextBox 3"/>
          <p:cNvSpPr txBox="1"/>
          <p:nvPr/>
        </p:nvSpPr>
        <p:spPr>
          <a:xfrm>
            <a:off x="10256875" y="6020835"/>
            <a:ext cx="1935125" cy="369332"/>
          </a:xfrm>
          <a:prstGeom prst="rect">
            <a:avLst/>
          </a:prstGeom>
          <a:noFill/>
        </p:spPr>
        <p:txBody>
          <a:bodyPr wrap="square" rtlCol="0">
            <a:spAutoFit/>
          </a:bodyPr>
          <a:lstStyle/>
          <a:p>
            <a:r>
              <a:rPr lang="en-US" dirty="0">
                <a:solidFill>
                  <a:schemeClr val="bg1"/>
                </a:solidFill>
              </a:rPr>
              <a:t>Allaire State Park</a:t>
            </a:r>
          </a:p>
        </p:txBody>
      </p:sp>
      <p:sp>
        <p:nvSpPr>
          <p:cNvPr id="6" name="TextBox 5"/>
          <p:cNvSpPr txBox="1"/>
          <p:nvPr/>
        </p:nvSpPr>
        <p:spPr>
          <a:xfrm>
            <a:off x="302439" y="6190328"/>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716517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7999"/>
          </a:xfrm>
          <a:prstGeom prst="rect">
            <a:avLst/>
          </a:prstGeom>
          <a:noFill/>
          <a:ln>
            <a:noFill/>
          </a:ln>
        </p:spPr>
      </p:pic>
      <p:sp>
        <p:nvSpPr>
          <p:cNvPr id="2" name="TextBox 1"/>
          <p:cNvSpPr txBox="1"/>
          <p:nvPr/>
        </p:nvSpPr>
        <p:spPr>
          <a:xfrm>
            <a:off x="4518837" y="228122"/>
            <a:ext cx="7506586" cy="6401753"/>
          </a:xfrm>
          <a:prstGeom prst="rect">
            <a:avLst/>
          </a:prstGeom>
          <a:solidFill>
            <a:schemeClr val="tx2">
              <a:lumMod val="75000"/>
            </a:schemeClr>
          </a:solidFill>
        </p:spPr>
        <p:txBody>
          <a:bodyPr wrap="square" rtlCol="0">
            <a:spAutoFit/>
          </a:bodyPr>
          <a:lstStyle/>
          <a:p>
            <a:pPr fontAlgn="base"/>
            <a:r>
              <a:rPr lang="en-US" dirty="0">
                <a:solidFill>
                  <a:schemeClr val="bg1"/>
                </a:solidFill>
              </a:rPr>
              <a:t>Preservation Area District – 295,000 acres. The heart of the Pinelands.</a:t>
            </a:r>
          </a:p>
          <a:p>
            <a:pPr fontAlgn="base"/>
            <a:endParaRPr lang="en-US" dirty="0">
              <a:solidFill>
                <a:schemeClr val="bg1"/>
              </a:solidFill>
            </a:endParaRPr>
          </a:p>
          <a:p>
            <a:pPr fontAlgn="base"/>
            <a:r>
              <a:rPr lang="en-US" dirty="0">
                <a:solidFill>
                  <a:schemeClr val="bg1"/>
                </a:solidFill>
              </a:rPr>
              <a:t>Virtually no development allowed except strictly limited uses in designated infill areas, or special cases under cultural housing provisions of the Pinelands Comprehensive Management Plan. </a:t>
            </a:r>
          </a:p>
          <a:p>
            <a:pPr fontAlgn="base"/>
            <a:endParaRPr lang="en-US" dirty="0">
              <a:solidFill>
                <a:schemeClr val="bg1"/>
              </a:solidFill>
            </a:endParaRPr>
          </a:p>
          <a:p>
            <a:pPr fontAlgn="base"/>
            <a:r>
              <a:rPr lang="en-US" dirty="0">
                <a:solidFill>
                  <a:schemeClr val="bg1"/>
                </a:solidFill>
              </a:rPr>
              <a:t>• Special Agricultural Production Area – 37,500 acres. Berry agriculture and related development. </a:t>
            </a:r>
          </a:p>
          <a:p>
            <a:pPr fontAlgn="base"/>
            <a:r>
              <a:rPr lang="en-US" dirty="0">
                <a:solidFill>
                  <a:schemeClr val="bg1"/>
                </a:solidFill>
              </a:rPr>
              <a:t>• Agricultural Production Area - 68,500 acres. Upland agricultural uses and related development. </a:t>
            </a:r>
          </a:p>
          <a:p>
            <a:pPr fontAlgn="base"/>
            <a:r>
              <a:rPr lang="en-US" dirty="0">
                <a:solidFill>
                  <a:schemeClr val="bg1"/>
                </a:solidFill>
              </a:rPr>
              <a:t>• Forest Area – 257,000 acres. Low density residential development and limited roadside retail. </a:t>
            </a:r>
          </a:p>
          <a:p>
            <a:pPr fontAlgn="base"/>
            <a:r>
              <a:rPr lang="en-US" dirty="0">
                <a:solidFill>
                  <a:schemeClr val="bg1"/>
                </a:solidFill>
              </a:rPr>
              <a:t>• Rural Development Area - 109,500 acres. Moderate density residential and business development. </a:t>
            </a:r>
          </a:p>
          <a:p>
            <a:pPr fontAlgn="base"/>
            <a:r>
              <a:rPr lang="en-US" dirty="0">
                <a:solidFill>
                  <a:schemeClr val="bg1"/>
                </a:solidFill>
              </a:rPr>
              <a:t>• Regional Growth Area - 76,500 acres. Moderately high density residential development with commercial and industrial development. Serves as the receiving area for the transfer of development rights (see below). </a:t>
            </a:r>
          </a:p>
          <a:p>
            <a:pPr fontAlgn="base"/>
            <a:r>
              <a:rPr lang="en-US" dirty="0">
                <a:solidFill>
                  <a:schemeClr val="bg1"/>
                </a:solidFill>
              </a:rPr>
              <a:t>• Military and Federal Installation Area - 47,000 acres. Federal enclaves where existing uses are recognized. </a:t>
            </a:r>
          </a:p>
          <a:p>
            <a:pPr fontAlgn="base"/>
            <a:r>
              <a:rPr lang="en-US" dirty="0">
                <a:solidFill>
                  <a:schemeClr val="bg1"/>
                </a:solidFill>
              </a:rPr>
              <a:t>• Pinelands Towns (21,500 acres) and Villages (26,000 acres) - 54 spatially </a:t>
            </a:r>
            <a:r>
              <a:rPr lang="en-US" u="sng" dirty="0">
                <a:solidFill>
                  <a:schemeClr val="bg1"/>
                </a:solidFill>
              </a:rPr>
              <a:t>discrete</a:t>
            </a:r>
            <a:r>
              <a:rPr lang="en-US" dirty="0">
                <a:solidFill>
                  <a:schemeClr val="bg1"/>
                </a:solidFill>
              </a:rPr>
              <a:t> settlements interspersed throughout Pinelands Area; development consistent with existing character.</a:t>
            </a:r>
          </a:p>
          <a:p>
            <a:pPr fontAlgn="base"/>
            <a:r>
              <a:rPr lang="en-US" sz="1400" dirty="0">
                <a:solidFill>
                  <a:schemeClr val="bg1"/>
                </a:solidFill>
              </a:rPr>
              <a:t>http://www.nj.gov/pinelands/infor/fact/Pinelands%20Facts.pdf</a:t>
            </a:r>
          </a:p>
        </p:txBody>
      </p:sp>
      <p:sp>
        <p:nvSpPr>
          <p:cNvPr id="4" name="TextBox 3"/>
          <p:cNvSpPr txBox="1"/>
          <p:nvPr/>
        </p:nvSpPr>
        <p:spPr>
          <a:xfrm>
            <a:off x="302439" y="6190328"/>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92803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p:spPr>
      </p:pic>
      <p:sp>
        <p:nvSpPr>
          <p:cNvPr id="2" name="TextBox 1"/>
          <p:cNvSpPr txBox="1"/>
          <p:nvPr/>
        </p:nvSpPr>
        <p:spPr>
          <a:xfrm>
            <a:off x="999460" y="643621"/>
            <a:ext cx="3519379" cy="5570756"/>
          </a:xfrm>
          <a:prstGeom prst="rect">
            <a:avLst/>
          </a:prstGeom>
          <a:solidFill>
            <a:schemeClr val="tx2">
              <a:lumMod val="75000"/>
            </a:schemeClr>
          </a:solidFill>
        </p:spPr>
        <p:txBody>
          <a:bodyPr wrap="square" rtlCol="0">
            <a:spAutoFit/>
          </a:bodyPr>
          <a:lstStyle/>
          <a:p>
            <a:r>
              <a:rPr lang="en-US" b="1" u="sng" dirty="0">
                <a:solidFill>
                  <a:schemeClr val="bg1"/>
                </a:solidFill>
              </a:rPr>
              <a:t>NJ State Parks &amp; Forests</a:t>
            </a:r>
          </a:p>
          <a:p>
            <a:endParaRPr lang="en-US" b="1" dirty="0">
              <a:solidFill>
                <a:schemeClr val="bg1"/>
              </a:solidFill>
            </a:endParaRPr>
          </a:p>
          <a:p>
            <a:r>
              <a:rPr lang="en-US" dirty="0">
                <a:solidFill>
                  <a:schemeClr val="bg1"/>
                </a:solidFill>
              </a:rPr>
              <a:t>Allaire State Park</a:t>
            </a:r>
          </a:p>
          <a:p>
            <a:br>
              <a:rPr lang="en-US" dirty="0">
                <a:solidFill>
                  <a:schemeClr val="bg1"/>
                </a:solidFill>
              </a:rPr>
            </a:br>
            <a:r>
              <a:rPr lang="en-US" dirty="0">
                <a:solidFill>
                  <a:schemeClr val="bg1"/>
                </a:solidFill>
              </a:rPr>
              <a:t>Bass River State Forest</a:t>
            </a:r>
          </a:p>
          <a:p>
            <a:br>
              <a:rPr lang="en-US" dirty="0">
                <a:solidFill>
                  <a:schemeClr val="bg1"/>
                </a:solidFill>
              </a:rPr>
            </a:br>
            <a:r>
              <a:rPr lang="en-US" dirty="0">
                <a:solidFill>
                  <a:schemeClr val="bg1"/>
                </a:solidFill>
              </a:rPr>
              <a:t>Brendan T. Byrne State Forest</a:t>
            </a:r>
          </a:p>
          <a:p>
            <a:br>
              <a:rPr lang="en-US" dirty="0">
                <a:solidFill>
                  <a:schemeClr val="bg1"/>
                </a:solidFill>
              </a:rPr>
            </a:br>
            <a:r>
              <a:rPr lang="en-US" dirty="0" err="1">
                <a:solidFill>
                  <a:schemeClr val="bg1"/>
                </a:solidFill>
              </a:rPr>
              <a:t>Belleplain</a:t>
            </a:r>
            <a:r>
              <a:rPr lang="en-US" dirty="0">
                <a:solidFill>
                  <a:schemeClr val="bg1"/>
                </a:solidFill>
              </a:rPr>
              <a:t> State Forest</a:t>
            </a:r>
          </a:p>
          <a:p>
            <a:br>
              <a:rPr lang="en-US" dirty="0">
                <a:solidFill>
                  <a:schemeClr val="bg1"/>
                </a:solidFill>
              </a:rPr>
            </a:br>
            <a:r>
              <a:rPr lang="en-US" dirty="0">
                <a:solidFill>
                  <a:schemeClr val="bg1"/>
                </a:solidFill>
              </a:rPr>
              <a:t>Double Trouble State Park</a:t>
            </a:r>
          </a:p>
          <a:p>
            <a:br>
              <a:rPr lang="en-US" dirty="0">
                <a:solidFill>
                  <a:schemeClr val="bg1"/>
                </a:solidFill>
              </a:rPr>
            </a:br>
            <a:r>
              <a:rPr lang="en-US" dirty="0">
                <a:solidFill>
                  <a:schemeClr val="bg1"/>
                </a:solidFill>
              </a:rPr>
              <a:t>Forest Resources Education Center</a:t>
            </a:r>
          </a:p>
          <a:p>
            <a:br>
              <a:rPr lang="en-US" dirty="0">
                <a:solidFill>
                  <a:schemeClr val="bg1"/>
                </a:solidFill>
              </a:rPr>
            </a:br>
            <a:r>
              <a:rPr lang="en-US" dirty="0">
                <a:solidFill>
                  <a:schemeClr val="bg1"/>
                </a:solidFill>
              </a:rPr>
              <a:t>Island Beach State Park</a:t>
            </a:r>
          </a:p>
          <a:p>
            <a:br>
              <a:rPr lang="en-US" dirty="0">
                <a:solidFill>
                  <a:schemeClr val="bg1"/>
                </a:solidFill>
              </a:rPr>
            </a:br>
            <a:r>
              <a:rPr lang="en-US" dirty="0">
                <a:solidFill>
                  <a:schemeClr val="bg1"/>
                </a:solidFill>
              </a:rPr>
              <a:t>Penn State Forest</a:t>
            </a:r>
          </a:p>
          <a:p>
            <a:br>
              <a:rPr lang="en-US" dirty="0">
                <a:solidFill>
                  <a:schemeClr val="bg1"/>
                </a:solidFill>
              </a:rPr>
            </a:br>
            <a:r>
              <a:rPr lang="en-US" dirty="0">
                <a:solidFill>
                  <a:schemeClr val="bg1"/>
                </a:solidFill>
              </a:rPr>
              <a:t>Wharton State Forest</a:t>
            </a:r>
          </a:p>
          <a:p>
            <a:endParaRPr lang="en-US" sz="1400" dirty="0">
              <a:solidFill>
                <a:schemeClr val="bg1"/>
              </a:solidFill>
            </a:endParaRPr>
          </a:p>
        </p:txBody>
      </p:sp>
      <p:sp>
        <p:nvSpPr>
          <p:cNvPr id="4" name="TextBox 3"/>
          <p:cNvSpPr txBox="1"/>
          <p:nvPr/>
        </p:nvSpPr>
        <p:spPr>
          <a:xfrm>
            <a:off x="7205328" y="335844"/>
            <a:ext cx="3519379" cy="6186309"/>
          </a:xfrm>
          <a:prstGeom prst="rect">
            <a:avLst/>
          </a:prstGeom>
          <a:solidFill>
            <a:schemeClr val="tx2">
              <a:lumMod val="75000"/>
            </a:schemeClr>
          </a:solidFill>
        </p:spPr>
        <p:txBody>
          <a:bodyPr wrap="square" rtlCol="0">
            <a:spAutoFit/>
          </a:bodyPr>
          <a:lstStyle/>
          <a:p>
            <a:r>
              <a:rPr lang="en-US" b="1" u="sng" dirty="0">
                <a:solidFill>
                  <a:schemeClr val="bg1"/>
                </a:solidFill>
              </a:rPr>
              <a:t>Wildlife Refuges &amp; Wildlife Management Areas</a:t>
            </a:r>
          </a:p>
          <a:p>
            <a:endParaRPr lang="en-US" b="1" dirty="0">
              <a:solidFill>
                <a:schemeClr val="bg1"/>
              </a:solidFill>
            </a:endParaRPr>
          </a:p>
          <a:p>
            <a:r>
              <a:rPr lang="en-US" dirty="0">
                <a:solidFill>
                  <a:schemeClr val="bg1"/>
                </a:solidFill>
              </a:rPr>
              <a:t>Edwin B. Forsythe National Wildlife Refuge</a:t>
            </a:r>
            <a:br>
              <a:rPr lang="en-US" dirty="0">
                <a:solidFill>
                  <a:schemeClr val="bg1"/>
                </a:solidFill>
              </a:rPr>
            </a:br>
            <a:r>
              <a:rPr lang="en-US" dirty="0">
                <a:solidFill>
                  <a:schemeClr val="bg1"/>
                </a:solidFill>
              </a:rPr>
              <a:t>Cape May National Wildlife Refuge </a:t>
            </a:r>
            <a:br>
              <a:rPr lang="en-US" dirty="0">
                <a:solidFill>
                  <a:schemeClr val="bg1"/>
                </a:solidFill>
              </a:rPr>
            </a:br>
            <a:br>
              <a:rPr lang="en-US" dirty="0">
                <a:solidFill>
                  <a:schemeClr val="bg1"/>
                </a:solidFill>
              </a:rPr>
            </a:br>
            <a:r>
              <a:rPr lang="en-US" dirty="0">
                <a:solidFill>
                  <a:schemeClr val="bg1"/>
                </a:solidFill>
              </a:rPr>
              <a:t>State Wildlife Management Areas located in the Pinelands</a:t>
            </a:r>
          </a:p>
          <a:p>
            <a:endParaRPr lang="en-US" dirty="0">
              <a:solidFill>
                <a:schemeClr val="bg1"/>
              </a:solidFill>
            </a:endParaRPr>
          </a:p>
          <a:p>
            <a:r>
              <a:rPr lang="en-US" b="1" dirty="0">
                <a:solidFill>
                  <a:schemeClr val="bg1"/>
                </a:solidFill>
              </a:rPr>
              <a:t>County Parks</a:t>
            </a:r>
          </a:p>
          <a:p>
            <a:r>
              <a:rPr lang="en-US" b="1" dirty="0">
                <a:solidFill>
                  <a:schemeClr val="bg1"/>
                </a:solidFill>
              </a:rPr>
              <a:t>Atlantic County Division of Parks and Recreation</a:t>
            </a:r>
            <a:br>
              <a:rPr lang="en-US" dirty="0">
                <a:solidFill>
                  <a:schemeClr val="bg1"/>
                </a:solidFill>
              </a:rPr>
            </a:br>
            <a:r>
              <a:rPr lang="en-US" dirty="0" err="1">
                <a:solidFill>
                  <a:schemeClr val="bg1"/>
                </a:solidFill>
              </a:rPr>
              <a:t>Estell</a:t>
            </a:r>
            <a:r>
              <a:rPr lang="en-US" dirty="0">
                <a:solidFill>
                  <a:schemeClr val="bg1"/>
                </a:solidFill>
              </a:rPr>
              <a:t> Manor</a:t>
            </a:r>
            <a:br>
              <a:rPr lang="en-US" dirty="0">
                <a:solidFill>
                  <a:schemeClr val="bg1"/>
                </a:solidFill>
              </a:rPr>
            </a:br>
            <a:r>
              <a:rPr lang="en-US" dirty="0">
                <a:solidFill>
                  <a:schemeClr val="bg1"/>
                </a:solidFill>
              </a:rPr>
              <a:t>Weymouth Furnace</a:t>
            </a:r>
            <a:br>
              <a:rPr lang="en-US" dirty="0">
                <a:solidFill>
                  <a:schemeClr val="bg1"/>
                </a:solidFill>
              </a:rPr>
            </a:br>
            <a:br>
              <a:rPr lang="en-US" dirty="0">
                <a:solidFill>
                  <a:schemeClr val="bg1"/>
                </a:solidFill>
              </a:rPr>
            </a:br>
            <a:r>
              <a:rPr lang="en-US" b="1" dirty="0">
                <a:solidFill>
                  <a:schemeClr val="bg1"/>
                </a:solidFill>
              </a:rPr>
              <a:t>Burlington County Division of Parks</a:t>
            </a:r>
            <a:br>
              <a:rPr lang="en-US" dirty="0">
                <a:solidFill>
                  <a:schemeClr val="bg1"/>
                </a:solidFill>
              </a:rPr>
            </a:br>
            <a:r>
              <a:rPr lang="en-US" dirty="0">
                <a:solidFill>
                  <a:schemeClr val="bg1"/>
                </a:solidFill>
              </a:rPr>
              <a:t>Rancocas Creek Canoe Trail</a:t>
            </a:r>
            <a:br>
              <a:rPr lang="en-US" dirty="0">
                <a:solidFill>
                  <a:schemeClr val="bg1"/>
                </a:solidFill>
              </a:rPr>
            </a:br>
            <a:r>
              <a:rPr lang="en-US" dirty="0">
                <a:solidFill>
                  <a:schemeClr val="bg1"/>
                </a:solidFill>
              </a:rPr>
              <a:t>Ocean County Parks &amp; Recreation</a:t>
            </a:r>
            <a:br>
              <a:rPr lang="en-US" dirty="0">
                <a:solidFill>
                  <a:schemeClr val="bg1"/>
                </a:solidFill>
                <a:hlinkClick r:id="rId3"/>
              </a:rPr>
            </a:br>
            <a:r>
              <a:rPr lang="en-US" dirty="0">
                <a:solidFill>
                  <a:schemeClr val="bg1"/>
                </a:solidFill>
              </a:rPr>
              <a:t>Jakes Branch (Berkeley Twp.)</a:t>
            </a:r>
            <a:br>
              <a:rPr lang="en-US" dirty="0">
                <a:solidFill>
                  <a:schemeClr val="bg1"/>
                </a:solidFill>
              </a:rPr>
            </a:br>
            <a:r>
              <a:rPr lang="en-US" dirty="0">
                <a:solidFill>
                  <a:schemeClr val="bg1"/>
                </a:solidFill>
              </a:rPr>
              <a:t>Wells Mills County Park (Ocean Twp.)</a:t>
            </a:r>
          </a:p>
        </p:txBody>
      </p:sp>
      <p:sp>
        <p:nvSpPr>
          <p:cNvPr id="6" name="TextBox 5"/>
          <p:cNvSpPr txBox="1"/>
          <p:nvPr/>
        </p:nvSpPr>
        <p:spPr>
          <a:xfrm>
            <a:off x="11247475" y="630670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715058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p:spPr>
      </p:pic>
      <p:sp>
        <p:nvSpPr>
          <p:cNvPr id="6" name="TextBox 5"/>
          <p:cNvSpPr txBox="1"/>
          <p:nvPr/>
        </p:nvSpPr>
        <p:spPr>
          <a:xfrm>
            <a:off x="765542" y="474345"/>
            <a:ext cx="4944141" cy="5909310"/>
          </a:xfrm>
          <a:prstGeom prst="rect">
            <a:avLst/>
          </a:prstGeom>
          <a:solidFill>
            <a:schemeClr val="tx2">
              <a:lumMod val="75000"/>
            </a:schemeClr>
          </a:solidFill>
        </p:spPr>
        <p:txBody>
          <a:bodyPr wrap="square" rtlCol="0">
            <a:spAutoFit/>
          </a:bodyPr>
          <a:lstStyle/>
          <a:p>
            <a:r>
              <a:rPr lang="en-US" b="1" u="sng" dirty="0">
                <a:solidFill>
                  <a:schemeClr val="bg1"/>
                </a:solidFill>
              </a:rPr>
              <a:t>Educational Facilities &amp; Nonprofit Organizations</a:t>
            </a:r>
          </a:p>
          <a:p>
            <a:endParaRPr lang="en-US" b="1" dirty="0">
              <a:solidFill>
                <a:schemeClr val="bg1"/>
              </a:solidFill>
            </a:endParaRPr>
          </a:p>
          <a:p>
            <a:r>
              <a:rPr lang="en-US" dirty="0">
                <a:solidFill>
                  <a:schemeClr val="bg1"/>
                </a:solidFill>
              </a:rPr>
              <a:t>Lighthouse Center for Natural Resource Education</a:t>
            </a:r>
          </a:p>
          <a:p>
            <a:br>
              <a:rPr lang="en-US" dirty="0">
                <a:solidFill>
                  <a:schemeClr val="bg1"/>
                </a:solidFill>
                <a:hlinkClick r:id="rId3"/>
              </a:rPr>
            </a:br>
            <a:r>
              <a:rPr lang="en-US" dirty="0">
                <a:solidFill>
                  <a:schemeClr val="bg1"/>
                </a:solidFill>
              </a:rPr>
              <a:t>The Nature Conservancy</a:t>
            </a:r>
            <a:br>
              <a:rPr lang="en-US" dirty="0">
                <a:solidFill>
                  <a:schemeClr val="bg1"/>
                </a:solidFill>
              </a:rPr>
            </a:br>
            <a:r>
              <a:rPr lang="en-US" dirty="0">
                <a:solidFill>
                  <a:schemeClr val="bg1"/>
                </a:solidFill>
              </a:rPr>
              <a:t>New Jersey Conservation Foundation (Franklin Parker Preserve)</a:t>
            </a:r>
          </a:p>
          <a:p>
            <a:br>
              <a:rPr lang="en-US" dirty="0">
                <a:solidFill>
                  <a:schemeClr val="bg1"/>
                </a:solidFill>
              </a:rPr>
            </a:br>
            <a:r>
              <a:rPr lang="en-US" dirty="0">
                <a:solidFill>
                  <a:schemeClr val="bg1"/>
                </a:solidFill>
              </a:rPr>
              <a:t>Pinelands Preservation Alliance</a:t>
            </a:r>
            <a:br>
              <a:rPr lang="en-US" dirty="0">
                <a:solidFill>
                  <a:schemeClr val="bg1"/>
                </a:solidFill>
              </a:rPr>
            </a:br>
            <a:r>
              <a:rPr lang="en-US" dirty="0">
                <a:solidFill>
                  <a:schemeClr val="bg1"/>
                </a:solidFill>
              </a:rPr>
              <a:t>Pinelands Institute for Natural &amp; Environmental Studies (P.I.N.E.S.)</a:t>
            </a:r>
          </a:p>
          <a:p>
            <a:br>
              <a:rPr lang="en-US" dirty="0">
                <a:solidFill>
                  <a:schemeClr val="bg1"/>
                </a:solidFill>
              </a:rPr>
            </a:br>
            <a:r>
              <a:rPr lang="en-US" dirty="0">
                <a:solidFill>
                  <a:schemeClr val="bg1"/>
                </a:solidFill>
              </a:rPr>
              <a:t>Rancocas Nature Center</a:t>
            </a:r>
          </a:p>
          <a:p>
            <a:br>
              <a:rPr lang="en-US" dirty="0">
                <a:solidFill>
                  <a:schemeClr val="bg1"/>
                </a:solidFill>
              </a:rPr>
            </a:br>
            <a:r>
              <a:rPr lang="en-US" dirty="0">
                <a:solidFill>
                  <a:schemeClr val="bg1"/>
                </a:solidFill>
              </a:rPr>
              <a:t>Tuckerton Seaport</a:t>
            </a:r>
          </a:p>
          <a:p>
            <a:br>
              <a:rPr lang="en-US" dirty="0">
                <a:solidFill>
                  <a:schemeClr val="bg1"/>
                </a:solidFill>
              </a:rPr>
            </a:br>
            <a:r>
              <a:rPr lang="en-US" dirty="0">
                <a:solidFill>
                  <a:schemeClr val="bg1"/>
                </a:solidFill>
              </a:rPr>
              <a:t>The Wetlands Institute</a:t>
            </a:r>
          </a:p>
          <a:p>
            <a:br>
              <a:rPr lang="en-US" dirty="0">
                <a:solidFill>
                  <a:schemeClr val="bg1"/>
                </a:solidFill>
              </a:rPr>
            </a:br>
            <a:r>
              <a:rPr lang="en-US" dirty="0" err="1">
                <a:solidFill>
                  <a:schemeClr val="bg1"/>
                </a:solidFill>
              </a:rPr>
              <a:t>Whitesbog</a:t>
            </a:r>
            <a:r>
              <a:rPr lang="en-US" dirty="0">
                <a:solidFill>
                  <a:schemeClr val="bg1"/>
                </a:solidFill>
              </a:rPr>
              <a:t> Preservation Trust</a:t>
            </a:r>
          </a:p>
          <a:p>
            <a:br>
              <a:rPr lang="en-US" dirty="0">
                <a:solidFill>
                  <a:schemeClr val="bg1"/>
                </a:solidFill>
              </a:rPr>
            </a:br>
            <a:r>
              <a:rPr lang="en-US" dirty="0">
                <a:solidFill>
                  <a:schemeClr val="bg1"/>
                </a:solidFill>
              </a:rPr>
              <a:t>Woodford Cedar Run Wildlife Refuge</a:t>
            </a:r>
          </a:p>
        </p:txBody>
      </p:sp>
      <p:sp>
        <p:nvSpPr>
          <p:cNvPr id="8" name="TextBox 7"/>
          <p:cNvSpPr txBox="1"/>
          <p:nvPr/>
        </p:nvSpPr>
        <p:spPr>
          <a:xfrm>
            <a:off x="7627085" y="2030819"/>
            <a:ext cx="3852534" cy="3077766"/>
          </a:xfrm>
          <a:prstGeom prst="rect">
            <a:avLst/>
          </a:prstGeom>
          <a:solidFill>
            <a:schemeClr val="tx2">
              <a:lumMod val="75000"/>
            </a:schemeClr>
          </a:solidFill>
        </p:spPr>
        <p:txBody>
          <a:bodyPr wrap="square" rtlCol="0">
            <a:spAutoFit/>
          </a:bodyPr>
          <a:lstStyle/>
          <a:p>
            <a:r>
              <a:rPr lang="en-US" b="1" u="sng" dirty="0">
                <a:solidFill>
                  <a:schemeClr val="bg1"/>
                </a:solidFill>
              </a:rPr>
              <a:t>Historic Sites</a:t>
            </a:r>
          </a:p>
          <a:p>
            <a:endParaRPr lang="en-US" b="1" dirty="0">
              <a:solidFill>
                <a:schemeClr val="bg1"/>
              </a:solidFill>
            </a:endParaRPr>
          </a:p>
          <a:p>
            <a:r>
              <a:rPr lang="en-US" dirty="0">
                <a:solidFill>
                  <a:schemeClr val="bg1"/>
                </a:solidFill>
              </a:rPr>
              <a:t>Allaire Village (Allaire State Park)</a:t>
            </a:r>
          </a:p>
          <a:p>
            <a:br>
              <a:rPr lang="en-US" dirty="0">
                <a:solidFill>
                  <a:schemeClr val="bg1"/>
                </a:solidFill>
              </a:rPr>
            </a:br>
            <a:r>
              <a:rPr lang="en-US" dirty="0" err="1">
                <a:solidFill>
                  <a:schemeClr val="bg1"/>
                </a:solidFill>
              </a:rPr>
              <a:t>Atsion</a:t>
            </a:r>
            <a:r>
              <a:rPr lang="en-US" dirty="0">
                <a:solidFill>
                  <a:schemeClr val="bg1"/>
                </a:solidFill>
              </a:rPr>
              <a:t> Village (Wharton State Forest)</a:t>
            </a:r>
          </a:p>
          <a:p>
            <a:br>
              <a:rPr lang="en-US" dirty="0">
                <a:solidFill>
                  <a:schemeClr val="bg1"/>
                </a:solidFill>
              </a:rPr>
            </a:br>
            <a:r>
              <a:rPr lang="en-US" dirty="0">
                <a:solidFill>
                  <a:schemeClr val="bg1"/>
                </a:solidFill>
              </a:rPr>
              <a:t>Batsto Village (Wharton State Forest)  </a:t>
            </a:r>
          </a:p>
          <a:p>
            <a:br>
              <a:rPr lang="en-US" dirty="0">
                <a:solidFill>
                  <a:schemeClr val="bg1"/>
                </a:solidFill>
              </a:rPr>
            </a:br>
            <a:r>
              <a:rPr lang="en-US" dirty="0" err="1">
                <a:solidFill>
                  <a:schemeClr val="bg1"/>
                </a:solidFill>
              </a:rPr>
              <a:t>Whitesbog</a:t>
            </a:r>
            <a:r>
              <a:rPr lang="en-US" dirty="0">
                <a:solidFill>
                  <a:schemeClr val="bg1"/>
                </a:solidFill>
              </a:rPr>
              <a:t> Village (Brendan T. Byrne State Forest)</a:t>
            </a:r>
          </a:p>
          <a:p>
            <a:endParaRPr lang="en-US" sz="1400" dirty="0">
              <a:solidFill>
                <a:schemeClr val="bg1"/>
              </a:solidFill>
            </a:endParaRPr>
          </a:p>
        </p:txBody>
      </p:sp>
      <p:sp>
        <p:nvSpPr>
          <p:cNvPr id="7" name="TextBox 6"/>
          <p:cNvSpPr txBox="1"/>
          <p:nvPr/>
        </p:nvSpPr>
        <p:spPr>
          <a:xfrm>
            <a:off x="11349667" y="6275933"/>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872420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p:spPr>
      </p:pic>
      <p:sp>
        <p:nvSpPr>
          <p:cNvPr id="2" name="TextBox 1"/>
          <p:cNvSpPr txBox="1"/>
          <p:nvPr/>
        </p:nvSpPr>
        <p:spPr>
          <a:xfrm>
            <a:off x="659219" y="382773"/>
            <a:ext cx="3561907" cy="4524315"/>
          </a:xfrm>
          <a:prstGeom prst="rect">
            <a:avLst/>
          </a:prstGeom>
          <a:solidFill>
            <a:schemeClr val="tx2">
              <a:lumMod val="75000"/>
            </a:schemeClr>
          </a:solidFill>
        </p:spPr>
        <p:txBody>
          <a:bodyPr wrap="square" rtlCol="0">
            <a:spAutoFit/>
          </a:bodyPr>
          <a:lstStyle/>
          <a:p>
            <a:r>
              <a:rPr lang="en-US" b="1" u="sng" dirty="0">
                <a:solidFill>
                  <a:schemeClr val="bg1"/>
                </a:solidFill>
              </a:rPr>
              <a:t>Municipalities of the Pine Barrens</a:t>
            </a:r>
          </a:p>
          <a:p>
            <a:endParaRPr lang="en-US" b="1" u="sng" dirty="0">
              <a:solidFill>
                <a:schemeClr val="bg1"/>
              </a:solidFill>
            </a:endParaRPr>
          </a:p>
          <a:p>
            <a:r>
              <a:rPr lang="en-US" b="1" u="sng" dirty="0">
                <a:solidFill>
                  <a:schemeClr val="bg1"/>
                </a:solidFill>
              </a:rPr>
              <a:t>Atlantic County (13)</a:t>
            </a:r>
            <a:endParaRPr lang="en-US" dirty="0">
              <a:solidFill>
                <a:schemeClr val="bg1"/>
              </a:solidFill>
            </a:endParaRPr>
          </a:p>
          <a:p>
            <a:r>
              <a:rPr lang="en-US" dirty="0">
                <a:solidFill>
                  <a:schemeClr val="bg1"/>
                </a:solidFill>
              </a:rPr>
              <a:t>Buena Borough</a:t>
            </a:r>
          </a:p>
          <a:p>
            <a:r>
              <a:rPr lang="en-US" dirty="0">
                <a:solidFill>
                  <a:schemeClr val="bg1"/>
                </a:solidFill>
              </a:rPr>
              <a:t>Buena Vista Township</a:t>
            </a:r>
          </a:p>
          <a:p>
            <a:r>
              <a:rPr lang="en-US" dirty="0">
                <a:solidFill>
                  <a:schemeClr val="bg1"/>
                </a:solidFill>
              </a:rPr>
              <a:t>Corbin City (b)</a:t>
            </a:r>
          </a:p>
          <a:p>
            <a:r>
              <a:rPr lang="en-US" dirty="0">
                <a:solidFill>
                  <a:schemeClr val="bg1"/>
                </a:solidFill>
              </a:rPr>
              <a:t>Egg Harbor City (a)</a:t>
            </a:r>
          </a:p>
          <a:p>
            <a:r>
              <a:rPr lang="en-US" dirty="0">
                <a:solidFill>
                  <a:schemeClr val="bg1"/>
                </a:solidFill>
              </a:rPr>
              <a:t>Egg Harbor Township</a:t>
            </a:r>
          </a:p>
          <a:p>
            <a:r>
              <a:rPr lang="en-US" dirty="0" err="1">
                <a:solidFill>
                  <a:schemeClr val="bg1"/>
                </a:solidFill>
              </a:rPr>
              <a:t>Estell</a:t>
            </a:r>
            <a:r>
              <a:rPr lang="en-US" dirty="0">
                <a:solidFill>
                  <a:schemeClr val="bg1"/>
                </a:solidFill>
              </a:rPr>
              <a:t> Manor City (b)</a:t>
            </a:r>
          </a:p>
          <a:p>
            <a:r>
              <a:rPr lang="en-US" dirty="0">
                <a:solidFill>
                  <a:schemeClr val="bg1"/>
                </a:solidFill>
              </a:rPr>
              <a:t>Folsom Borough (a)</a:t>
            </a:r>
          </a:p>
          <a:p>
            <a:r>
              <a:rPr lang="en-US" dirty="0">
                <a:solidFill>
                  <a:schemeClr val="bg1"/>
                </a:solidFill>
              </a:rPr>
              <a:t>Galloway Township</a:t>
            </a:r>
          </a:p>
          <a:p>
            <a:r>
              <a:rPr lang="en-US" dirty="0">
                <a:solidFill>
                  <a:schemeClr val="bg1"/>
                </a:solidFill>
              </a:rPr>
              <a:t>Hamilton Township</a:t>
            </a:r>
          </a:p>
          <a:p>
            <a:r>
              <a:rPr lang="en-US" dirty="0">
                <a:solidFill>
                  <a:schemeClr val="bg1"/>
                </a:solidFill>
              </a:rPr>
              <a:t>Hammonton Town (a)</a:t>
            </a:r>
          </a:p>
          <a:p>
            <a:r>
              <a:rPr lang="en-US" dirty="0">
                <a:solidFill>
                  <a:schemeClr val="bg1"/>
                </a:solidFill>
              </a:rPr>
              <a:t>Mullica Township (a)</a:t>
            </a:r>
          </a:p>
          <a:p>
            <a:r>
              <a:rPr lang="en-US" dirty="0">
                <a:solidFill>
                  <a:schemeClr val="bg1"/>
                </a:solidFill>
              </a:rPr>
              <a:t>Port Republic City</a:t>
            </a:r>
          </a:p>
          <a:p>
            <a:r>
              <a:rPr lang="en-US" dirty="0">
                <a:solidFill>
                  <a:schemeClr val="bg1"/>
                </a:solidFill>
              </a:rPr>
              <a:t>Weymouth Township</a:t>
            </a:r>
          </a:p>
        </p:txBody>
      </p:sp>
      <p:sp>
        <p:nvSpPr>
          <p:cNvPr id="3" name="TextBox 2"/>
          <p:cNvSpPr txBox="1"/>
          <p:nvPr/>
        </p:nvSpPr>
        <p:spPr>
          <a:xfrm>
            <a:off x="10409274" y="6092456"/>
            <a:ext cx="1467293" cy="369332"/>
          </a:xfrm>
          <a:prstGeom prst="rect">
            <a:avLst/>
          </a:prstGeom>
          <a:noFill/>
        </p:spPr>
        <p:txBody>
          <a:bodyPr wrap="square" rtlCol="0">
            <a:spAutoFit/>
          </a:bodyPr>
          <a:lstStyle/>
          <a:p>
            <a:r>
              <a:rPr lang="en-US" dirty="0">
                <a:solidFill>
                  <a:schemeClr val="bg1"/>
                </a:solidFill>
              </a:rPr>
              <a:t>Mullica River</a:t>
            </a:r>
          </a:p>
        </p:txBody>
      </p:sp>
      <p:sp>
        <p:nvSpPr>
          <p:cNvPr id="6" name="TextBox 5"/>
          <p:cNvSpPr txBox="1"/>
          <p:nvPr/>
        </p:nvSpPr>
        <p:spPr>
          <a:xfrm>
            <a:off x="302439" y="6190328"/>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659833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2" y="0"/>
            <a:ext cx="12191998" cy="6858000"/>
          </a:xfrm>
          <a:prstGeom prst="rect">
            <a:avLst/>
          </a:prstGeom>
          <a:noFill/>
          <a:ln>
            <a:noFill/>
          </a:ln>
        </p:spPr>
      </p:pic>
      <p:sp>
        <p:nvSpPr>
          <p:cNvPr id="2" name="TextBox 1"/>
          <p:cNvSpPr txBox="1"/>
          <p:nvPr/>
        </p:nvSpPr>
        <p:spPr>
          <a:xfrm>
            <a:off x="1010094" y="701749"/>
            <a:ext cx="3519376" cy="4247317"/>
          </a:xfrm>
          <a:prstGeom prst="rect">
            <a:avLst/>
          </a:prstGeom>
          <a:solidFill>
            <a:schemeClr val="tx2">
              <a:lumMod val="75000"/>
            </a:schemeClr>
          </a:solidFill>
        </p:spPr>
        <p:txBody>
          <a:bodyPr wrap="square" rtlCol="0">
            <a:spAutoFit/>
          </a:bodyPr>
          <a:lstStyle/>
          <a:p>
            <a:r>
              <a:rPr lang="en-US" b="1" u="sng" dirty="0">
                <a:solidFill>
                  <a:schemeClr val="bg1"/>
                </a:solidFill>
              </a:rPr>
              <a:t>Burlington County (14)</a:t>
            </a:r>
            <a:endParaRPr lang="en-US" dirty="0">
              <a:solidFill>
                <a:schemeClr val="bg1"/>
              </a:solidFill>
            </a:endParaRPr>
          </a:p>
          <a:p>
            <a:r>
              <a:rPr lang="en-US" dirty="0">
                <a:solidFill>
                  <a:schemeClr val="bg1"/>
                </a:solidFill>
              </a:rPr>
              <a:t>Bass River Township (b)</a:t>
            </a:r>
          </a:p>
          <a:p>
            <a:r>
              <a:rPr lang="en-US" dirty="0" err="1">
                <a:solidFill>
                  <a:schemeClr val="bg1"/>
                </a:solidFill>
              </a:rPr>
              <a:t>Evesham</a:t>
            </a:r>
            <a:r>
              <a:rPr lang="en-US" dirty="0">
                <a:solidFill>
                  <a:schemeClr val="bg1"/>
                </a:solidFill>
              </a:rPr>
              <a:t> Township</a:t>
            </a:r>
          </a:p>
          <a:p>
            <a:r>
              <a:rPr lang="en-US" dirty="0">
                <a:solidFill>
                  <a:schemeClr val="bg1"/>
                </a:solidFill>
              </a:rPr>
              <a:t>Medford Lakes Borough (a)</a:t>
            </a:r>
          </a:p>
          <a:p>
            <a:r>
              <a:rPr lang="en-US" dirty="0">
                <a:solidFill>
                  <a:schemeClr val="bg1"/>
                </a:solidFill>
              </a:rPr>
              <a:t>Medford Township</a:t>
            </a:r>
          </a:p>
          <a:p>
            <a:r>
              <a:rPr lang="en-US" dirty="0">
                <a:solidFill>
                  <a:schemeClr val="bg1"/>
                </a:solidFill>
              </a:rPr>
              <a:t>New Hanover Township</a:t>
            </a:r>
          </a:p>
          <a:p>
            <a:r>
              <a:rPr lang="en-US" dirty="0">
                <a:solidFill>
                  <a:schemeClr val="bg1"/>
                </a:solidFill>
              </a:rPr>
              <a:t>North Hanover Township</a:t>
            </a:r>
          </a:p>
          <a:p>
            <a:r>
              <a:rPr lang="en-US" dirty="0">
                <a:solidFill>
                  <a:schemeClr val="bg1"/>
                </a:solidFill>
              </a:rPr>
              <a:t>Pemberton Township</a:t>
            </a:r>
          </a:p>
          <a:p>
            <a:r>
              <a:rPr lang="en-US" dirty="0" err="1">
                <a:solidFill>
                  <a:schemeClr val="bg1"/>
                </a:solidFill>
              </a:rPr>
              <a:t>Shamong</a:t>
            </a:r>
            <a:r>
              <a:rPr lang="en-US" dirty="0">
                <a:solidFill>
                  <a:schemeClr val="bg1"/>
                </a:solidFill>
              </a:rPr>
              <a:t> Township (a)</a:t>
            </a:r>
          </a:p>
          <a:p>
            <a:r>
              <a:rPr lang="en-US" dirty="0">
                <a:solidFill>
                  <a:schemeClr val="bg1"/>
                </a:solidFill>
              </a:rPr>
              <a:t>Southampton Township</a:t>
            </a:r>
          </a:p>
          <a:p>
            <a:r>
              <a:rPr lang="en-US" dirty="0">
                <a:solidFill>
                  <a:schemeClr val="bg1"/>
                </a:solidFill>
              </a:rPr>
              <a:t>Springfield Township</a:t>
            </a:r>
          </a:p>
          <a:p>
            <a:r>
              <a:rPr lang="en-US" dirty="0">
                <a:solidFill>
                  <a:schemeClr val="bg1"/>
                </a:solidFill>
              </a:rPr>
              <a:t>Tabernacle Township (a)</a:t>
            </a:r>
          </a:p>
          <a:p>
            <a:r>
              <a:rPr lang="en-US" dirty="0">
                <a:solidFill>
                  <a:schemeClr val="bg1"/>
                </a:solidFill>
              </a:rPr>
              <a:t>Washington Township (a)</a:t>
            </a:r>
          </a:p>
          <a:p>
            <a:r>
              <a:rPr lang="en-US" dirty="0">
                <a:solidFill>
                  <a:schemeClr val="bg1"/>
                </a:solidFill>
              </a:rPr>
              <a:t>Woodland Township (a)</a:t>
            </a:r>
          </a:p>
          <a:p>
            <a:r>
              <a:rPr lang="en-US" dirty="0">
                <a:solidFill>
                  <a:schemeClr val="bg1"/>
                </a:solidFill>
              </a:rPr>
              <a:t>Wrightstown Borough</a:t>
            </a:r>
          </a:p>
        </p:txBody>
      </p:sp>
      <p:sp>
        <p:nvSpPr>
          <p:cNvPr id="4" name="TextBox 3"/>
          <p:cNvSpPr txBox="1"/>
          <p:nvPr/>
        </p:nvSpPr>
        <p:spPr>
          <a:xfrm>
            <a:off x="10632560" y="6124353"/>
            <a:ext cx="1148316" cy="369332"/>
          </a:xfrm>
          <a:prstGeom prst="rect">
            <a:avLst/>
          </a:prstGeom>
          <a:solidFill>
            <a:schemeClr val="accent2">
              <a:lumMod val="75000"/>
            </a:schemeClr>
          </a:solidFill>
        </p:spPr>
        <p:txBody>
          <a:bodyPr wrap="square" rtlCol="0">
            <a:spAutoFit/>
          </a:bodyPr>
          <a:lstStyle/>
          <a:p>
            <a:r>
              <a:rPr lang="en-US" dirty="0">
                <a:solidFill>
                  <a:schemeClr val="bg1"/>
                </a:solidFill>
              </a:rPr>
              <a:t>Medford</a:t>
            </a:r>
          </a:p>
        </p:txBody>
      </p:sp>
      <p:sp>
        <p:nvSpPr>
          <p:cNvPr id="6" name="TextBox 5"/>
          <p:cNvSpPr txBox="1"/>
          <p:nvPr/>
        </p:nvSpPr>
        <p:spPr>
          <a:xfrm>
            <a:off x="402267" y="6246343"/>
            <a:ext cx="607827" cy="215444"/>
          </a:xfrm>
          <a:prstGeom prst="rect">
            <a:avLst/>
          </a:prstGeom>
          <a:solidFill>
            <a:schemeClr val="accent2"/>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625195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24534"/>
            <a:ext cx="12192000" cy="6858000"/>
          </a:xfrm>
          <a:prstGeom prst="rect">
            <a:avLst/>
          </a:prstGeom>
          <a:noFill/>
          <a:ln>
            <a:noFill/>
          </a:ln>
        </p:spPr>
      </p:pic>
      <p:sp>
        <p:nvSpPr>
          <p:cNvPr id="2" name="TextBox 1"/>
          <p:cNvSpPr txBox="1"/>
          <p:nvPr/>
        </p:nvSpPr>
        <p:spPr>
          <a:xfrm>
            <a:off x="1307804" y="616689"/>
            <a:ext cx="3062177" cy="3416320"/>
          </a:xfrm>
          <a:prstGeom prst="rect">
            <a:avLst/>
          </a:prstGeom>
          <a:solidFill>
            <a:schemeClr val="tx2">
              <a:lumMod val="75000"/>
            </a:schemeClr>
          </a:solidFill>
        </p:spPr>
        <p:txBody>
          <a:bodyPr wrap="square" rtlCol="0">
            <a:spAutoFit/>
          </a:bodyPr>
          <a:lstStyle/>
          <a:p>
            <a:r>
              <a:rPr lang="en-US" b="1" u="sng" dirty="0">
                <a:solidFill>
                  <a:schemeClr val="bg1"/>
                </a:solidFill>
              </a:rPr>
              <a:t>Cape May County (3)</a:t>
            </a:r>
            <a:endParaRPr lang="en-US" dirty="0">
              <a:solidFill>
                <a:schemeClr val="bg1"/>
              </a:solidFill>
            </a:endParaRPr>
          </a:p>
          <a:p>
            <a:r>
              <a:rPr lang="en-US" dirty="0">
                <a:solidFill>
                  <a:schemeClr val="bg1"/>
                </a:solidFill>
              </a:rPr>
              <a:t>Dennis Township (b)</a:t>
            </a:r>
          </a:p>
          <a:p>
            <a:r>
              <a:rPr lang="en-US" dirty="0">
                <a:solidFill>
                  <a:schemeClr val="bg1"/>
                </a:solidFill>
              </a:rPr>
              <a:t>Upper Township</a:t>
            </a:r>
          </a:p>
          <a:p>
            <a:r>
              <a:rPr lang="en-US" dirty="0">
                <a:solidFill>
                  <a:schemeClr val="bg1"/>
                </a:solidFill>
              </a:rPr>
              <a:t>Woodbine Borough (b)</a:t>
            </a:r>
          </a:p>
          <a:p>
            <a:endParaRPr lang="en-US" dirty="0">
              <a:solidFill>
                <a:schemeClr val="bg1"/>
              </a:solidFill>
            </a:endParaRPr>
          </a:p>
          <a:p>
            <a:r>
              <a:rPr lang="en-US" b="1" u="sng" dirty="0">
                <a:solidFill>
                  <a:schemeClr val="bg1"/>
                </a:solidFill>
              </a:rPr>
              <a:t>Cumberland County (2)</a:t>
            </a:r>
            <a:endParaRPr lang="en-US" dirty="0">
              <a:solidFill>
                <a:schemeClr val="bg1"/>
              </a:solidFill>
            </a:endParaRPr>
          </a:p>
          <a:p>
            <a:r>
              <a:rPr lang="en-US" dirty="0">
                <a:solidFill>
                  <a:schemeClr val="bg1"/>
                </a:solidFill>
              </a:rPr>
              <a:t>Maurice River Township (b)</a:t>
            </a:r>
          </a:p>
          <a:p>
            <a:r>
              <a:rPr lang="en-US" dirty="0">
                <a:solidFill>
                  <a:schemeClr val="bg1"/>
                </a:solidFill>
              </a:rPr>
              <a:t>Vineland City</a:t>
            </a:r>
          </a:p>
          <a:p>
            <a:endParaRPr lang="en-US" dirty="0">
              <a:solidFill>
                <a:schemeClr val="bg1"/>
              </a:solidFill>
            </a:endParaRPr>
          </a:p>
          <a:p>
            <a:r>
              <a:rPr lang="en-US" b="1" u="sng" dirty="0">
                <a:solidFill>
                  <a:schemeClr val="bg1"/>
                </a:solidFill>
              </a:rPr>
              <a:t>Gloucester County (2)</a:t>
            </a:r>
            <a:endParaRPr lang="en-US" dirty="0">
              <a:solidFill>
                <a:schemeClr val="bg1"/>
              </a:solidFill>
            </a:endParaRPr>
          </a:p>
          <a:p>
            <a:r>
              <a:rPr lang="en-US" dirty="0">
                <a:solidFill>
                  <a:schemeClr val="bg1"/>
                </a:solidFill>
              </a:rPr>
              <a:t>Franklin Township</a:t>
            </a:r>
          </a:p>
          <a:p>
            <a:r>
              <a:rPr lang="en-US" dirty="0">
                <a:solidFill>
                  <a:schemeClr val="bg1"/>
                </a:solidFill>
              </a:rPr>
              <a:t>Monroe Township</a:t>
            </a:r>
          </a:p>
        </p:txBody>
      </p:sp>
      <p:sp>
        <p:nvSpPr>
          <p:cNvPr id="4" name="TextBox 3"/>
          <p:cNvSpPr txBox="1"/>
          <p:nvPr/>
        </p:nvSpPr>
        <p:spPr>
          <a:xfrm>
            <a:off x="4529470" y="247357"/>
            <a:ext cx="1467293" cy="369332"/>
          </a:xfrm>
          <a:prstGeom prst="rect">
            <a:avLst/>
          </a:prstGeom>
          <a:noFill/>
        </p:spPr>
        <p:txBody>
          <a:bodyPr wrap="square" rtlCol="0">
            <a:spAutoFit/>
          </a:bodyPr>
          <a:lstStyle/>
          <a:p>
            <a:r>
              <a:rPr lang="en-US" dirty="0">
                <a:solidFill>
                  <a:schemeClr val="bg1"/>
                </a:solidFill>
              </a:rPr>
              <a:t>Vineland City</a:t>
            </a:r>
          </a:p>
        </p:txBody>
      </p:sp>
      <p:sp>
        <p:nvSpPr>
          <p:cNvPr id="6" name="TextBox 5"/>
          <p:cNvSpPr txBox="1"/>
          <p:nvPr/>
        </p:nvSpPr>
        <p:spPr>
          <a:xfrm>
            <a:off x="302439" y="6190328"/>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808382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4540102" y="0"/>
            <a:ext cx="7556205" cy="6858000"/>
          </a:xfrm>
          <a:prstGeom prst="rect">
            <a:avLst/>
          </a:prstGeom>
          <a:noFill/>
          <a:ln>
            <a:noFill/>
          </a:ln>
        </p:spPr>
      </p:pic>
      <p:sp>
        <p:nvSpPr>
          <p:cNvPr id="2" name="TextBox 1"/>
          <p:cNvSpPr txBox="1"/>
          <p:nvPr/>
        </p:nvSpPr>
        <p:spPr>
          <a:xfrm>
            <a:off x="779721" y="914400"/>
            <a:ext cx="3604436" cy="5570756"/>
          </a:xfrm>
          <a:prstGeom prst="rect">
            <a:avLst/>
          </a:prstGeom>
          <a:solidFill>
            <a:schemeClr val="tx2">
              <a:lumMod val="75000"/>
            </a:schemeClr>
          </a:solidFill>
        </p:spPr>
        <p:txBody>
          <a:bodyPr wrap="square" rtlCol="0">
            <a:spAutoFit/>
          </a:bodyPr>
          <a:lstStyle/>
          <a:p>
            <a:r>
              <a:rPr lang="en-US" b="1" u="sng" dirty="0">
                <a:solidFill>
                  <a:schemeClr val="bg1"/>
                </a:solidFill>
              </a:rPr>
              <a:t>Gloucester County (2)</a:t>
            </a:r>
            <a:endParaRPr lang="en-US" dirty="0">
              <a:solidFill>
                <a:schemeClr val="bg1"/>
              </a:solidFill>
            </a:endParaRPr>
          </a:p>
          <a:p>
            <a:r>
              <a:rPr lang="en-US" dirty="0">
                <a:solidFill>
                  <a:schemeClr val="bg1"/>
                </a:solidFill>
              </a:rPr>
              <a:t>Franklin Township</a:t>
            </a:r>
          </a:p>
          <a:p>
            <a:r>
              <a:rPr lang="en-US" dirty="0">
                <a:solidFill>
                  <a:schemeClr val="bg1"/>
                </a:solidFill>
              </a:rPr>
              <a:t>Monroe Township</a:t>
            </a:r>
          </a:p>
          <a:p>
            <a:endParaRPr lang="en-US" dirty="0">
              <a:solidFill>
                <a:schemeClr val="bg1"/>
              </a:solidFill>
            </a:endParaRPr>
          </a:p>
          <a:p>
            <a:r>
              <a:rPr lang="en-US" b="1" u="sng" dirty="0">
                <a:solidFill>
                  <a:schemeClr val="bg1"/>
                </a:solidFill>
              </a:rPr>
              <a:t>Ocean County (14)</a:t>
            </a:r>
            <a:endParaRPr lang="en-US" dirty="0">
              <a:solidFill>
                <a:schemeClr val="bg1"/>
              </a:solidFill>
            </a:endParaRPr>
          </a:p>
          <a:p>
            <a:r>
              <a:rPr lang="en-US" dirty="0">
                <a:solidFill>
                  <a:schemeClr val="bg1"/>
                </a:solidFill>
              </a:rPr>
              <a:t>Barnegat Township (b)</a:t>
            </a:r>
          </a:p>
          <a:p>
            <a:r>
              <a:rPr lang="en-US" dirty="0">
                <a:solidFill>
                  <a:schemeClr val="bg1"/>
                </a:solidFill>
              </a:rPr>
              <a:t>Beachwood Borough</a:t>
            </a:r>
          </a:p>
          <a:p>
            <a:r>
              <a:rPr lang="en-US" dirty="0">
                <a:solidFill>
                  <a:schemeClr val="bg1"/>
                </a:solidFill>
              </a:rPr>
              <a:t>Berkeley Township</a:t>
            </a:r>
          </a:p>
          <a:p>
            <a:r>
              <a:rPr lang="en-US" dirty="0">
                <a:solidFill>
                  <a:schemeClr val="bg1"/>
                </a:solidFill>
              </a:rPr>
              <a:t>Dover Township</a:t>
            </a:r>
          </a:p>
          <a:p>
            <a:r>
              <a:rPr lang="en-US" dirty="0" err="1">
                <a:solidFill>
                  <a:schemeClr val="bg1"/>
                </a:solidFill>
              </a:rPr>
              <a:t>Eagleswood</a:t>
            </a:r>
            <a:r>
              <a:rPr lang="en-US" dirty="0">
                <a:solidFill>
                  <a:schemeClr val="bg1"/>
                </a:solidFill>
              </a:rPr>
              <a:t> Township (b)</a:t>
            </a:r>
          </a:p>
          <a:p>
            <a:r>
              <a:rPr lang="en-US" dirty="0">
                <a:solidFill>
                  <a:schemeClr val="bg1"/>
                </a:solidFill>
              </a:rPr>
              <a:t>Jackson Township</a:t>
            </a:r>
          </a:p>
          <a:p>
            <a:r>
              <a:rPr lang="en-US" dirty="0">
                <a:solidFill>
                  <a:schemeClr val="bg1"/>
                </a:solidFill>
              </a:rPr>
              <a:t>Lacey Township (b)</a:t>
            </a:r>
          </a:p>
          <a:p>
            <a:r>
              <a:rPr lang="en-US" dirty="0">
                <a:solidFill>
                  <a:schemeClr val="bg1"/>
                </a:solidFill>
              </a:rPr>
              <a:t>Lakehurst Borough</a:t>
            </a:r>
          </a:p>
          <a:p>
            <a:r>
              <a:rPr lang="en-US" dirty="0">
                <a:solidFill>
                  <a:schemeClr val="bg1"/>
                </a:solidFill>
              </a:rPr>
              <a:t>Little Egg Harbor Township (b)</a:t>
            </a:r>
          </a:p>
          <a:p>
            <a:r>
              <a:rPr lang="en-US" dirty="0">
                <a:solidFill>
                  <a:schemeClr val="bg1"/>
                </a:solidFill>
              </a:rPr>
              <a:t>Manchester Township</a:t>
            </a:r>
          </a:p>
          <a:p>
            <a:r>
              <a:rPr lang="en-US" dirty="0">
                <a:solidFill>
                  <a:schemeClr val="bg1"/>
                </a:solidFill>
              </a:rPr>
              <a:t>Ocean Township (b)</a:t>
            </a:r>
          </a:p>
          <a:p>
            <a:r>
              <a:rPr lang="en-US" dirty="0" err="1">
                <a:solidFill>
                  <a:schemeClr val="bg1"/>
                </a:solidFill>
              </a:rPr>
              <a:t>Plumsted</a:t>
            </a:r>
            <a:r>
              <a:rPr lang="en-US" dirty="0">
                <a:solidFill>
                  <a:schemeClr val="bg1"/>
                </a:solidFill>
              </a:rPr>
              <a:t> Township</a:t>
            </a:r>
          </a:p>
          <a:p>
            <a:r>
              <a:rPr lang="en-US" dirty="0">
                <a:solidFill>
                  <a:schemeClr val="bg1"/>
                </a:solidFill>
              </a:rPr>
              <a:t>South Toms River Borough</a:t>
            </a:r>
          </a:p>
          <a:p>
            <a:r>
              <a:rPr lang="en-US" dirty="0">
                <a:solidFill>
                  <a:schemeClr val="bg1"/>
                </a:solidFill>
              </a:rPr>
              <a:t>Stafford Township (b)</a:t>
            </a:r>
          </a:p>
          <a:p>
            <a:pPr fontAlgn="base"/>
            <a:endParaRPr lang="en-US" sz="1400" dirty="0">
              <a:solidFill>
                <a:schemeClr val="bg1"/>
              </a:solidFill>
            </a:endParaRPr>
          </a:p>
        </p:txBody>
      </p:sp>
      <p:sp>
        <p:nvSpPr>
          <p:cNvPr id="4" name="TextBox 3"/>
          <p:cNvSpPr txBox="1"/>
          <p:nvPr/>
        </p:nvSpPr>
        <p:spPr>
          <a:xfrm>
            <a:off x="9813850" y="6194164"/>
            <a:ext cx="2126512" cy="369332"/>
          </a:xfrm>
          <a:prstGeom prst="rect">
            <a:avLst/>
          </a:prstGeom>
          <a:noFill/>
        </p:spPr>
        <p:txBody>
          <a:bodyPr wrap="square" rtlCol="0">
            <a:spAutoFit/>
          </a:bodyPr>
          <a:lstStyle/>
          <a:p>
            <a:r>
              <a:rPr lang="en-US" dirty="0">
                <a:solidFill>
                  <a:schemeClr val="bg1"/>
                </a:solidFill>
              </a:rPr>
              <a:t>Barnegat Lighthouse</a:t>
            </a:r>
          </a:p>
        </p:txBody>
      </p:sp>
    </p:spTree>
    <p:extLst>
      <p:ext uri="{BB962C8B-B14F-4D97-AF65-F5344CB8AC3E}">
        <p14:creationId xmlns:p14="http://schemas.microsoft.com/office/powerpoint/2010/main" val="1245977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435918" y="258632"/>
            <a:ext cx="6196101" cy="3293209"/>
          </a:xfrm>
          <a:prstGeom prst="rect">
            <a:avLst/>
          </a:prstGeom>
          <a:solidFill>
            <a:schemeClr val="tx2">
              <a:lumMod val="75000"/>
            </a:schemeClr>
          </a:solidFill>
        </p:spPr>
        <p:txBody>
          <a:bodyPr wrap="square" rtlCol="0">
            <a:spAutoFit/>
          </a:bodyPr>
          <a:lstStyle/>
          <a:p>
            <a:pPr algn="ctr"/>
            <a:r>
              <a:rPr lang="en-US" sz="2800" dirty="0">
                <a:solidFill>
                  <a:schemeClr val="bg1"/>
                </a:solidFill>
              </a:rPr>
              <a:t>Key Words</a:t>
            </a:r>
            <a:endParaRPr lang="en-US" sz="2000" dirty="0">
              <a:solidFill>
                <a:schemeClr val="bg1"/>
              </a:solidFill>
            </a:endParaRPr>
          </a:p>
          <a:p>
            <a:r>
              <a:rPr lang="en-US" sz="2000" dirty="0">
                <a:solidFill>
                  <a:schemeClr val="bg1"/>
                </a:solidFill>
              </a:rPr>
              <a:t>agricultural production	      advocating  	ceased</a:t>
            </a:r>
          </a:p>
          <a:p>
            <a:endParaRPr lang="en-US" sz="2000" dirty="0">
              <a:solidFill>
                <a:schemeClr val="bg1"/>
              </a:solidFill>
            </a:endParaRPr>
          </a:p>
          <a:p>
            <a:r>
              <a:rPr lang="en-US" sz="2000" dirty="0">
                <a:solidFill>
                  <a:schemeClr val="bg1"/>
                </a:solidFill>
              </a:rPr>
              <a:t>Pinelands Preservation Act      legacy	legislation</a:t>
            </a:r>
          </a:p>
          <a:p>
            <a:endParaRPr lang="en-US" sz="2000" dirty="0">
              <a:solidFill>
                <a:schemeClr val="bg1"/>
              </a:solidFill>
            </a:endParaRPr>
          </a:p>
          <a:p>
            <a:r>
              <a:rPr lang="en-US" sz="2000" dirty="0">
                <a:solidFill>
                  <a:schemeClr val="bg1"/>
                </a:solidFill>
              </a:rPr>
              <a:t>National Reserve 		      championed 	 preservation </a:t>
            </a:r>
          </a:p>
          <a:p>
            <a:endParaRPr lang="en-US" sz="2000" dirty="0">
              <a:solidFill>
                <a:schemeClr val="bg1"/>
              </a:solidFill>
            </a:endParaRPr>
          </a:p>
          <a:p>
            <a:r>
              <a:rPr lang="en-US" sz="2000" dirty="0">
                <a:solidFill>
                  <a:schemeClr val="bg1"/>
                </a:solidFill>
              </a:rPr>
              <a:t>Kirkwood-Cohansey aquifer     commodity	 tracts</a:t>
            </a:r>
          </a:p>
          <a:p>
            <a:endParaRPr lang="en-US" sz="2000" dirty="0">
              <a:solidFill>
                <a:schemeClr val="bg1"/>
              </a:solidFill>
            </a:endParaRPr>
          </a:p>
          <a:p>
            <a:r>
              <a:rPr lang="en-US" sz="2000" dirty="0">
                <a:solidFill>
                  <a:schemeClr val="bg1"/>
                </a:solidFill>
              </a:rPr>
              <a:t>recreational destination 	      Pine Barrens	  discrete</a:t>
            </a:r>
          </a:p>
        </p:txBody>
      </p:sp>
      <p:sp>
        <p:nvSpPr>
          <p:cNvPr id="4" name="TextBox 3"/>
          <p:cNvSpPr txBox="1"/>
          <p:nvPr/>
        </p:nvSpPr>
        <p:spPr>
          <a:xfrm>
            <a:off x="153583" y="6456142"/>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
        <p:nvSpPr>
          <p:cNvPr id="2" name="TextBox 1"/>
          <p:cNvSpPr txBox="1"/>
          <p:nvPr/>
        </p:nvSpPr>
        <p:spPr>
          <a:xfrm>
            <a:off x="9282224" y="6302254"/>
            <a:ext cx="2349795" cy="369332"/>
          </a:xfrm>
          <a:prstGeom prst="rect">
            <a:avLst/>
          </a:prstGeom>
          <a:noFill/>
        </p:spPr>
        <p:txBody>
          <a:bodyPr wrap="square" rtlCol="0">
            <a:spAutoFit/>
          </a:bodyPr>
          <a:lstStyle/>
          <a:p>
            <a:r>
              <a:rPr lang="en-US" dirty="0">
                <a:solidFill>
                  <a:schemeClr val="bg1"/>
                </a:solidFill>
              </a:rPr>
              <a:t>Batsto Village Mansion</a:t>
            </a:r>
          </a:p>
        </p:txBody>
      </p:sp>
    </p:spTree>
    <p:extLst>
      <p:ext uri="{BB962C8B-B14F-4D97-AF65-F5344CB8AC3E}">
        <p14:creationId xmlns:p14="http://schemas.microsoft.com/office/powerpoint/2010/main" val="139560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4338084" y="1"/>
            <a:ext cx="7853916" cy="6858000"/>
          </a:xfrm>
          <a:prstGeom prst="rect">
            <a:avLst/>
          </a:prstGeom>
          <a:noFill/>
          <a:ln>
            <a:noFill/>
          </a:ln>
        </p:spPr>
      </p:pic>
      <p:sp>
        <p:nvSpPr>
          <p:cNvPr id="2" name="TextBox 1"/>
          <p:cNvSpPr txBox="1"/>
          <p:nvPr/>
        </p:nvSpPr>
        <p:spPr>
          <a:xfrm>
            <a:off x="276446" y="862717"/>
            <a:ext cx="3923414" cy="5386090"/>
          </a:xfrm>
          <a:prstGeom prst="rect">
            <a:avLst/>
          </a:prstGeom>
          <a:solidFill>
            <a:schemeClr val="tx2">
              <a:lumMod val="75000"/>
            </a:schemeClr>
          </a:solidFill>
        </p:spPr>
        <p:txBody>
          <a:bodyPr wrap="square" rtlCol="0">
            <a:spAutoFit/>
          </a:bodyPr>
          <a:lstStyle/>
          <a:p>
            <a:r>
              <a:rPr lang="en-US" dirty="0">
                <a:solidFill>
                  <a:schemeClr val="bg1"/>
                </a:solidFill>
              </a:rPr>
              <a:t>On May 28, 1977, Byrne issued Executive Order #56, creating a Pinelands Review Committee to begin planning future development in the area. Two years later, Byrne followed with a second executive order (#71), halting all development in the region until the legislature enacted a permanent plan. This action is widely viewed as one of the farthest reaches of executive power ever taken by an American governor. All development in the Pinelands </a:t>
            </a:r>
            <a:r>
              <a:rPr lang="en-US" u="sng" dirty="0">
                <a:solidFill>
                  <a:schemeClr val="bg1"/>
                </a:solidFill>
              </a:rPr>
              <a:t>ceased</a:t>
            </a:r>
            <a:r>
              <a:rPr lang="en-US" dirty="0">
                <a:solidFill>
                  <a:schemeClr val="bg1"/>
                </a:solidFill>
              </a:rPr>
              <a:t> until the legislature passed legislation protecting the Pinelands in June of 1979.</a:t>
            </a:r>
          </a:p>
          <a:p>
            <a:endParaRPr lang="en-US" dirty="0">
              <a:solidFill>
                <a:schemeClr val="bg1"/>
              </a:solidFill>
            </a:endParaRPr>
          </a:p>
          <a:p>
            <a:r>
              <a:rPr lang="en-US" sz="1400" dirty="0">
                <a:solidFill>
                  <a:schemeClr val="bg1"/>
                </a:solidFill>
              </a:rPr>
              <a:t>http://governors.rutgers.edu/on-governors/nj-governors/governor-brendan-t-byrne-administration/governor-brendan-t-byrne-issues-the-pinelands/</a:t>
            </a:r>
          </a:p>
        </p:txBody>
      </p:sp>
    </p:spTree>
    <p:extLst>
      <p:ext uri="{BB962C8B-B14F-4D97-AF65-F5344CB8AC3E}">
        <p14:creationId xmlns:p14="http://schemas.microsoft.com/office/powerpoint/2010/main" val="299789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ln>
            <a:noFill/>
          </a:ln>
        </p:spPr>
      </p:pic>
      <p:sp>
        <p:nvSpPr>
          <p:cNvPr id="2" name="TextBox 1"/>
          <p:cNvSpPr txBox="1"/>
          <p:nvPr/>
        </p:nvSpPr>
        <p:spPr>
          <a:xfrm>
            <a:off x="350874" y="320458"/>
            <a:ext cx="3306726" cy="3108543"/>
          </a:xfrm>
          <a:prstGeom prst="rect">
            <a:avLst/>
          </a:prstGeom>
          <a:solidFill>
            <a:schemeClr val="tx2">
              <a:lumMod val="75000"/>
            </a:schemeClr>
          </a:solidFill>
        </p:spPr>
        <p:txBody>
          <a:bodyPr wrap="square" rtlCol="0">
            <a:spAutoFit/>
          </a:bodyPr>
          <a:lstStyle/>
          <a:p>
            <a:r>
              <a:rPr lang="en-US" dirty="0">
                <a:solidFill>
                  <a:schemeClr val="bg1"/>
                </a:solidFill>
              </a:rPr>
              <a:t>By the end of his second term, Byrne declared the </a:t>
            </a:r>
            <a:r>
              <a:rPr lang="en-US" u="sng" dirty="0">
                <a:solidFill>
                  <a:schemeClr val="bg1"/>
                </a:solidFill>
              </a:rPr>
              <a:t>Pinelands Preservation Act</a:t>
            </a:r>
            <a:r>
              <a:rPr lang="en-US" dirty="0">
                <a:solidFill>
                  <a:schemeClr val="bg1"/>
                </a:solidFill>
              </a:rPr>
              <a:t> the single most important accomplishment of his administration, and the issue that is most central to his </a:t>
            </a:r>
            <a:r>
              <a:rPr lang="en-US" u="sng" dirty="0">
                <a:solidFill>
                  <a:schemeClr val="bg1"/>
                </a:solidFill>
              </a:rPr>
              <a:t>legacy</a:t>
            </a:r>
            <a:r>
              <a:rPr lang="en-US" dirty="0">
                <a:solidFill>
                  <a:schemeClr val="bg1"/>
                </a:solidFill>
              </a:rPr>
              <a:t> as governor. </a:t>
            </a:r>
          </a:p>
          <a:p>
            <a:endParaRPr lang="en-US" sz="1400" dirty="0">
              <a:solidFill>
                <a:schemeClr val="bg1"/>
              </a:solidFill>
            </a:endParaRPr>
          </a:p>
          <a:p>
            <a:r>
              <a:rPr lang="en-US" sz="1400" dirty="0">
                <a:solidFill>
                  <a:schemeClr val="bg1"/>
                </a:solidFill>
              </a:rPr>
              <a:t>http://governors.rutgers.edu/on-governors/nj-governors/governor-brendan-t-byrne-administration/governor-brendan-t-byrne-issues-the-pinelands</a:t>
            </a:r>
          </a:p>
        </p:txBody>
      </p:sp>
      <p:sp>
        <p:nvSpPr>
          <p:cNvPr id="4" name="TextBox 5"/>
          <p:cNvSpPr txBox="1"/>
          <p:nvPr/>
        </p:nvSpPr>
        <p:spPr>
          <a:xfrm>
            <a:off x="249277" y="640297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633301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3721394" y="-1"/>
            <a:ext cx="8470605" cy="6924973"/>
          </a:xfrm>
          <a:prstGeom prst="rect">
            <a:avLst/>
          </a:prstGeom>
          <a:noFill/>
          <a:ln>
            <a:noFill/>
          </a:ln>
        </p:spPr>
      </p:pic>
      <p:sp>
        <p:nvSpPr>
          <p:cNvPr id="2" name="TextBox 1"/>
          <p:cNvSpPr txBox="1"/>
          <p:nvPr/>
        </p:nvSpPr>
        <p:spPr>
          <a:xfrm>
            <a:off x="329609" y="523219"/>
            <a:ext cx="4433777" cy="5878532"/>
          </a:xfrm>
          <a:prstGeom prst="rect">
            <a:avLst/>
          </a:prstGeom>
          <a:solidFill>
            <a:schemeClr val="tx2">
              <a:lumMod val="75000"/>
            </a:schemeClr>
          </a:solidFill>
        </p:spPr>
        <p:txBody>
          <a:bodyPr wrap="square" rtlCol="0">
            <a:spAutoFit/>
          </a:bodyPr>
          <a:lstStyle/>
          <a:p>
            <a:r>
              <a:rPr lang="en-US" dirty="0">
                <a:solidFill>
                  <a:schemeClr val="bg1"/>
                </a:solidFill>
              </a:rPr>
              <a:t>The Brendan T. Byrne State Forest is the state's second largest state forest (after Wharton State Forest). There are 25 miles (40 km) of hiking trails and a camping area. The park is operated and maintained by the New Jersey Division of Parks and Forestry. Originally named for the Lebanon Glassworks, which operated in the 1850s and 1860s, it was renamed for Brendan Byrne in 2004. Byrne served as governor of New Jersey from 1974 to 1982. He </a:t>
            </a:r>
            <a:r>
              <a:rPr lang="en-US" u="sng" dirty="0">
                <a:solidFill>
                  <a:schemeClr val="bg1"/>
                </a:solidFill>
              </a:rPr>
              <a:t>championed</a:t>
            </a:r>
            <a:r>
              <a:rPr lang="en-US" dirty="0">
                <a:solidFill>
                  <a:schemeClr val="bg1"/>
                </a:solidFill>
              </a:rPr>
              <a:t> and signed the Pinelands Protection Act in February 1979 which preserved thousands of acres in southern New Jersey. The park was renamed for him during the 25th anniversary of the Pinelands </a:t>
            </a:r>
            <a:r>
              <a:rPr lang="en-US" u="sng" dirty="0">
                <a:solidFill>
                  <a:schemeClr val="bg1"/>
                </a:solidFill>
              </a:rPr>
              <a:t>legislation</a:t>
            </a:r>
            <a:r>
              <a:rPr lang="en-US" dirty="0">
                <a:solidFill>
                  <a:schemeClr val="bg1"/>
                </a:solidFill>
              </a:rPr>
              <a:t> by then Governor James </a:t>
            </a:r>
            <a:r>
              <a:rPr lang="en-US" dirty="0" err="1">
                <a:solidFill>
                  <a:schemeClr val="bg1"/>
                </a:solidFill>
              </a:rPr>
              <a:t>McGreevey</a:t>
            </a:r>
            <a:r>
              <a:rPr lang="en-US" dirty="0">
                <a:solidFill>
                  <a:schemeClr val="bg1"/>
                </a:solidFill>
              </a:rPr>
              <a:t>.</a:t>
            </a:r>
          </a:p>
          <a:p>
            <a:endParaRPr lang="en-US" sz="1400" dirty="0">
              <a:solidFill>
                <a:schemeClr val="bg1"/>
              </a:solidFill>
            </a:endParaRPr>
          </a:p>
          <a:p>
            <a:r>
              <a:rPr lang="en-US" sz="1400" dirty="0">
                <a:solidFill>
                  <a:schemeClr val="bg1"/>
                </a:solidFill>
              </a:rPr>
              <a:t>http://governors.rutgers.edu/on-governors/nj-governors/governor-brendan-t-byrne-administration/governor-brendan-t-byrne-issues-the-pinelands</a:t>
            </a:r>
          </a:p>
        </p:txBody>
      </p:sp>
    </p:spTree>
    <p:extLst>
      <p:ext uri="{BB962C8B-B14F-4D97-AF65-F5344CB8AC3E}">
        <p14:creationId xmlns:p14="http://schemas.microsoft.com/office/powerpoint/2010/main" val="3757638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ln>
            <a:noFill/>
          </a:ln>
        </p:spPr>
      </p:pic>
      <p:sp>
        <p:nvSpPr>
          <p:cNvPr id="2" name="TextBox 1"/>
          <p:cNvSpPr txBox="1"/>
          <p:nvPr/>
        </p:nvSpPr>
        <p:spPr>
          <a:xfrm>
            <a:off x="8587562" y="361507"/>
            <a:ext cx="3306726" cy="2246769"/>
          </a:xfrm>
          <a:prstGeom prst="rect">
            <a:avLst/>
          </a:prstGeom>
          <a:solidFill>
            <a:schemeClr val="tx2">
              <a:lumMod val="75000"/>
            </a:schemeClr>
          </a:solidFill>
        </p:spPr>
        <p:txBody>
          <a:bodyPr wrap="square" rtlCol="0">
            <a:spAutoFit/>
          </a:bodyPr>
          <a:lstStyle/>
          <a:p>
            <a:r>
              <a:rPr lang="en-US" dirty="0">
                <a:solidFill>
                  <a:schemeClr val="bg1"/>
                </a:solidFill>
              </a:rPr>
              <a:t>Congress created the Pinelands National Reserve (PNR) through the passage of the National Parks and Recreation Act of 1978. The PNR is the first </a:t>
            </a:r>
            <a:r>
              <a:rPr lang="en-US" u="sng" dirty="0">
                <a:solidFill>
                  <a:schemeClr val="bg1"/>
                </a:solidFill>
              </a:rPr>
              <a:t>National Reserve </a:t>
            </a:r>
            <a:r>
              <a:rPr lang="en-US" dirty="0">
                <a:solidFill>
                  <a:schemeClr val="bg1"/>
                </a:solidFill>
              </a:rPr>
              <a:t>in the nation. </a:t>
            </a:r>
            <a:br>
              <a:rPr lang="en-US" dirty="0">
                <a:solidFill>
                  <a:schemeClr val="bg1"/>
                </a:solidFill>
              </a:rPr>
            </a:br>
            <a:br>
              <a:rPr lang="en-US" dirty="0">
                <a:solidFill>
                  <a:schemeClr val="bg1"/>
                </a:solidFill>
              </a:rPr>
            </a:br>
            <a:r>
              <a:rPr lang="en-US" sz="1400" dirty="0">
                <a:solidFill>
                  <a:schemeClr val="bg1"/>
                </a:solidFill>
              </a:rPr>
              <a:t>http://www.nj.gov/pinelands/reserve</a:t>
            </a:r>
          </a:p>
        </p:txBody>
      </p:sp>
      <p:sp>
        <p:nvSpPr>
          <p:cNvPr id="4" name="TextBox 5"/>
          <p:cNvSpPr txBox="1"/>
          <p:nvPr/>
        </p:nvSpPr>
        <p:spPr>
          <a:xfrm>
            <a:off x="249277" y="640297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515277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p:spPr>
      </p:pic>
      <p:sp>
        <p:nvSpPr>
          <p:cNvPr id="2" name="TextBox 1"/>
          <p:cNvSpPr txBox="1"/>
          <p:nvPr/>
        </p:nvSpPr>
        <p:spPr>
          <a:xfrm>
            <a:off x="8226056" y="3312402"/>
            <a:ext cx="3306726" cy="3077766"/>
          </a:xfrm>
          <a:prstGeom prst="rect">
            <a:avLst/>
          </a:prstGeom>
          <a:solidFill>
            <a:schemeClr val="tx2">
              <a:lumMod val="75000"/>
            </a:schemeClr>
          </a:solidFill>
        </p:spPr>
        <p:txBody>
          <a:bodyPr wrap="square" rtlCol="0">
            <a:spAutoFit/>
          </a:bodyPr>
          <a:lstStyle/>
          <a:p>
            <a:r>
              <a:rPr lang="en-US" dirty="0">
                <a:solidFill>
                  <a:schemeClr val="bg1"/>
                </a:solidFill>
              </a:rPr>
              <a:t>The PNR is approximately 1.1 million acres and spans portions of seven counties and all or part of 56 municipalities. The reserve occupies 22% of New Jersey's land area and it is the largest body of open space on the Mid-Atlantic seaboard between Richmond and Boston.</a:t>
            </a:r>
          </a:p>
          <a:p>
            <a:endParaRPr lang="en-US" dirty="0">
              <a:solidFill>
                <a:schemeClr val="bg1"/>
              </a:solidFill>
            </a:endParaRPr>
          </a:p>
          <a:p>
            <a:r>
              <a:rPr lang="en-US" sz="1400" dirty="0">
                <a:solidFill>
                  <a:schemeClr val="bg1"/>
                </a:solidFill>
              </a:rPr>
              <a:t>http://www.nj.gov/pinelands/reserve</a:t>
            </a:r>
          </a:p>
        </p:txBody>
      </p:sp>
      <p:sp>
        <p:nvSpPr>
          <p:cNvPr id="4" name="TextBox 5"/>
          <p:cNvSpPr txBox="1"/>
          <p:nvPr/>
        </p:nvSpPr>
        <p:spPr>
          <a:xfrm>
            <a:off x="249277" y="640297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464349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7999"/>
          </a:xfrm>
          <a:prstGeom prst="rect">
            <a:avLst/>
          </a:prstGeom>
          <a:noFill/>
          <a:ln>
            <a:noFill/>
          </a:ln>
        </p:spPr>
      </p:pic>
      <p:sp>
        <p:nvSpPr>
          <p:cNvPr id="2" name="TextBox 1"/>
          <p:cNvSpPr txBox="1"/>
          <p:nvPr/>
        </p:nvSpPr>
        <p:spPr>
          <a:xfrm>
            <a:off x="8162260" y="2817628"/>
            <a:ext cx="3342168" cy="2185214"/>
          </a:xfrm>
          <a:prstGeom prst="rect">
            <a:avLst/>
          </a:prstGeom>
          <a:solidFill>
            <a:schemeClr val="tx2">
              <a:lumMod val="75000"/>
            </a:schemeClr>
          </a:solidFill>
        </p:spPr>
        <p:txBody>
          <a:bodyPr wrap="square" rtlCol="0">
            <a:spAutoFit/>
          </a:bodyPr>
          <a:lstStyle/>
          <a:p>
            <a:r>
              <a:rPr lang="en-US" dirty="0">
                <a:solidFill>
                  <a:schemeClr val="bg1"/>
                </a:solidFill>
              </a:rPr>
              <a:t>The reserve is home to dozens of rare plant and animal species and the </a:t>
            </a:r>
            <a:r>
              <a:rPr lang="en-US" u="sng" dirty="0">
                <a:solidFill>
                  <a:schemeClr val="bg1"/>
                </a:solidFill>
              </a:rPr>
              <a:t>Kirkwood-</a:t>
            </a:r>
            <a:r>
              <a:rPr lang="en-US" u="sng" dirty="0" err="1">
                <a:solidFill>
                  <a:schemeClr val="bg1"/>
                </a:solidFill>
              </a:rPr>
              <a:t>Cohansey</a:t>
            </a:r>
            <a:r>
              <a:rPr lang="en-US" u="sng" dirty="0">
                <a:solidFill>
                  <a:schemeClr val="bg1"/>
                </a:solidFill>
              </a:rPr>
              <a:t> aquifer </a:t>
            </a:r>
            <a:r>
              <a:rPr lang="en-US" dirty="0">
                <a:solidFill>
                  <a:schemeClr val="bg1"/>
                </a:solidFill>
              </a:rPr>
              <a:t>system, which contains an estimated 17 trillion gallons of water.  </a:t>
            </a:r>
          </a:p>
          <a:p>
            <a:endParaRPr lang="en-US" sz="1400" dirty="0">
              <a:solidFill>
                <a:schemeClr val="bg1"/>
              </a:solidFill>
            </a:endParaRPr>
          </a:p>
          <a:p>
            <a:r>
              <a:rPr lang="en-US" sz="1400" dirty="0">
                <a:solidFill>
                  <a:schemeClr val="bg1"/>
                </a:solidFill>
              </a:rPr>
              <a:t>http://www.nj.gov/pinelands/reserve</a:t>
            </a:r>
          </a:p>
        </p:txBody>
      </p:sp>
      <p:sp>
        <p:nvSpPr>
          <p:cNvPr id="4" name="TextBox 5"/>
          <p:cNvSpPr txBox="1"/>
          <p:nvPr/>
        </p:nvSpPr>
        <p:spPr>
          <a:xfrm>
            <a:off x="249277" y="640297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123rf.com</a:t>
            </a:r>
          </a:p>
        </p:txBody>
      </p:sp>
    </p:spTree>
    <p:extLst>
      <p:ext uri="{BB962C8B-B14F-4D97-AF65-F5344CB8AC3E}">
        <p14:creationId xmlns:p14="http://schemas.microsoft.com/office/powerpoint/2010/main" val="2685123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1999" cy="6857999"/>
          </a:xfrm>
          <a:prstGeom prst="rect">
            <a:avLst/>
          </a:prstGeom>
          <a:noFill/>
          <a:ln>
            <a:noFill/>
          </a:ln>
        </p:spPr>
      </p:pic>
      <p:sp>
        <p:nvSpPr>
          <p:cNvPr id="2" name="TextBox 1"/>
          <p:cNvSpPr txBox="1"/>
          <p:nvPr/>
        </p:nvSpPr>
        <p:spPr>
          <a:xfrm>
            <a:off x="435934" y="400722"/>
            <a:ext cx="6358271" cy="2800767"/>
          </a:xfrm>
          <a:prstGeom prst="rect">
            <a:avLst/>
          </a:prstGeom>
          <a:solidFill>
            <a:schemeClr val="tx2">
              <a:lumMod val="75000"/>
            </a:schemeClr>
          </a:solidFill>
        </p:spPr>
        <p:txBody>
          <a:bodyPr wrap="square" rtlCol="0">
            <a:spAutoFit/>
          </a:bodyPr>
          <a:lstStyle/>
          <a:p>
            <a:r>
              <a:rPr lang="en-US" dirty="0">
                <a:solidFill>
                  <a:schemeClr val="bg1"/>
                </a:solidFill>
              </a:rPr>
              <a:t>In 1979, New Jersey formed a partnership with the federal government to preserve, protect and enhance the natural and cultural resources of this special place.</a:t>
            </a:r>
            <a:br>
              <a:rPr lang="en-US" dirty="0">
                <a:solidFill>
                  <a:schemeClr val="bg1"/>
                </a:solidFill>
              </a:rPr>
            </a:br>
            <a:br>
              <a:rPr lang="en-US" dirty="0">
                <a:solidFill>
                  <a:schemeClr val="bg1"/>
                </a:solidFill>
              </a:rPr>
            </a:br>
            <a:r>
              <a:rPr lang="en-US" dirty="0">
                <a:solidFill>
                  <a:schemeClr val="bg1"/>
                </a:solidFill>
              </a:rPr>
              <a:t>Through its implementation of the Pinelands Comprehensive Management Plan, the New Jersey Pinelands Commission protects the Pinelands in a manner that maintains the region's unique ecology while permitting </a:t>
            </a:r>
            <a:r>
              <a:rPr lang="en-US" u="sng" dirty="0">
                <a:solidFill>
                  <a:schemeClr val="bg1"/>
                </a:solidFill>
              </a:rPr>
              <a:t>compatible</a:t>
            </a:r>
            <a:r>
              <a:rPr lang="en-US" dirty="0">
                <a:solidFill>
                  <a:schemeClr val="bg1"/>
                </a:solidFill>
              </a:rPr>
              <a:t> development.</a:t>
            </a:r>
          </a:p>
          <a:p>
            <a:endParaRPr lang="en-US" dirty="0">
              <a:solidFill>
                <a:schemeClr val="bg1"/>
              </a:solidFill>
            </a:endParaRPr>
          </a:p>
          <a:p>
            <a:r>
              <a:rPr lang="en-US" sz="1400" dirty="0">
                <a:solidFill>
                  <a:schemeClr val="bg1"/>
                </a:solidFill>
              </a:rPr>
              <a:t>http://www.nj.gov/pinelands/reserve</a:t>
            </a:r>
          </a:p>
        </p:txBody>
      </p:sp>
      <p:sp>
        <p:nvSpPr>
          <p:cNvPr id="4" name="TextBox 5"/>
          <p:cNvSpPr txBox="1"/>
          <p:nvPr/>
        </p:nvSpPr>
        <p:spPr>
          <a:xfrm>
            <a:off x="11413463" y="644550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161133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14757</TotalTime>
  <Words>1447</Words>
  <Application>Microsoft Office PowerPoint</Application>
  <PresentationFormat>Widescreen</PresentationFormat>
  <Paragraphs>228</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424</cp:revision>
  <dcterms:created xsi:type="dcterms:W3CDTF">2016-07-19T04:55:11Z</dcterms:created>
  <dcterms:modified xsi:type="dcterms:W3CDTF">2016-10-24T02:25:13Z</dcterms:modified>
</cp:coreProperties>
</file>