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1" r:id="rId3"/>
    <p:sldId id="359" r:id="rId4"/>
    <p:sldId id="361" r:id="rId5"/>
    <p:sldId id="360" r:id="rId6"/>
    <p:sldId id="357" r:id="rId7"/>
    <p:sldId id="352" r:id="rId8"/>
    <p:sldId id="362" r:id="rId9"/>
    <p:sldId id="363" r:id="rId10"/>
    <p:sldId id="358" r:id="rId11"/>
    <p:sldId id="366" r:id="rId12"/>
    <p:sldId id="365" r:id="rId13"/>
    <p:sldId id="364" r:id="rId14"/>
    <p:sldId id="287" r:id="rId15"/>
    <p:sldId id="353" r:id="rId16"/>
    <p:sldId id="367" r:id="rId17"/>
    <p:sldId id="354" r:id="rId18"/>
    <p:sldId id="350" r:id="rId19"/>
    <p:sldId id="296" r:id="rId20"/>
    <p:sldId id="349" r:id="rId21"/>
    <p:sldId id="356"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445489" y="5266627"/>
            <a:ext cx="7495953" cy="1446550"/>
          </a:xfrm>
          <a:prstGeom prst="rect">
            <a:avLst/>
          </a:prstGeom>
          <a:noFill/>
        </p:spPr>
        <p:txBody>
          <a:bodyPr wrap="square" rtlCol="0">
            <a:spAutoFit/>
          </a:bodyPr>
          <a:lstStyle/>
          <a:p>
            <a:pPr algn="ctr"/>
            <a:r>
              <a:rPr lang="en-US" sz="4400" dirty="0">
                <a:solidFill>
                  <a:schemeClr val="accent1">
                    <a:lumMod val="50000"/>
                  </a:schemeClr>
                </a:solidFill>
              </a:rPr>
              <a:t>GEOGRAPHY     </a:t>
            </a:r>
          </a:p>
          <a:p>
            <a:pPr algn="ctr"/>
            <a:r>
              <a:rPr lang="en-US" sz="4400" dirty="0">
                <a:solidFill>
                  <a:schemeClr val="accent1">
                    <a:lumMod val="50000"/>
                  </a:schemeClr>
                </a:solidFill>
              </a:rPr>
              <a:t>Solar, Wind, Geothermal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97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7088370" y="499731"/>
            <a:ext cx="4479853" cy="1692771"/>
          </a:xfrm>
          <a:prstGeom prst="rect">
            <a:avLst/>
          </a:prstGeom>
          <a:solidFill>
            <a:schemeClr val="tx2">
              <a:lumMod val="75000"/>
            </a:schemeClr>
          </a:solidFill>
        </p:spPr>
        <p:txBody>
          <a:bodyPr wrap="square" rtlCol="0">
            <a:spAutoFit/>
          </a:bodyPr>
          <a:lstStyle/>
          <a:p>
            <a:pPr fontAlgn="base"/>
            <a:r>
              <a:rPr lang="en-US" dirty="0">
                <a:solidFill>
                  <a:schemeClr val="bg1"/>
                </a:solidFill>
              </a:rPr>
              <a:t>In 2015, solar power became New Jersey's largest source of </a:t>
            </a:r>
            <a:r>
              <a:rPr lang="en-US" u="sng" dirty="0">
                <a:solidFill>
                  <a:schemeClr val="bg1"/>
                </a:solidFill>
              </a:rPr>
              <a:t>renewable</a:t>
            </a:r>
            <a:r>
              <a:rPr lang="en-US" dirty="0">
                <a:solidFill>
                  <a:schemeClr val="bg1"/>
                </a:solidFill>
              </a:rPr>
              <a:t> electricity; three-fifths of solar electricity came from customer-sited solar panels.</a:t>
            </a:r>
          </a:p>
          <a:p>
            <a:pPr fontAlgn="base"/>
            <a:endParaRPr lang="en-US" dirty="0">
              <a:solidFill>
                <a:schemeClr val="bg1"/>
              </a:solidFill>
            </a:endParaRPr>
          </a:p>
          <a:p>
            <a:pPr fontAlgn="base"/>
            <a:r>
              <a:rPr lang="en-US" sz="1400" dirty="0">
                <a:solidFill>
                  <a:schemeClr val="bg1"/>
                </a:solidFill>
              </a:rPr>
              <a:t>http://www.eia.gov/state/?sid=NJ</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98295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3104707" y="4944141"/>
            <a:ext cx="5560830" cy="1415772"/>
          </a:xfrm>
          <a:prstGeom prst="rect">
            <a:avLst/>
          </a:prstGeom>
          <a:solidFill>
            <a:schemeClr val="tx2">
              <a:lumMod val="75000"/>
            </a:schemeClr>
          </a:solidFill>
        </p:spPr>
        <p:txBody>
          <a:bodyPr wrap="square" rtlCol="0">
            <a:spAutoFit/>
          </a:bodyPr>
          <a:lstStyle/>
          <a:p>
            <a:r>
              <a:rPr lang="en-US" dirty="0">
                <a:solidFill>
                  <a:schemeClr val="bg1"/>
                </a:solidFill>
              </a:rPr>
              <a:t>Though the state reportedly has significant wind energy potential, wind currently makes a </a:t>
            </a:r>
            <a:r>
              <a:rPr lang="en-US" u="sng" dirty="0">
                <a:solidFill>
                  <a:schemeClr val="bg1"/>
                </a:solidFill>
              </a:rPr>
              <a:t>negligible</a:t>
            </a:r>
            <a:r>
              <a:rPr lang="en-US" dirty="0">
                <a:solidFill>
                  <a:schemeClr val="bg1"/>
                </a:solidFill>
              </a:rPr>
              <a:t> contribution to New Jersey’s electricity supply.</a:t>
            </a:r>
          </a:p>
          <a:p>
            <a:endParaRPr lang="en-US" dirty="0">
              <a:solidFill>
                <a:schemeClr val="bg1"/>
              </a:solidFill>
            </a:endParaRPr>
          </a:p>
          <a:p>
            <a:r>
              <a:rPr lang="en-US" sz="1400" dirty="0">
                <a:solidFill>
                  <a:schemeClr val="bg1"/>
                </a:solidFill>
              </a:rPr>
              <a:t>http://www.eia.gov/state/?sid=NJ</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07618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2" name="TextBox 1"/>
          <p:cNvSpPr txBox="1"/>
          <p:nvPr/>
        </p:nvSpPr>
        <p:spPr>
          <a:xfrm>
            <a:off x="7666075" y="2349797"/>
            <a:ext cx="4380614" cy="4124206"/>
          </a:xfrm>
          <a:prstGeom prst="rect">
            <a:avLst/>
          </a:prstGeom>
          <a:solidFill>
            <a:schemeClr val="tx2">
              <a:lumMod val="75000"/>
            </a:schemeClr>
          </a:solidFill>
        </p:spPr>
        <p:txBody>
          <a:bodyPr wrap="square" rtlCol="0">
            <a:spAutoFit/>
          </a:bodyPr>
          <a:lstStyle/>
          <a:p>
            <a:r>
              <a:rPr lang="en-US" dirty="0">
                <a:solidFill>
                  <a:schemeClr val="bg1"/>
                </a:solidFill>
              </a:rPr>
              <a:t>The use of renewable sources of energy is a growing trend that will improve the environment, the economy, and national security. </a:t>
            </a:r>
          </a:p>
          <a:p>
            <a:endParaRPr lang="en-US" dirty="0">
              <a:solidFill>
                <a:schemeClr val="bg1"/>
              </a:solidFill>
            </a:endParaRPr>
          </a:p>
          <a:p>
            <a:r>
              <a:rPr lang="en-US" dirty="0">
                <a:solidFill>
                  <a:schemeClr val="bg1"/>
                </a:solidFill>
              </a:rPr>
              <a:t>Renewable energy comes from sources that can be regenerated or naturally replenished. The main sources of renewable energy are:</a:t>
            </a:r>
          </a:p>
          <a:p>
            <a:r>
              <a:rPr lang="en-US" dirty="0">
                <a:solidFill>
                  <a:schemeClr val="bg1"/>
                </a:solidFill>
              </a:rPr>
              <a:t>       - Water (</a:t>
            </a:r>
            <a:r>
              <a:rPr lang="en-US" u="sng" dirty="0">
                <a:solidFill>
                  <a:schemeClr val="bg1"/>
                </a:solidFill>
              </a:rPr>
              <a:t>hydropower</a:t>
            </a:r>
            <a:r>
              <a:rPr lang="en-US" dirty="0">
                <a:solidFill>
                  <a:schemeClr val="bg1"/>
                </a:solidFill>
              </a:rPr>
              <a:t> and hydrokinetic)</a:t>
            </a:r>
          </a:p>
          <a:p>
            <a:r>
              <a:rPr lang="en-US" dirty="0">
                <a:solidFill>
                  <a:schemeClr val="bg1"/>
                </a:solidFill>
              </a:rPr>
              <a:t>       - Wind</a:t>
            </a:r>
          </a:p>
          <a:p>
            <a:r>
              <a:rPr lang="en-US" dirty="0">
                <a:solidFill>
                  <a:schemeClr val="bg1"/>
                </a:solidFill>
              </a:rPr>
              <a:t>       - Solar</a:t>
            </a:r>
          </a:p>
          <a:p>
            <a:r>
              <a:rPr lang="en-US" dirty="0">
                <a:solidFill>
                  <a:schemeClr val="bg1"/>
                </a:solidFill>
              </a:rPr>
              <a:t>       - </a:t>
            </a:r>
            <a:r>
              <a:rPr lang="en-US" u="sng" dirty="0">
                <a:solidFill>
                  <a:schemeClr val="bg1"/>
                </a:solidFill>
              </a:rPr>
              <a:t>Biomass</a:t>
            </a:r>
            <a:r>
              <a:rPr lang="en-US" dirty="0">
                <a:solidFill>
                  <a:schemeClr val="bg1"/>
                </a:solidFill>
              </a:rPr>
              <a:t> (biofuel and </a:t>
            </a:r>
            <a:r>
              <a:rPr lang="en-US" dirty="0" err="1">
                <a:solidFill>
                  <a:schemeClr val="bg1"/>
                </a:solidFill>
              </a:rPr>
              <a:t>biopower</a:t>
            </a:r>
            <a:r>
              <a:rPr lang="en-US" dirty="0">
                <a:solidFill>
                  <a:schemeClr val="bg1"/>
                </a:solidFill>
              </a:rPr>
              <a:t>)</a:t>
            </a:r>
          </a:p>
          <a:p>
            <a:r>
              <a:rPr lang="en-US" dirty="0">
                <a:solidFill>
                  <a:schemeClr val="bg1"/>
                </a:solidFill>
              </a:rPr>
              <a:t>       - Geothermal</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66427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2" name="TextBox 1"/>
          <p:cNvSpPr txBox="1"/>
          <p:nvPr/>
        </p:nvSpPr>
        <p:spPr>
          <a:xfrm>
            <a:off x="1775636" y="1628008"/>
            <a:ext cx="5131981" cy="4124206"/>
          </a:xfrm>
          <a:prstGeom prst="rect">
            <a:avLst/>
          </a:prstGeom>
          <a:solidFill>
            <a:schemeClr val="tx2">
              <a:lumMod val="75000"/>
            </a:schemeClr>
          </a:solidFill>
        </p:spPr>
        <p:txBody>
          <a:bodyPr wrap="square" rtlCol="0">
            <a:spAutoFit/>
          </a:bodyPr>
          <a:lstStyle/>
          <a:p>
            <a:pPr algn="ctr"/>
            <a:r>
              <a:rPr lang="en-US" b="1" dirty="0">
                <a:solidFill>
                  <a:schemeClr val="bg1"/>
                </a:solidFill>
              </a:rPr>
              <a:t>Water</a:t>
            </a:r>
          </a:p>
          <a:p>
            <a:endParaRPr lang="en-US" dirty="0">
              <a:solidFill>
                <a:schemeClr val="bg1"/>
              </a:solidFill>
            </a:endParaRPr>
          </a:p>
          <a:p>
            <a:r>
              <a:rPr lang="en-US" dirty="0">
                <a:solidFill>
                  <a:schemeClr val="bg1"/>
                </a:solidFill>
              </a:rPr>
              <a:t>Water power captures the energy of flowing water in rivers, streams and waves to generate electricity. Conventional hydropower plants can be built in rivers with no water storage (known as “run-of-the-river” units) or in conjunction with reservoirs that store water, which can be used on an as-needed basis. As water travels downstream, it is channeled down through a pipe or other intake structure in a dam (penstock).  The flowing water turns the blades of a turbine, generating electricity in the powerhouse, located at the base of the dam.</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96806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1999" cy="6857999"/>
          </a:xfrm>
          <a:prstGeom prst="rect">
            <a:avLst/>
          </a:prstGeom>
          <a:noFill/>
          <a:ln>
            <a:noFill/>
          </a:ln>
        </p:spPr>
      </p:pic>
      <p:sp>
        <p:nvSpPr>
          <p:cNvPr id="2" name="TextBox 1"/>
          <p:cNvSpPr txBox="1"/>
          <p:nvPr/>
        </p:nvSpPr>
        <p:spPr>
          <a:xfrm>
            <a:off x="467832" y="353944"/>
            <a:ext cx="7325833" cy="6247864"/>
          </a:xfrm>
          <a:prstGeom prst="rect">
            <a:avLst/>
          </a:prstGeom>
          <a:solidFill>
            <a:schemeClr val="tx2">
              <a:lumMod val="75000"/>
            </a:schemeClr>
          </a:solidFill>
        </p:spPr>
        <p:txBody>
          <a:bodyPr wrap="square" rtlCol="0">
            <a:spAutoFit/>
          </a:bodyPr>
          <a:lstStyle/>
          <a:p>
            <a:pPr algn="ctr"/>
            <a:r>
              <a:rPr lang="en-US" b="1" dirty="0">
                <a:solidFill>
                  <a:schemeClr val="bg1"/>
                </a:solidFill>
              </a:rPr>
              <a:t>Wind</a:t>
            </a:r>
          </a:p>
          <a:p>
            <a:r>
              <a:rPr lang="en-US" dirty="0">
                <a:solidFill>
                  <a:schemeClr val="bg1"/>
                </a:solidFill>
              </a:rPr>
              <a:t>Wind power harnesses the energy generated by the movement of air in the earth’s atmosphere to drive electricity-generating turbines. Although people have used wind power for hundreds of years, modern turbines reflect significant technological advances over early windmills and even over turbines from just 10 or 20 years ago.  Generating electric power using wind turbines creates no greenhouse gases, but since a wind farm includes dozens or more turbines, widely-spaced, it requires thousands of acres of land. For example, Lone Star is a 200 MW wind farm located in Texas on approximately 36,000 acres.</a:t>
            </a:r>
          </a:p>
          <a:p>
            <a:endParaRPr lang="en-US" dirty="0">
              <a:solidFill>
                <a:schemeClr val="bg1"/>
              </a:solidFill>
            </a:endParaRPr>
          </a:p>
          <a:p>
            <a:r>
              <a:rPr lang="en-US" dirty="0">
                <a:solidFill>
                  <a:schemeClr val="bg1"/>
                </a:solidFill>
              </a:rPr>
              <a:t>After hydropower, wind was the next largest renewable energy source used for power generation with 318 GW of global capacity at the end of 2013, producing 2.9 percent of global electricity. Capacity is indicative of the maximum amount of electricity that can be generated when the wind is blowing at sufficient levels for a </a:t>
            </a:r>
            <a:r>
              <a:rPr lang="en-US" u="sng" dirty="0">
                <a:solidFill>
                  <a:schemeClr val="bg1"/>
                </a:solidFill>
              </a:rPr>
              <a:t>turbine</a:t>
            </a:r>
            <a:r>
              <a:rPr lang="en-US" dirty="0">
                <a:solidFill>
                  <a:schemeClr val="bg1"/>
                </a:solidFill>
              </a:rPr>
              <a:t>. Because the wind is not always blowing, wind farms do not always produce as much as their capacity. With more than 91 MW, China had the largest installed capacity of wind generation in 2013, and the United States with 62 GW had the second-largest capacity; Texas, Iowa, California, Oklahoma and Illinois were the top five wind power producing states.</a:t>
            </a:r>
          </a:p>
          <a:p>
            <a:endParaRPr lang="en-US" sz="8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11115751" y="246222"/>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633301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b="9599"/>
          <a:stretch/>
        </p:blipFill>
        <p:spPr bwMode="auto">
          <a:xfrm>
            <a:off x="0" y="2849525"/>
            <a:ext cx="12192000" cy="4008475"/>
          </a:xfrm>
          <a:prstGeom prst="rect">
            <a:avLst/>
          </a:prstGeom>
          <a:noFill/>
          <a:ln>
            <a:noFill/>
          </a:ln>
        </p:spPr>
      </p:pic>
      <p:sp>
        <p:nvSpPr>
          <p:cNvPr id="2" name="TextBox 1"/>
          <p:cNvSpPr txBox="1"/>
          <p:nvPr/>
        </p:nvSpPr>
        <p:spPr>
          <a:xfrm>
            <a:off x="824023" y="297711"/>
            <a:ext cx="10543953" cy="3970318"/>
          </a:xfrm>
          <a:prstGeom prst="rect">
            <a:avLst/>
          </a:prstGeom>
          <a:solidFill>
            <a:schemeClr val="tx2">
              <a:lumMod val="75000"/>
            </a:schemeClr>
          </a:solidFill>
        </p:spPr>
        <p:txBody>
          <a:bodyPr wrap="square" rtlCol="0">
            <a:spAutoFit/>
          </a:bodyPr>
          <a:lstStyle/>
          <a:p>
            <a:pPr algn="ctr"/>
            <a:r>
              <a:rPr lang="en-US" b="1" dirty="0">
                <a:solidFill>
                  <a:schemeClr val="bg1"/>
                </a:solidFill>
              </a:rPr>
              <a:t>Solar</a:t>
            </a:r>
          </a:p>
          <a:p>
            <a:r>
              <a:rPr lang="en-US" dirty="0">
                <a:solidFill>
                  <a:schemeClr val="bg1"/>
                </a:solidFill>
              </a:rPr>
              <a:t>Solar power harnesses the sun’s energy to produce electricity as well as solar heating and cooling. Solar energy resources are massive and widespread, and they can be harnessed anywhere that receives sunlight. The amount of solar radiation, also known as insolation, reaching the earth’s surface every hour is more than all the energy currently consumed by all human activities each year. A number of factors, including geographic location, time of day, and current weather conditions, all affect the amount of energy that can be harnessed for electricity production or heating purposes.</a:t>
            </a:r>
          </a:p>
          <a:p>
            <a:endParaRPr lang="en-US" dirty="0">
              <a:solidFill>
                <a:schemeClr val="bg1"/>
              </a:solidFill>
            </a:endParaRPr>
          </a:p>
          <a:p>
            <a:r>
              <a:rPr lang="en-US" dirty="0">
                <a:solidFill>
                  <a:schemeClr val="bg1"/>
                </a:solidFill>
              </a:rPr>
              <a:t>Solar energy can be captured for electricity production using solar photovoltaics and concentrating solar power. A solar or photovoltaic cell converts sunlight into electricity using the photoelectric effect.  Typically, photovoltaic is found on the roofs of residential and commercial buildings.  Concentrating solar power uses lenses or mirrors to concentrate sunlight into a narrow beam that heats a fluid, producing steam to drive a turbine, generating electricity. Concentrated solar power projects are larger-scale than residential or commercial PV and are often owned and operated by electric utilities. </a:t>
            </a:r>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75763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6783572" y="634208"/>
            <a:ext cx="5195777" cy="5786199"/>
          </a:xfrm>
          <a:prstGeom prst="rect">
            <a:avLst/>
          </a:prstGeom>
          <a:solidFill>
            <a:schemeClr val="tx2">
              <a:lumMod val="75000"/>
            </a:schemeClr>
          </a:solidFill>
        </p:spPr>
        <p:txBody>
          <a:bodyPr wrap="square" rtlCol="0">
            <a:spAutoFit/>
          </a:bodyPr>
          <a:lstStyle/>
          <a:p>
            <a:pPr algn="ctr"/>
            <a:r>
              <a:rPr lang="en-US" b="1" dirty="0">
                <a:solidFill>
                  <a:schemeClr val="bg1"/>
                </a:solidFill>
              </a:rPr>
              <a:t>Biomass</a:t>
            </a:r>
          </a:p>
          <a:p>
            <a:r>
              <a:rPr lang="en-US" dirty="0">
                <a:solidFill>
                  <a:schemeClr val="bg1"/>
                </a:solidFill>
              </a:rPr>
              <a:t>Biomass energy sources are used to generate electricity, provide direct heating and can be converted into biofuels as a direct substitute for fossil fuels used in transportation. Unlike intermittent wind and solar energy, biomass can be used continuously or according to a schedule. Biomass is derived from wood, waste, landfill gas, crops and alcohol fuels. Traditional biomass, including waste wood, charcoal and manure has been a source of energy for domestic cooking and heating throughout human history. In rural areas of the developing world, it remains the dominant fuel source.  Globally in 2010, traditional biomass accounted for about 8.5 percent of total energy consumption. The growing use of biomass has resulted in increasing international trade in biomass fuels in recent years; wood pellets, biodiesel, and ethanol are the main fuels traded internationally.</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12198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951613" y="412791"/>
            <a:ext cx="10288773" cy="3016210"/>
          </a:xfrm>
          <a:prstGeom prst="rect">
            <a:avLst/>
          </a:prstGeom>
          <a:solidFill>
            <a:schemeClr val="tx2">
              <a:lumMod val="75000"/>
            </a:schemeClr>
          </a:solidFill>
        </p:spPr>
        <p:txBody>
          <a:bodyPr wrap="square" rtlCol="0">
            <a:spAutoFit/>
          </a:bodyPr>
          <a:lstStyle/>
          <a:p>
            <a:pPr algn="ctr"/>
            <a:r>
              <a:rPr lang="en-US" b="1" dirty="0">
                <a:solidFill>
                  <a:schemeClr val="bg1"/>
                </a:solidFill>
              </a:rPr>
              <a:t>Biomass</a:t>
            </a:r>
          </a:p>
          <a:p>
            <a:r>
              <a:rPr lang="en-US" dirty="0">
                <a:solidFill>
                  <a:schemeClr val="bg1"/>
                </a:solidFill>
              </a:rPr>
              <a:t>In 2013, global biomass electric power capacity stood at 88 GW. In 2011, the United States had 11.5 GW of installed biomass-fueled electric generation capacity. In the United States, most of the electricity from wood biomass is generated at lumber and paper mills using their own wood waste; in addition, wood waste is used to generate the heat for drying wood products and other manufacturing processes. Biomass waste is mostly municipal solid waste, i.e., garbage, which is burned as a fuel to run power plants. On average, a ton of garbage generates 550 to 750 kWh of electricity. Landfill gas contains methane that can be captured, processed and used to fuel power plants, manufacturing facilities, vehicles and homes. In the United States, there is currently nearly 2 GW of installed landfill gas-fired generation capacity at more than 600 projects.</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solidFill>
            <a:schemeClr val="accent1">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1527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a:ln>
            <a:noFill/>
          </a:ln>
        </p:spPr>
      </p:pic>
      <p:sp>
        <p:nvSpPr>
          <p:cNvPr id="2" name="TextBox 1"/>
          <p:cNvSpPr txBox="1"/>
          <p:nvPr/>
        </p:nvSpPr>
        <p:spPr>
          <a:xfrm>
            <a:off x="478465" y="951398"/>
            <a:ext cx="4008474" cy="4955203"/>
          </a:xfrm>
          <a:prstGeom prst="rect">
            <a:avLst/>
          </a:prstGeom>
          <a:solidFill>
            <a:schemeClr val="tx2">
              <a:lumMod val="75000"/>
            </a:schemeClr>
          </a:solidFill>
        </p:spPr>
        <p:txBody>
          <a:bodyPr wrap="square" rtlCol="0">
            <a:spAutoFit/>
          </a:bodyPr>
          <a:lstStyle/>
          <a:p>
            <a:pPr algn="ctr"/>
            <a:r>
              <a:rPr lang="en-US" b="1" dirty="0">
                <a:solidFill>
                  <a:schemeClr val="bg1"/>
                </a:solidFill>
              </a:rPr>
              <a:t>Geothermal</a:t>
            </a:r>
          </a:p>
          <a:p>
            <a:pPr algn="ctr"/>
            <a:endParaRPr lang="en-US" b="1" dirty="0">
              <a:solidFill>
                <a:schemeClr val="bg1"/>
              </a:solidFill>
            </a:endParaRPr>
          </a:p>
          <a:p>
            <a:r>
              <a:rPr lang="en-US" dirty="0">
                <a:solidFill>
                  <a:schemeClr val="bg1"/>
                </a:solidFill>
              </a:rPr>
              <a:t>Traditional geothermal energy exploits naturally occurring high temperatures, located relatively close to the surface of the earth in some areas, to generate electric power and for direct uses such as heating and cooking. Geothermal areas are generally located near tectonic plate boundaries, where there are earthquakes and volcanoes.  In some places, hot springs and geysers naturally rise to the surface. These have been used for bathing, cooking and heating for centuries.  At least 78 countries used direct geothermal power in 2011.</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11264606" y="244550"/>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6434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7999"/>
          </a:xfrm>
          <a:prstGeom prst="rect">
            <a:avLst/>
          </a:prstGeom>
          <a:noFill/>
          <a:ln>
            <a:noFill/>
          </a:ln>
        </p:spPr>
      </p:pic>
      <p:sp>
        <p:nvSpPr>
          <p:cNvPr id="2" name="TextBox 1"/>
          <p:cNvSpPr txBox="1"/>
          <p:nvPr/>
        </p:nvSpPr>
        <p:spPr>
          <a:xfrm>
            <a:off x="1541719" y="159488"/>
            <a:ext cx="9363741" cy="3570208"/>
          </a:xfrm>
          <a:prstGeom prst="rect">
            <a:avLst/>
          </a:prstGeom>
          <a:solidFill>
            <a:schemeClr val="tx2">
              <a:lumMod val="75000"/>
            </a:schemeClr>
          </a:solidFill>
        </p:spPr>
        <p:txBody>
          <a:bodyPr wrap="square" rtlCol="0">
            <a:spAutoFit/>
          </a:bodyPr>
          <a:lstStyle/>
          <a:p>
            <a:r>
              <a:rPr lang="en-US" dirty="0">
                <a:solidFill>
                  <a:schemeClr val="bg1"/>
                </a:solidFill>
              </a:rPr>
              <a:t>Generating </a:t>
            </a:r>
            <a:r>
              <a:rPr lang="en-US" u="sng" dirty="0">
                <a:solidFill>
                  <a:schemeClr val="bg1"/>
                </a:solidFill>
              </a:rPr>
              <a:t>geothermal</a:t>
            </a:r>
            <a:r>
              <a:rPr lang="en-US" dirty="0">
                <a:solidFill>
                  <a:schemeClr val="bg1"/>
                </a:solidFill>
              </a:rPr>
              <a:t> electric power typically involves the drilling of well, perhaps a mile or two in depth, in search of rock temperatures in the range of 300 to 700°F.  Water is pumped down this well, where it is reheated by hot rocks. It travels through natural fissures and rises up a second well as steam, which can be used to spin a turbine and generate electricity or it can be used for heating or other purposes. Note that drilling a suitable injection well is by no means a certain task; several wells may have to be drilled before a suitable one is in place and the size of the resource cannot be confirmed until after the drilling takes place. Additionally, some water is lost to evaporation in this process, so new water is added to maintain the continuous flow of steam. Like bio-power and unlike intermittent wind and solar power, geothermal electricity can be used continuously.  Note that very small quantities of carbon dioxide trapped below the earth’s surface are released during this process.</a:t>
            </a:r>
          </a:p>
          <a:p>
            <a:endParaRPr lang="en-US" sz="1400" dirty="0">
              <a:solidFill>
                <a:schemeClr val="bg1"/>
              </a:solidFill>
            </a:endParaRPr>
          </a:p>
          <a:p>
            <a:r>
              <a:rPr lang="en-US" sz="1400" dirty="0">
                <a:solidFill>
                  <a:schemeClr val="bg1"/>
                </a:solidFill>
              </a:rPr>
              <a:t>http://www.c2es.org/energy/source/renewables</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685123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1" y="10634"/>
            <a:ext cx="12191999" cy="6858000"/>
          </a:xfrm>
          <a:prstGeom prst="rect">
            <a:avLst/>
          </a:prstGeom>
          <a:noFill/>
          <a:ln>
            <a:noFill/>
          </a:ln>
        </p:spPr>
      </p:pic>
      <p:sp>
        <p:nvSpPr>
          <p:cNvPr id="2" name="TextBox 1"/>
          <p:cNvSpPr txBox="1"/>
          <p:nvPr/>
        </p:nvSpPr>
        <p:spPr>
          <a:xfrm>
            <a:off x="7804296" y="446569"/>
            <a:ext cx="4015563" cy="1631216"/>
          </a:xfrm>
          <a:prstGeom prst="rect">
            <a:avLst/>
          </a:prstGeom>
          <a:solidFill>
            <a:schemeClr val="tx2">
              <a:lumMod val="75000"/>
            </a:schemeClr>
          </a:solidFill>
        </p:spPr>
        <p:txBody>
          <a:bodyPr wrap="square" rtlCol="0">
            <a:spAutoFit/>
          </a:bodyPr>
          <a:lstStyle/>
          <a:p>
            <a:r>
              <a:rPr lang="en-US" dirty="0">
                <a:solidFill>
                  <a:schemeClr val="bg1"/>
                </a:solidFill>
              </a:rPr>
              <a:t>Like other states in the Northeast, New Jersey has some of the most expensive electricity prices in the United States. </a:t>
            </a:r>
          </a:p>
          <a:p>
            <a:endParaRPr lang="en-US" dirty="0">
              <a:solidFill>
                <a:schemeClr val="bg1"/>
              </a:solidFill>
            </a:endParaRPr>
          </a:p>
          <a:p>
            <a:r>
              <a:rPr lang="en-US" sz="1400" dirty="0">
                <a:solidFill>
                  <a:schemeClr val="bg1"/>
                </a:solidFill>
              </a:rPr>
              <a:t>http://instituteforenergyresearch.org/media/state-regs/pdf/New%20Jersey.pdf</a:t>
            </a:r>
          </a:p>
        </p:txBody>
      </p:sp>
      <p:sp>
        <p:nvSpPr>
          <p:cNvPr id="4" name="TextBox 3"/>
          <p:cNvSpPr txBox="1"/>
          <p:nvPr/>
        </p:nvSpPr>
        <p:spPr>
          <a:xfrm>
            <a:off x="185481" y="650502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11077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4710223" y="1"/>
            <a:ext cx="7481778" cy="6857999"/>
          </a:xfrm>
          <a:prstGeom prst="rect">
            <a:avLst/>
          </a:prstGeom>
          <a:noFill/>
          <a:ln>
            <a:noFill/>
          </a:ln>
        </p:spPr>
      </p:pic>
      <p:sp>
        <p:nvSpPr>
          <p:cNvPr id="2" name="TextBox 1"/>
          <p:cNvSpPr txBox="1"/>
          <p:nvPr/>
        </p:nvSpPr>
        <p:spPr>
          <a:xfrm>
            <a:off x="425303" y="648202"/>
            <a:ext cx="4051003" cy="5786199"/>
          </a:xfrm>
          <a:prstGeom prst="rect">
            <a:avLst/>
          </a:prstGeom>
          <a:solidFill>
            <a:schemeClr val="tx2">
              <a:lumMod val="75000"/>
            </a:schemeClr>
          </a:solidFill>
        </p:spPr>
        <p:txBody>
          <a:bodyPr wrap="square" rtlCol="0">
            <a:spAutoFit/>
          </a:bodyPr>
          <a:lstStyle/>
          <a:p>
            <a:pPr algn="ctr"/>
            <a:r>
              <a:rPr lang="en-US" b="1" dirty="0">
                <a:solidFill>
                  <a:schemeClr val="bg1"/>
                </a:solidFill>
              </a:rPr>
              <a:t>Renewable Energy Drivers</a:t>
            </a:r>
          </a:p>
          <a:p>
            <a:endParaRPr lang="en-US" b="1" dirty="0">
              <a:solidFill>
                <a:schemeClr val="bg1"/>
              </a:solidFill>
            </a:endParaRPr>
          </a:p>
          <a:p>
            <a:r>
              <a:rPr lang="en-US" dirty="0">
                <a:solidFill>
                  <a:schemeClr val="bg1"/>
                </a:solidFill>
              </a:rPr>
              <a:t>There are several factors that determine which renewable technologies are adopted. These include: </a:t>
            </a:r>
          </a:p>
          <a:p>
            <a:endParaRPr lang="en-US" dirty="0">
              <a:solidFill>
                <a:schemeClr val="bg1"/>
              </a:solidFill>
            </a:endParaRPr>
          </a:p>
          <a:p>
            <a:r>
              <a:rPr lang="en-US" dirty="0">
                <a:solidFill>
                  <a:schemeClr val="bg1"/>
                </a:solidFill>
              </a:rPr>
              <a:t>-market drivers like cost, diversity, proximity to demand or transmission, resource availability</a:t>
            </a:r>
          </a:p>
          <a:p>
            <a:r>
              <a:rPr lang="en-US" dirty="0">
                <a:solidFill>
                  <a:schemeClr val="bg1"/>
                </a:solidFill>
              </a:rPr>
              <a:t> </a:t>
            </a:r>
          </a:p>
          <a:p>
            <a:r>
              <a:rPr lang="en-US" dirty="0">
                <a:solidFill>
                  <a:schemeClr val="bg1"/>
                </a:solidFill>
              </a:rPr>
              <a:t>-policy decisions like tax credits and renewable portfolio standards </a:t>
            </a:r>
          </a:p>
          <a:p>
            <a:endParaRPr lang="en-US" dirty="0">
              <a:solidFill>
                <a:schemeClr val="bg1"/>
              </a:solidFill>
            </a:endParaRPr>
          </a:p>
          <a:p>
            <a:r>
              <a:rPr lang="en-US" dirty="0">
                <a:solidFill>
                  <a:schemeClr val="bg1"/>
                </a:solidFill>
              </a:rPr>
              <a:t>-specific regulations. </a:t>
            </a:r>
          </a:p>
          <a:p>
            <a:endParaRPr lang="en-US" dirty="0">
              <a:solidFill>
                <a:schemeClr val="bg1"/>
              </a:solidFill>
            </a:endParaRPr>
          </a:p>
          <a:p>
            <a:r>
              <a:rPr lang="en-US" dirty="0">
                <a:solidFill>
                  <a:schemeClr val="bg1"/>
                </a:solidFill>
              </a:rPr>
              <a:t>At least </a:t>
            </a:r>
            <a:r>
              <a:rPr lang="en-US" u="sng" dirty="0">
                <a:solidFill>
                  <a:schemeClr val="bg1"/>
                </a:solidFill>
              </a:rPr>
              <a:t>144 countries</a:t>
            </a:r>
            <a:r>
              <a:rPr lang="en-US" dirty="0">
                <a:solidFill>
                  <a:schemeClr val="bg1"/>
                </a:solidFill>
              </a:rPr>
              <a:t>, more than half of which are developing, had renewable energy policy targets in place by the end of 2013.</a:t>
            </a:r>
          </a:p>
          <a:p>
            <a:endParaRPr lang="en-US" sz="1400" dirty="0">
              <a:solidFill>
                <a:schemeClr val="bg1"/>
              </a:solidFill>
            </a:endParaRPr>
          </a:p>
          <a:p>
            <a:r>
              <a:rPr lang="en-US" sz="1400" dirty="0">
                <a:solidFill>
                  <a:schemeClr val="bg1"/>
                </a:solidFill>
              </a:rPr>
              <a:t>http://www.c2es.org/energy/source/renewables</a:t>
            </a:r>
          </a:p>
        </p:txBody>
      </p:sp>
    </p:spTree>
    <p:extLst>
      <p:ext uri="{BB962C8B-B14F-4D97-AF65-F5344CB8AC3E}">
        <p14:creationId xmlns:p14="http://schemas.microsoft.com/office/powerpoint/2010/main" val="216113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2" name="TextBox 1"/>
          <p:cNvSpPr txBox="1"/>
          <p:nvPr/>
        </p:nvSpPr>
        <p:spPr>
          <a:xfrm>
            <a:off x="446566" y="520995"/>
            <a:ext cx="4157331" cy="2308324"/>
          </a:xfrm>
          <a:prstGeom prst="rect">
            <a:avLst/>
          </a:prstGeom>
          <a:solidFill>
            <a:schemeClr val="tx2">
              <a:lumMod val="75000"/>
            </a:schemeClr>
          </a:solidFill>
        </p:spPr>
        <p:txBody>
          <a:bodyPr wrap="square" rtlCol="0">
            <a:spAutoFit/>
          </a:bodyPr>
          <a:lstStyle/>
          <a:p>
            <a:r>
              <a:rPr lang="en-US" dirty="0">
                <a:solidFill>
                  <a:schemeClr val="bg1"/>
                </a:solidFill>
              </a:rPr>
              <a:t>As the world’s population and needs continue to grow, it will be imperative to meet those needs as economically, safely, and efficiently as possible. States that have the vision and foresight to take the lead on clean, renewable energy will become global leaders, leaving a viable planet for generations to come.</a:t>
            </a:r>
          </a:p>
        </p:txBody>
      </p:sp>
      <p:sp>
        <p:nvSpPr>
          <p:cNvPr id="4" name="TextBox 3"/>
          <p:cNvSpPr txBox="1"/>
          <p:nvPr/>
        </p:nvSpPr>
        <p:spPr>
          <a:xfrm>
            <a:off x="11051956" y="647522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24597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446550" y="2884874"/>
            <a:ext cx="6281162" cy="3293209"/>
          </a:xfrm>
          <a:prstGeom prst="rect">
            <a:avLst/>
          </a:prstGeom>
          <a:solidFill>
            <a:schemeClr val="tx2">
              <a:lumMod val="75000"/>
            </a:schemeClr>
          </a:solidFill>
        </p:spPr>
        <p:txBody>
          <a:bodyPr wrap="square" rtlCol="0">
            <a:spAutoFit/>
          </a:bodyPr>
          <a:lstStyle/>
          <a:p>
            <a:pPr algn="ctr"/>
            <a:r>
              <a:rPr lang="en-US" sz="2800" dirty="0">
                <a:solidFill>
                  <a:schemeClr val="bg1"/>
                </a:solidFill>
              </a:rPr>
              <a:t>Key Words</a:t>
            </a:r>
            <a:endParaRPr lang="en-US" sz="2000" dirty="0">
              <a:solidFill>
                <a:schemeClr val="bg1"/>
              </a:solidFill>
            </a:endParaRPr>
          </a:p>
          <a:p>
            <a:r>
              <a:rPr lang="en-US" sz="2000" dirty="0">
                <a:solidFill>
                  <a:schemeClr val="bg1"/>
                </a:solidFill>
              </a:rPr>
              <a:t>nuclear power 		 pipelines  	initiatives</a:t>
            </a:r>
          </a:p>
          <a:p>
            <a:endParaRPr lang="en-US" sz="2000" dirty="0">
              <a:solidFill>
                <a:schemeClr val="bg1"/>
              </a:solidFill>
            </a:endParaRPr>
          </a:p>
          <a:p>
            <a:r>
              <a:rPr lang="en-US" sz="2000" dirty="0">
                <a:solidFill>
                  <a:schemeClr val="bg1"/>
                </a:solidFill>
              </a:rPr>
              <a:t>fossil fuel reserves 	 policymakers 	hydropower</a:t>
            </a:r>
          </a:p>
          <a:p>
            <a:endParaRPr lang="en-US" sz="2000" dirty="0">
              <a:solidFill>
                <a:schemeClr val="bg1"/>
              </a:solidFill>
            </a:endParaRPr>
          </a:p>
          <a:p>
            <a:r>
              <a:rPr lang="en-US" sz="2000" dirty="0">
                <a:solidFill>
                  <a:schemeClr val="bg1"/>
                </a:solidFill>
              </a:rPr>
              <a:t>commercial sector 	 consumption 	 biomass </a:t>
            </a:r>
          </a:p>
          <a:p>
            <a:endParaRPr lang="en-US" sz="2000" dirty="0">
              <a:solidFill>
                <a:schemeClr val="bg1"/>
              </a:solidFill>
            </a:endParaRPr>
          </a:p>
          <a:p>
            <a:r>
              <a:rPr lang="en-US" sz="2000" dirty="0">
                <a:solidFill>
                  <a:schemeClr val="bg1"/>
                </a:solidFill>
              </a:rPr>
              <a:t>industrial community	 renewable 	 turbine</a:t>
            </a:r>
          </a:p>
          <a:p>
            <a:endParaRPr lang="en-US" sz="2000" dirty="0">
              <a:solidFill>
                <a:schemeClr val="bg1"/>
              </a:solidFill>
            </a:endParaRPr>
          </a:p>
          <a:p>
            <a:r>
              <a:rPr lang="en-US" sz="2000" dirty="0">
                <a:solidFill>
                  <a:schemeClr val="bg1"/>
                </a:solidFill>
              </a:rPr>
              <a:t>petroleum products	 negligible 	  geothermal</a:t>
            </a:r>
          </a:p>
        </p:txBody>
      </p:sp>
      <p:sp>
        <p:nvSpPr>
          <p:cNvPr id="4" name="TextBox 3"/>
          <p:cNvSpPr txBox="1"/>
          <p:nvPr/>
        </p:nvSpPr>
        <p:spPr>
          <a:xfrm>
            <a:off x="323704" y="6358271"/>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6248398" y="435937"/>
            <a:ext cx="5560830" cy="1631216"/>
          </a:xfrm>
          <a:prstGeom prst="rect">
            <a:avLst/>
          </a:prstGeom>
          <a:solidFill>
            <a:schemeClr val="tx2">
              <a:lumMod val="75000"/>
            </a:schemeClr>
          </a:solidFill>
        </p:spPr>
        <p:txBody>
          <a:bodyPr wrap="square" rtlCol="0">
            <a:spAutoFit/>
          </a:bodyPr>
          <a:lstStyle/>
          <a:p>
            <a:r>
              <a:rPr lang="en-US" dirty="0">
                <a:solidFill>
                  <a:schemeClr val="bg1"/>
                </a:solidFill>
              </a:rPr>
              <a:t>Typically, New Jersey receives more than half of its electricity from </a:t>
            </a:r>
            <a:r>
              <a:rPr lang="en-US" u="sng" dirty="0">
                <a:solidFill>
                  <a:schemeClr val="bg1"/>
                </a:solidFill>
              </a:rPr>
              <a:t>nuclear power</a:t>
            </a:r>
            <a:r>
              <a:rPr lang="en-US" dirty="0">
                <a:solidFill>
                  <a:schemeClr val="bg1"/>
                </a:solidFill>
              </a:rPr>
              <a:t>, while natural gas meets almost a third of the state’s demand.</a:t>
            </a:r>
          </a:p>
          <a:p>
            <a:endParaRPr lang="en-US" dirty="0">
              <a:solidFill>
                <a:schemeClr val="bg1"/>
              </a:solidFill>
            </a:endParaRPr>
          </a:p>
          <a:p>
            <a:r>
              <a:rPr lang="en-US" sz="1400" dirty="0">
                <a:solidFill>
                  <a:schemeClr val="bg1"/>
                </a:solidFill>
              </a:rPr>
              <a:t>http://instituteforenergyresearch.org/media/state-regs/pdf/New%20Jersey.pdf</a:t>
            </a:r>
          </a:p>
        </p:txBody>
      </p:sp>
      <p:sp>
        <p:nvSpPr>
          <p:cNvPr id="4" name="TextBox 3"/>
          <p:cNvSpPr txBox="1"/>
          <p:nvPr/>
        </p:nvSpPr>
        <p:spPr>
          <a:xfrm>
            <a:off x="281174" y="646249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26424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rotWithShape="1">
          <a:blip r:embed="rId2">
            <a:extLst>
              <a:ext uri="{BEBA8EAE-BF5A-486C-A8C5-ECC9F3942E4B}">
                <a14:imgProps xmlns:a14="http://schemas.microsoft.com/office/drawing/2010/main">
                  <a14:imgLayer r:embed="rId3">
                    <a14:imgEffect>
                      <a14:backgroundRemoval t="9895" b="89930" l="6555" r="94592">
                        <a14:backgroundMark x1="22900" y1="85565" x2="30766" y2="89173"/>
                        <a14:backgroundMark x1="76157" y1="87427" x2="78124" y2="86380"/>
                        <a14:backgroundMark x1="28677" y1="88242" x2="38509" y2="87311"/>
                      </a14:backgroundRemoval>
                    </a14:imgEffect>
                  </a14:imgLayer>
                </a14:imgProps>
              </a:ext>
              <a:ext uri="{28A0092B-C50C-407E-A947-70E740481C1C}">
                <a14:useLocalDpi xmlns:a14="http://schemas.microsoft.com/office/drawing/2010/main" val="0"/>
              </a:ext>
            </a:extLst>
          </a:blip>
          <a:srcRect l="7582" t="12404" r="7030" b="10076"/>
          <a:stretch/>
        </p:blipFill>
        <p:spPr bwMode="auto">
          <a:xfrm>
            <a:off x="95693" y="223285"/>
            <a:ext cx="11578856" cy="6209414"/>
          </a:xfrm>
          <a:prstGeom prst="rect">
            <a:avLst/>
          </a:prstGeom>
          <a:noFill/>
          <a:ln>
            <a:noFill/>
          </a:ln>
        </p:spPr>
      </p:pic>
      <p:sp>
        <p:nvSpPr>
          <p:cNvPr id="2" name="TextBox 1"/>
          <p:cNvSpPr txBox="1"/>
          <p:nvPr/>
        </p:nvSpPr>
        <p:spPr>
          <a:xfrm>
            <a:off x="8133907" y="382772"/>
            <a:ext cx="3728483" cy="2462213"/>
          </a:xfrm>
          <a:prstGeom prst="rect">
            <a:avLst/>
          </a:prstGeom>
          <a:solidFill>
            <a:schemeClr val="tx2">
              <a:lumMod val="75000"/>
            </a:schemeClr>
          </a:solidFill>
        </p:spPr>
        <p:txBody>
          <a:bodyPr wrap="square" rtlCol="0">
            <a:spAutoFit/>
          </a:bodyPr>
          <a:lstStyle/>
          <a:p>
            <a:r>
              <a:rPr lang="en-US" dirty="0">
                <a:solidFill>
                  <a:schemeClr val="bg1"/>
                </a:solidFill>
              </a:rPr>
              <a:t>New Jersey has three nuclear power plants. One of those, the Oyster Creek Nuclear Generating Station, first came online in 1969 and is the oldest operating nuclear power plant in the United States. </a:t>
            </a:r>
          </a:p>
          <a:p>
            <a:endParaRPr lang="en-US" dirty="0">
              <a:solidFill>
                <a:schemeClr val="bg1"/>
              </a:solidFill>
            </a:endParaRPr>
          </a:p>
          <a:p>
            <a:r>
              <a:rPr lang="en-US" sz="1400" dirty="0">
                <a:solidFill>
                  <a:schemeClr val="bg1"/>
                </a:solidFill>
              </a:rPr>
              <a:t>http://instituteforenergyresearch.org/media/state-regs/pdf/New%20Jersey.pdf</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241289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ln>
            <a:noFill/>
          </a:ln>
        </p:spPr>
      </p:pic>
      <p:sp>
        <p:nvSpPr>
          <p:cNvPr id="2" name="TextBox 1"/>
          <p:cNvSpPr txBox="1"/>
          <p:nvPr/>
        </p:nvSpPr>
        <p:spPr>
          <a:xfrm>
            <a:off x="376867" y="354028"/>
            <a:ext cx="5560830" cy="1908215"/>
          </a:xfrm>
          <a:prstGeom prst="rect">
            <a:avLst/>
          </a:prstGeom>
          <a:solidFill>
            <a:schemeClr val="tx2">
              <a:lumMod val="75000"/>
            </a:schemeClr>
          </a:solidFill>
        </p:spPr>
        <p:txBody>
          <a:bodyPr wrap="square" rtlCol="0">
            <a:spAutoFit/>
          </a:bodyPr>
          <a:lstStyle/>
          <a:p>
            <a:r>
              <a:rPr lang="en-US" dirty="0">
                <a:solidFill>
                  <a:schemeClr val="bg1"/>
                </a:solidFill>
              </a:rPr>
              <a:t>New Jersey has no </a:t>
            </a:r>
            <a:r>
              <a:rPr lang="en-US" u="sng" dirty="0">
                <a:solidFill>
                  <a:schemeClr val="bg1"/>
                </a:solidFill>
              </a:rPr>
              <a:t>fossil fuel reserves</a:t>
            </a:r>
            <a:r>
              <a:rPr lang="en-US" dirty="0">
                <a:solidFill>
                  <a:schemeClr val="bg1"/>
                </a:solidFill>
              </a:rPr>
              <a:t>, so its natural gas arrives through </a:t>
            </a:r>
            <a:r>
              <a:rPr lang="en-US" u="sng" dirty="0">
                <a:solidFill>
                  <a:schemeClr val="bg1"/>
                </a:solidFill>
              </a:rPr>
              <a:t>pipelines</a:t>
            </a:r>
            <a:r>
              <a:rPr lang="en-US" dirty="0">
                <a:solidFill>
                  <a:schemeClr val="bg1"/>
                </a:solidFill>
              </a:rPr>
              <a:t> from Pennsylvania, while coal is shipped to the state from West Virginia, Pennsylvania, and Virginia.</a:t>
            </a:r>
          </a:p>
          <a:p>
            <a:endParaRPr lang="en-US" dirty="0">
              <a:solidFill>
                <a:schemeClr val="bg1"/>
              </a:solidFill>
            </a:endParaRPr>
          </a:p>
          <a:p>
            <a:r>
              <a:rPr lang="en-US" sz="1400" dirty="0">
                <a:solidFill>
                  <a:schemeClr val="bg1"/>
                </a:solidFill>
              </a:rPr>
              <a:t>http://instituteforenergyresearch.org/media/state-regs/pdf/New%20Jersey.pdf</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83130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1999" cy="6858000"/>
          </a:xfrm>
          <a:prstGeom prst="rect">
            <a:avLst/>
          </a:prstGeom>
          <a:noFill/>
          <a:ln>
            <a:noFill/>
          </a:ln>
        </p:spPr>
      </p:pic>
      <p:sp>
        <p:nvSpPr>
          <p:cNvPr id="2" name="TextBox 1"/>
          <p:cNvSpPr txBox="1"/>
          <p:nvPr/>
        </p:nvSpPr>
        <p:spPr>
          <a:xfrm>
            <a:off x="535169" y="1951673"/>
            <a:ext cx="5560830" cy="3231654"/>
          </a:xfrm>
          <a:prstGeom prst="rect">
            <a:avLst/>
          </a:prstGeom>
          <a:solidFill>
            <a:schemeClr val="tx2">
              <a:lumMod val="75000"/>
            </a:schemeClr>
          </a:solidFill>
        </p:spPr>
        <p:txBody>
          <a:bodyPr wrap="square" rtlCol="0">
            <a:spAutoFit/>
          </a:bodyPr>
          <a:lstStyle/>
          <a:p>
            <a:r>
              <a:rPr lang="en-US" dirty="0">
                <a:solidFill>
                  <a:schemeClr val="bg1"/>
                </a:solidFill>
              </a:rPr>
              <a:t>In a state with some of the nation’s highest energy costs, how people and businesses use and pay for electricity and other types of energy is always a top priority for </a:t>
            </a:r>
            <a:r>
              <a:rPr lang="en-US" u="sng" dirty="0">
                <a:solidFill>
                  <a:schemeClr val="bg1"/>
                </a:solidFill>
              </a:rPr>
              <a:t>policymakers</a:t>
            </a:r>
            <a:r>
              <a:rPr lang="en-US" dirty="0">
                <a:solidFill>
                  <a:schemeClr val="bg1"/>
                </a:solidFill>
              </a:rPr>
              <a:t>. </a:t>
            </a:r>
          </a:p>
          <a:p>
            <a:endParaRPr lang="en-US" dirty="0">
              <a:solidFill>
                <a:schemeClr val="bg1"/>
              </a:solidFill>
            </a:endParaRPr>
          </a:p>
          <a:p>
            <a:r>
              <a:rPr lang="en-US" dirty="0">
                <a:solidFill>
                  <a:schemeClr val="bg1"/>
                </a:solidFill>
              </a:rPr>
              <a:t>It has led to </a:t>
            </a:r>
            <a:r>
              <a:rPr lang="en-US" u="sng" dirty="0">
                <a:solidFill>
                  <a:schemeClr val="bg1"/>
                </a:solidFill>
              </a:rPr>
              <a:t>initiatives</a:t>
            </a:r>
            <a:r>
              <a:rPr lang="en-US" dirty="0">
                <a:solidFill>
                  <a:schemeClr val="bg1"/>
                </a:solidFill>
              </a:rPr>
              <a:t> to encourage more power plants to be built in New Jersey, to develop renewable resources like solar, and to reduce energy consumption by customers of the state’s gas and electric utilities.</a:t>
            </a:r>
          </a:p>
          <a:p>
            <a:endParaRPr lang="en-US" sz="1400" dirty="0">
              <a:solidFill>
                <a:schemeClr val="bg1"/>
              </a:solidFill>
            </a:endParaRPr>
          </a:p>
          <a:p>
            <a:r>
              <a:rPr lang="en-US" sz="1400" dirty="0">
                <a:solidFill>
                  <a:schemeClr val="bg1"/>
                </a:solidFill>
              </a:rPr>
              <a:t>http://www.njspotlight.com/stories/14/04/14/the-list-10-facts-about-household-energy-usage-in-new-jersey</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70978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6634717" y="4106469"/>
            <a:ext cx="5131981" cy="2400657"/>
          </a:xfrm>
          <a:prstGeom prst="rect">
            <a:avLst/>
          </a:prstGeom>
          <a:solidFill>
            <a:schemeClr val="tx2">
              <a:lumMod val="75000"/>
            </a:schemeClr>
          </a:solidFill>
        </p:spPr>
        <p:txBody>
          <a:bodyPr wrap="square" rtlCol="0">
            <a:spAutoFit/>
          </a:bodyPr>
          <a:lstStyle/>
          <a:p>
            <a:r>
              <a:rPr lang="en-US" dirty="0">
                <a:solidFill>
                  <a:schemeClr val="bg1"/>
                </a:solidFill>
              </a:rPr>
              <a:t>Regarding energy consumption in New Jersey, transportation ranks first, at 39.1 %. This is hardly surprising, given that New Jersey has the longest average commute in the country. The </a:t>
            </a:r>
            <a:r>
              <a:rPr lang="en-US" u="sng" dirty="0">
                <a:solidFill>
                  <a:schemeClr val="bg1"/>
                </a:solidFill>
              </a:rPr>
              <a:t>commercial sector </a:t>
            </a:r>
            <a:r>
              <a:rPr lang="en-US" dirty="0">
                <a:solidFill>
                  <a:schemeClr val="bg1"/>
                </a:solidFill>
              </a:rPr>
              <a:t>accounts for 25.9 %; the </a:t>
            </a:r>
            <a:r>
              <a:rPr lang="en-US" u="sng" dirty="0">
                <a:solidFill>
                  <a:schemeClr val="bg1"/>
                </a:solidFill>
              </a:rPr>
              <a:t>industrial community</a:t>
            </a:r>
            <a:r>
              <a:rPr lang="en-US" dirty="0">
                <a:solidFill>
                  <a:schemeClr val="bg1"/>
                </a:solidFill>
              </a:rPr>
              <a:t>, 11.3 %.</a:t>
            </a:r>
          </a:p>
          <a:p>
            <a:endParaRPr lang="en-US" sz="1400" dirty="0">
              <a:solidFill>
                <a:schemeClr val="bg1"/>
              </a:solidFill>
            </a:endParaRPr>
          </a:p>
          <a:p>
            <a:r>
              <a:rPr lang="en-US" sz="1400" dirty="0">
                <a:solidFill>
                  <a:schemeClr val="bg1"/>
                </a:solidFill>
              </a:rPr>
              <a:t>http://www.njspotlight.com/stories/14/04/14/the-list-10-facts-about-household-energy-usage-in-new-jersey</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9978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1999" cy="6858000"/>
          </a:xfrm>
          <a:prstGeom prst="rect">
            <a:avLst/>
          </a:prstGeom>
          <a:noFill/>
          <a:ln>
            <a:noFill/>
          </a:ln>
        </p:spPr>
      </p:pic>
      <p:sp>
        <p:nvSpPr>
          <p:cNvPr id="2" name="TextBox 1"/>
          <p:cNvSpPr txBox="1"/>
          <p:nvPr/>
        </p:nvSpPr>
        <p:spPr>
          <a:xfrm>
            <a:off x="7485319" y="3770993"/>
            <a:ext cx="4089991" cy="2893100"/>
          </a:xfrm>
          <a:prstGeom prst="rect">
            <a:avLst/>
          </a:prstGeom>
          <a:solidFill>
            <a:schemeClr val="tx2">
              <a:lumMod val="75000"/>
            </a:schemeClr>
          </a:solidFill>
        </p:spPr>
        <p:txBody>
          <a:bodyPr wrap="square" rtlCol="0">
            <a:spAutoFit/>
          </a:bodyPr>
          <a:lstStyle/>
          <a:p>
            <a:r>
              <a:rPr lang="en-US" dirty="0">
                <a:solidFill>
                  <a:schemeClr val="bg1"/>
                </a:solidFill>
              </a:rPr>
              <a:t>Household </a:t>
            </a:r>
            <a:r>
              <a:rPr lang="en-US" u="sng" dirty="0">
                <a:solidFill>
                  <a:schemeClr val="bg1"/>
                </a:solidFill>
              </a:rPr>
              <a:t>consumption</a:t>
            </a:r>
            <a:r>
              <a:rPr lang="en-US" dirty="0">
                <a:solidFill>
                  <a:schemeClr val="bg1"/>
                </a:solidFill>
              </a:rPr>
              <a:t> ranks third when it comes to total energy usage in the state, accounting for 23.7 % overall, according to the U.S. Energy Information Administration. Households rely on a mix of fuels, including electricity, natural gas, and </a:t>
            </a:r>
            <a:r>
              <a:rPr lang="en-US" u="sng" dirty="0">
                <a:solidFill>
                  <a:schemeClr val="bg1"/>
                </a:solidFill>
              </a:rPr>
              <a:t>petroleum products</a:t>
            </a:r>
            <a:r>
              <a:rPr lang="en-US" dirty="0">
                <a:solidFill>
                  <a:schemeClr val="bg1"/>
                </a:solidFill>
              </a:rPr>
              <a:t>, among others. </a:t>
            </a:r>
          </a:p>
          <a:p>
            <a:endParaRPr lang="en-US" sz="1400" dirty="0">
              <a:solidFill>
                <a:schemeClr val="bg1"/>
              </a:solidFill>
            </a:endParaRPr>
          </a:p>
          <a:p>
            <a:r>
              <a:rPr lang="en-US" sz="1400" dirty="0">
                <a:solidFill>
                  <a:schemeClr val="bg1"/>
                </a:solidFill>
              </a:rPr>
              <a:t>http://www.njspotlight.com/stories/14/04/14/the-list-10-facts-about-household-energy-usage-in-new-jersey</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281402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1999" cy="6858000"/>
          </a:xfrm>
          <a:prstGeom prst="rect">
            <a:avLst/>
          </a:prstGeom>
          <a:noFill/>
          <a:ln>
            <a:noFill/>
          </a:ln>
        </p:spPr>
      </p:pic>
      <p:sp>
        <p:nvSpPr>
          <p:cNvPr id="2" name="TextBox 1"/>
          <p:cNvSpPr txBox="1"/>
          <p:nvPr/>
        </p:nvSpPr>
        <p:spPr>
          <a:xfrm>
            <a:off x="393404" y="431500"/>
            <a:ext cx="4816549" cy="1631216"/>
          </a:xfrm>
          <a:prstGeom prst="rect">
            <a:avLst/>
          </a:prstGeom>
          <a:solidFill>
            <a:schemeClr val="tx2">
              <a:lumMod val="75000"/>
            </a:schemeClr>
          </a:solidFill>
        </p:spPr>
        <p:txBody>
          <a:bodyPr wrap="square" rtlCol="0">
            <a:spAutoFit/>
          </a:bodyPr>
          <a:lstStyle/>
          <a:p>
            <a:pPr fontAlgn="base"/>
            <a:r>
              <a:rPr lang="en-US" dirty="0">
                <a:solidFill>
                  <a:schemeClr val="bg1"/>
                </a:solidFill>
              </a:rPr>
              <a:t>In 2015, for the first time, natural gas generated more electricity in New Jersey than nuclear power did. Together, the two fuels provided more than 90% of the state's net electricity generation.</a:t>
            </a:r>
          </a:p>
          <a:p>
            <a:endParaRPr lang="en-US" sz="1400" dirty="0">
              <a:solidFill>
                <a:schemeClr val="bg1"/>
              </a:solidFill>
            </a:endParaRPr>
          </a:p>
          <a:p>
            <a:r>
              <a:rPr lang="en-US" sz="1400" dirty="0">
                <a:solidFill>
                  <a:schemeClr val="bg1"/>
                </a:solidFill>
              </a:rPr>
              <a:t>http://www.eia.gov/state/?sid=NJ</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216160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15241</TotalTime>
  <Words>928</Words>
  <Application>Microsoft Office PowerPoint</Application>
  <PresentationFormat>Widescreen</PresentationFormat>
  <Paragraphs>123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458</cp:revision>
  <dcterms:created xsi:type="dcterms:W3CDTF">2016-07-19T04:55:11Z</dcterms:created>
  <dcterms:modified xsi:type="dcterms:W3CDTF">2016-10-24T03:00:02Z</dcterms:modified>
</cp:coreProperties>
</file>