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8" r:id="rId6"/>
    <p:sldId id="349" r:id="rId7"/>
    <p:sldId id="350" r:id="rId8"/>
    <p:sldId id="351" r:id="rId9"/>
    <p:sldId id="353" r:id="rId10"/>
    <p:sldId id="352" r:id="rId11"/>
    <p:sldId id="354" r:id="rId12"/>
    <p:sldId id="355" r:id="rId13"/>
    <p:sldId id="356" r:id="rId14"/>
    <p:sldId id="357" r:id="rId15"/>
    <p:sldId id="358"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0000"/>
    <a:srgbClr val="0240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860000">
                <a:alpha val="50000"/>
              </a:srgbClr>
            </a:gs>
            <a:gs pos="85000">
              <a:srgbClr val="8600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2350204" y="4872819"/>
            <a:ext cx="7495953" cy="1446550"/>
          </a:xfrm>
          <a:prstGeom prst="rect">
            <a:avLst/>
          </a:prstGeom>
          <a:noFill/>
        </p:spPr>
        <p:txBody>
          <a:bodyPr wrap="square" rtlCol="0">
            <a:spAutoFit/>
          </a:bodyPr>
          <a:lstStyle/>
          <a:p>
            <a:pPr algn="ctr"/>
            <a:r>
              <a:rPr lang="en-US" sz="4400" dirty="0">
                <a:solidFill>
                  <a:schemeClr val="bg1"/>
                </a:solidFill>
              </a:rPr>
              <a:t>HISTORY     </a:t>
            </a:r>
          </a:p>
          <a:p>
            <a:pPr algn="ctr"/>
            <a:r>
              <a:rPr lang="en-US" sz="4400">
                <a:solidFill>
                  <a:schemeClr val="bg1"/>
                </a:solidFill>
              </a:rPr>
              <a:t>Religion</a:t>
            </a:r>
            <a:endParaRPr lang="en-US" sz="4400" dirty="0">
              <a:solidFill>
                <a:schemeClr val="bg1"/>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364" b="100000" l="566" r="100000"/>
                    </a14:imgEffect>
                  </a14:imgLayer>
                </a14:imgProps>
              </a:ext>
              <a:ext uri="{28A0092B-C50C-407E-A947-70E740481C1C}">
                <a14:useLocalDpi xmlns:a14="http://schemas.microsoft.com/office/drawing/2010/main" val="0"/>
              </a:ext>
            </a:extLst>
          </a:blip>
          <a:stretch>
            <a:fillRect/>
          </a:stretch>
        </p:blipFill>
        <p:spPr>
          <a:xfrm>
            <a:off x="177180" y="2377896"/>
            <a:ext cx="2173024" cy="2173024"/>
          </a:xfrm>
          <a:prstGeom prst="rect">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364" b="100000" l="566" r="100000"/>
                    </a14:imgEffect>
                  </a14:imgLayer>
                </a14:imgProps>
              </a:ext>
              <a:ext uri="{28A0092B-C50C-407E-A947-70E740481C1C}">
                <a14:useLocalDpi xmlns:a14="http://schemas.microsoft.com/office/drawing/2010/main" val="0"/>
              </a:ext>
            </a:extLst>
          </a:blip>
          <a:stretch>
            <a:fillRect/>
          </a:stretch>
        </p:blipFill>
        <p:spPr>
          <a:xfrm>
            <a:off x="9841796" y="2377896"/>
            <a:ext cx="2173024" cy="217302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923" b="17143"/>
          <a:stretch/>
        </p:blipFill>
        <p:spPr>
          <a:xfrm>
            <a:off x="0" y="0"/>
            <a:ext cx="12192000" cy="6858000"/>
          </a:xfrm>
          <a:prstGeom prst="rect">
            <a:avLst/>
          </a:prstGeom>
        </p:spPr>
      </p:pic>
      <p:sp>
        <p:nvSpPr>
          <p:cNvPr id="2" name="TextBox 1"/>
          <p:cNvSpPr txBox="1"/>
          <p:nvPr/>
        </p:nvSpPr>
        <p:spPr>
          <a:xfrm>
            <a:off x="5922334" y="812899"/>
            <a:ext cx="6035751" cy="5232202"/>
          </a:xfrm>
          <a:prstGeom prst="rect">
            <a:avLst/>
          </a:prstGeom>
          <a:solidFill>
            <a:srgbClr val="860000"/>
          </a:solidFill>
        </p:spPr>
        <p:txBody>
          <a:bodyPr wrap="square" rtlCol="0">
            <a:spAutoFit/>
          </a:bodyPr>
          <a:lstStyle/>
          <a:p>
            <a:r>
              <a:rPr lang="en-US" dirty="0">
                <a:solidFill>
                  <a:schemeClr val="bg1"/>
                </a:solidFill>
              </a:rPr>
              <a:t>The following are the 10 most religious counties in New Jersey.</a:t>
            </a:r>
          </a:p>
          <a:p>
            <a:endParaRPr lang="en-US" sz="1400" dirty="0">
              <a:solidFill>
                <a:schemeClr val="bg1"/>
              </a:solidFill>
            </a:endParaRPr>
          </a:p>
          <a:p>
            <a:r>
              <a:rPr lang="en-US" sz="1400" dirty="0">
                <a:solidFill>
                  <a:schemeClr val="bg1"/>
                </a:solidFill>
              </a:rPr>
              <a:t>1. Union County           66.16 % of residents identify as being religious</a:t>
            </a:r>
            <a:r>
              <a:rPr lang="en-US" sz="1400" dirty="0"/>
              <a:t>.</a:t>
            </a:r>
          </a:p>
          <a:p>
            <a:endParaRPr lang="en-US" sz="1400" dirty="0">
              <a:solidFill>
                <a:schemeClr val="bg1"/>
              </a:solidFill>
            </a:endParaRPr>
          </a:p>
          <a:p>
            <a:r>
              <a:rPr lang="en-US" sz="1400" dirty="0">
                <a:solidFill>
                  <a:schemeClr val="bg1"/>
                </a:solidFill>
              </a:rPr>
              <a:t>2. Bergen County         64.46 % of residents identify as religious.</a:t>
            </a:r>
          </a:p>
          <a:p>
            <a:endParaRPr lang="en-US" sz="1400" dirty="0">
              <a:solidFill>
                <a:schemeClr val="bg1"/>
              </a:solidFill>
            </a:endParaRPr>
          </a:p>
          <a:p>
            <a:r>
              <a:rPr lang="en-US" sz="1400" dirty="0">
                <a:solidFill>
                  <a:schemeClr val="bg1"/>
                </a:solidFill>
              </a:rPr>
              <a:t>3. Morris County          59.70 % of residents consider themselves to be religious</a:t>
            </a:r>
          </a:p>
          <a:p>
            <a:endParaRPr lang="en-US" sz="1400" dirty="0">
              <a:solidFill>
                <a:schemeClr val="bg1"/>
              </a:solidFill>
            </a:endParaRPr>
          </a:p>
          <a:p>
            <a:r>
              <a:rPr lang="en-US" sz="1400" dirty="0">
                <a:solidFill>
                  <a:schemeClr val="bg1"/>
                </a:solidFill>
              </a:rPr>
              <a:t>4. Hudson County        58.43 % of residents report being religious</a:t>
            </a:r>
          </a:p>
          <a:p>
            <a:endParaRPr lang="en-US" sz="1400" dirty="0">
              <a:solidFill>
                <a:schemeClr val="bg1"/>
              </a:solidFill>
            </a:endParaRPr>
          </a:p>
          <a:p>
            <a:r>
              <a:rPr lang="en-US" sz="1400" dirty="0">
                <a:solidFill>
                  <a:schemeClr val="bg1"/>
                </a:solidFill>
              </a:rPr>
              <a:t>5. Passaic County          57.71 % of residents consider themselves to be religious.</a:t>
            </a:r>
          </a:p>
          <a:p>
            <a:endParaRPr lang="en-US" sz="1400" dirty="0">
              <a:solidFill>
                <a:schemeClr val="bg1"/>
              </a:solidFill>
            </a:endParaRPr>
          </a:p>
          <a:p>
            <a:r>
              <a:rPr lang="en-US" sz="1400" dirty="0">
                <a:solidFill>
                  <a:schemeClr val="bg1"/>
                </a:solidFill>
              </a:rPr>
              <a:t>6. Monmouth County  57.17 % of residents consider themselves to be religious.</a:t>
            </a:r>
          </a:p>
          <a:p>
            <a:endParaRPr lang="en-US" sz="1400" dirty="0">
              <a:solidFill>
                <a:schemeClr val="bg1"/>
              </a:solidFill>
            </a:endParaRPr>
          </a:p>
          <a:p>
            <a:r>
              <a:rPr lang="en-US" sz="1400" dirty="0">
                <a:solidFill>
                  <a:schemeClr val="bg1"/>
                </a:solidFill>
              </a:rPr>
              <a:t>7. Essex County             56.72 % of residents identify as religious.</a:t>
            </a:r>
          </a:p>
          <a:p>
            <a:endParaRPr lang="en-US" sz="1400" dirty="0">
              <a:solidFill>
                <a:schemeClr val="bg1"/>
              </a:solidFill>
            </a:endParaRPr>
          </a:p>
          <a:p>
            <a:r>
              <a:rPr lang="en-US" sz="1400" dirty="0">
                <a:solidFill>
                  <a:schemeClr val="bg1"/>
                </a:solidFill>
              </a:rPr>
              <a:t>8. Middlesex County    56.23 % of residents consider themselves to be religious.</a:t>
            </a:r>
          </a:p>
          <a:p>
            <a:endParaRPr lang="en-US" sz="1400" dirty="0">
              <a:solidFill>
                <a:schemeClr val="bg1"/>
              </a:solidFill>
            </a:endParaRPr>
          </a:p>
          <a:p>
            <a:r>
              <a:rPr lang="en-US" sz="1400" dirty="0">
                <a:solidFill>
                  <a:schemeClr val="bg1"/>
                </a:solidFill>
              </a:rPr>
              <a:t>9. Cape May County    54.63 % of residents identify as religious.</a:t>
            </a:r>
          </a:p>
          <a:p>
            <a:endParaRPr lang="en-US" dirty="0">
              <a:solidFill>
                <a:schemeClr val="bg1"/>
              </a:solidFill>
            </a:endParaRPr>
          </a:p>
          <a:p>
            <a:r>
              <a:rPr lang="en-US" sz="1400" dirty="0">
                <a:solidFill>
                  <a:schemeClr val="bg1"/>
                </a:solidFill>
              </a:rPr>
              <a:t>10. Camden County     53.63 % of residents identify as religious.</a:t>
            </a:r>
          </a:p>
          <a:p>
            <a:endParaRPr lang="en-US" dirty="0">
              <a:solidFill>
                <a:schemeClr val="bg1"/>
              </a:solidFill>
            </a:endParaRPr>
          </a:p>
          <a:p>
            <a:r>
              <a:rPr lang="en-US" sz="1400" dirty="0">
                <a:solidFill>
                  <a:schemeClr val="bg1"/>
                </a:solidFill>
              </a:rPr>
              <a:t>http://www.onlyinyourstate.com/new-jersey/most-religious-counties-nj</a:t>
            </a:r>
          </a:p>
        </p:txBody>
      </p:sp>
    </p:spTree>
    <p:extLst>
      <p:ext uri="{BB962C8B-B14F-4D97-AF65-F5344CB8AC3E}">
        <p14:creationId xmlns:p14="http://schemas.microsoft.com/office/powerpoint/2010/main" val="312715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5813" y="223829"/>
            <a:ext cx="6182981" cy="1415772"/>
          </a:xfrm>
          <a:prstGeom prst="rect">
            <a:avLst/>
          </a:prstGeom>
          <a:solidFill>
            <a:srgbClr val="860000"/>
          </a:solidFill>
        </p:spPr>
        <p:txBody>
          <a:bodyPr wrap="square" rtlCol="0">
            <a:spAutoFit/>
          </a:bodyPr>
          <a:lstStyle/>
          <a:p>
            <a:r>
              <a:rPr lang="en-US" dirty="0">
                <a:solidFill>
                  <a:schemeClr val="bg1"/>
                </a:solidFill>
              </a:rPr>
              <a:t>Another fun fact – the predominant religion in the United States is Protestant, but the predominant religion in New Jersey is Catholic. Here’s the how the rest of the state breaks down.</a:t>
            </a:r>
          </a:p>
          <a:p>
            <a:endParaRPr lang="en-US" dirty="0">
              <a:solidFill>
                <a:schemeClr val="bg1"/>
              </a:solidFill>
            </a:endParaRPr>
          </a:p>
          <a:p>
            <a:r>
              <a:rPr lang="en-US" sz="1400" dirty="0">
                <a:solidFill>
                  <a:schemeClr val="bg1"/>
                </a:solidFill>
              </a:rPr>
              <a:t>http://www.onlyinyourstate.com/new-jersey/most-religious-counties-nj</a:t>
            </a:r>
          </a:p>
        </p:txBody>
      </p:sp>
      <p:graphicFrame>
        <p:nvGraphicFramePr>
          <p:cNvPr id="4" name="Table 3"/>
          <p:cNvGraphicFramePr>
            <a:graphicFrameLocks noGrp="1"/>
          </p:cNvGraphicFramePr>
          <p:nvPr>
            <p:extLst>
              <p:ext uri="{D42A27DB-BD31-4B8C-83A1-F6EECF244321}">
                <p14:modId xmlns:p14="http://schemas.microsoft.com/office/powerpoint/2010/main" val="57322119"/>
              </p:ext>
            </p:extLst>
          </p:nvPr>
        </p:nvGraphicFramePr>
        <p:xfrm>
          <a:off x="6732344" y="1786454"/>
          <a:ext cx="4883559" cy="4390686"/>
        </p:xfrm>
        <a:graphic>
          <a:graphicData uri="http://schemas.openxmlformats.org/drawingml/2006/table">
            <a:tbl>
              <a:tblPr/>
              <a:tblGrid>
                <a:gridCol w="1627853">
                  <a:extLst>
                    <a:ext uri="{9D8B030D-6E8A-4147-A177-3AD203B41FA5}">
                      <a16:colId xmlns:a16="http://schemas.microsoft.com/office/drawing/2014/main" val="1860499908"/>
                    </a:ext>
                  </a:extLst>
                </a:gridCol>
                <a:gridCol w="1627853">
                  <a:extLst>
                    <a:ext uri="{9D8B030D-6E8A-4147-A177-3AD203B41FA5}">
                      <a16:colId xmlns:a16="http://schemas.microsoft.com/office/drawing/2014/main" val="3736372103"/>
                    </a:ext>
                  </a:extLst>
                </a:gridCol>
                <a:gridCol w="1627853">
                  <a:extLst>
                    <a:ext uri="{9D8B030D-6E8A-4147-A177-3AD203B41FA5}">
                      <a16:colId xmlns:a16="http://schemas.microsoft.com/office/drawing/2014/main" val="68647301"/>
                    </a:ext>
                  </a:extLst>
                </a:gridCol>
              </a:tblGrid>
              <a:tr h="491280">
                <a:tc>
                  <a:txBody>
                    <a:bodyPr/>
                    <a:lstStyle/>
                    <a:p>
                      <a:pPr fontAlgn="base"/>
                      <a:r>
                        <a:rPr lang="en-US" sz="1400" dirty="0">
                          <a:solidFill>
                            <a:srgbClr val="FFFFFF"/>
                          </a:solidFill>
                          <a:effectLst/>
                          <a:latin typeface="inherit"/>
                        </a:rPr>
                        <a:t>RELIGION</a:t>
                      </a:r>
                    </a:p>
                  </a:txBody>
                  <a:tcPr marL="70183" marR="70183" marT="35091" marB="35091" anchor="b">
                    <a:lnL>
                      <a:noFill/>
                    </a:lnL>
                    <a:lnR>
                      <a:noFill/>
                    </a:lnR>
                    <a:lnT>
                      <a:noFill/>
                    </a:lnT>
                    <a:lnB>
                      <a:noFill/>
                    </a:lnB>
                    <a:solidFill>
                      <a:srgbClr val="000000"/>
                    </a:solidFill>
                  </a:tcPr>
                </a:tc>
                <a:tc>
                  <a:txBody>
                    <a:bodyPr/>
                    <a:lstStyle/>
                    <a:p>
                      <a:pPr fontAlgn="base"/>
                      <a:r>
                        <a:rPr lang="en-US" sz="1400" dirty="0">
                          <a:solidFill>
                            <a:srgbClr val="FFFFFF"/>
                          </a:solidFill>
                          <a:effectLst/>
                          <a:latin typeface="inherit"/>
                        </a:rPr>
                        <a:t>New Jersey</a:t>
                      </a:r>
                    </a:p>
                  </a:txBody>
                  <a:tcPr marL="70183" marR="70183" marT="35091" marB="35091" anchor="b">
                    <a:lnL>
                      <a:noFill/>
                    </a:lnL>
                    <a:lnR>
                      <a:noFill/>
                    </a:lnR>
                    <a:lnT>
                      <a:noFill/>
                    </a:lnT>
                    <a:lnB>
                      <a:noFill/>
                    </a:lnB>
                    <a:solidFill>
                      <a:srgbClr val="000000"/>
                    </a:solidFill>
                  </a:tcPr>
                </a:tc>
                <a:tc>
                  <a:txBody>
                    <a:bodyPr/>
                    <a:lstStyle/>
                    <a:p>
                      <a:pPr fontAlgn="base"/>
                      <a:r>
                        <a:rPr lang="en-US" sz="1400">
                          <a:solidFill>
                            <a:srgbClr val="FFFFFF"/>
                          </a:solidFill>
                          <a:effectLst/>
                          <a:latin typeface="inherit"/>
                        </a:rPr>
                        <a:t>United States</a:t>
                      </a:r>
                    </a:p>
                  </a:txBody>
                  <a:tcPr marL="70183" marR="70183" marT="35091" marB="35091" anchor="b">
                    <a:lnL>
                      <a:noFill/>
                    </a:lnL>
                    <a:lnR>
                      <a:noFill/>
                    </a:lnR>
                    <a:lnT>
                      <a:noFill/>
                    </a:lnT>
                    <a:lnB>
                      <a:noFill/>
                    </a:lnB>
                    <a:solidFill>
                      <a:srgbClr val="000000"/>
                    </a:solidFill>
                  </a:tcPr>
                </a:tc>
                <a:extLst>
                  <a:ext uri="{0D108BD9-81ED-4DB2-BD59-A6C34878D82A}">
                    <a16:rowId xmlns:a16="http://schemas.microsoft.com/office/drawing/2014/main" val="623945516"/>
                  </a:ext>
                </a:extLst>
              </a:tr>
              <a:tr h="491280">
                <a:tc>
                  <a:txBody>
                    <a:bodyPr/>
                    <a:lstStyle/>
                    <a:p>
                      <a:pPr fontAlgn="base"/>
                      <a:r>
                        <a:rPr lang="en-US" sz="1400">
                          <a:effectLst/>
                          <a:latin typeface="inherit"/>
                        </a:rPr>
                        <a:t>  Percent Religious  </a:t>
                      </a:r>
                    </a:p>
                  </a:txBody>
                  <a:tcPr marL="70183" marR="70183" marT="35091" marB="35091" anchor="b">
                    <a:lnL>
                      <a:noFill/>
                    </a:lnL>
                    <a:lnR>
                      <a:noFill/>
                    </a:lnR>
                    <a:lnT>
                      <a:noFill/>
                    </a:lnT>
                    <a:lnB>
                      <a:noFill/>
                    </a:lnB>
                    <a:solidFill>
                      <a:srgbClr val="EDECE9"/>
                    </a:solidFill>
                  </a:tcPr>
                </a:tc>
                <a:tc>
                  <a:txBody>
                    <a:bodyPr/>
                    <a:lstStyle/>
                    <a:p>
                      <a:pPr fontAlgn="base"/>
                      <a:r>
                        <a:rPr lang="en-US" sz="1400">
                          <a:effectLst/>
                          <a:latin typeface="inherit"/>
                        </a:rPr>
                        <a:t>54.70%</a:t>
                      </a:r>
                    </a:p>
                  </a:txBody>
                  <a:tcPr marL="70183" marR="70183" marT="35091" marB="35091" anchor="b">
                    <a:lnL>
                      <a:noFill/>
                    </a:lnL>
                    <a:lnR>
                      <a:noFill/>
                    </a:lnR>
                    <a:lnT>
                      <a:noFill/>
                    </a:lnT>
                    <a:lnB>
                      <a:noFill/>
                    </a:lnB>
                    <a:solidFill>
                      <a:srgbClr val="EDECE9"/>
                    </a:solidFill>
                  </a:tcPr>
                </a:tc>
                <a:tc>
                  <a:txBody>
                    <a:bodyPr/>
                    <a:lstStyle/>
                    <a:p>
                      <a:pPr fontAlgn="base"/>
                      <a:r>
                        <a:rPr lang="en-US" sz="1400">
                          <a:effectLst/>
                          <a:latin typeface="inherit"/>
                        </a:rPr>
                        <a:t>48.78%</a:t>
                      </a:r>
                    </a:p>
                  </a:txBody>
                  <a:tcPr marL="70183" marR="70183" marT="35091" marB="35091" anchor="b">
                    <a:lnL>
                      <a:noFill/>
                    </a:lnL>
                    <a:lnR>
                      <a:noFill/>
                    </a:lnR>
                    <a:lnT>
                      <a:noFill/>
                    </a:lnT>
                    <a:lnB>
                      <a:noFill/>
                    </a:lnB>
                    <a:solidFill>
                      <a:srgbClr val="EDECE9"/>
                    </a:solidFill>
                  </a:tcPr>
                </a:tc>
                <a:extLst>
                  <a:ext uri="{0D108BD9-81ED-4DB2-BD59-A6C34878D82A}">
                    <a16:rowId xmlns:a16="http://schemas.microsoft.com/office/drawing/2014/main" val="3008856010"/>
                  </a:ext>
                </a:extLst>
              </a:tr>
              <a:tr h="280731">
                <a:tc>
                  <a:txBody>
                    <a:bodyPr/>
                    <a:lstStyle/>
                    <a:p>
                      <a:pPr fontAlgn="base"/>
                      <a:r>
                        <a:rPr lang="en-US" sz="1400">
                          <a:effectLst/>
                          <a:latin typeface="inherit"/>
                        </a:rPr>
                        <a:t>  Catholic  </a:t>
                      </a:r>
                    </a:p>
                  </a:txBody>
                  <a:tcPr marL="70183" marR="70183" marT="35091" marB="35091" anchor="b">
                    <a:lnL>
                      <a:noFill/>
                    </a:lnL>
                    <a:lnR>
                      <a:noFill/>
                    </a:lnR>
                    <a:lnT>
                      <a:noFill/>
                    </a:lnT>
                    <a:lnB>
                      <a:noFill/>
                    </a:lnB>
                    <a:solidFill>
                      <a:srgbClr val="FFFFFF"/>
                    </a:solidFill>
                  </a:tcPr>
                </a:tc>
                <a:tc>
                  <a:txBody>
                    <a:bodyPr/>
                    <a:lstStyle/>
                    <a:p>
                      <a:pPr fontAlgn="base"/>
                      <a:r>
                        <a:rPr lang="en-US" sz="1400">
                          <a:effectLst/>
                          <a:latin typeface="inherit"/>
                        </a:rPr>
                        <a:t>37.62%</a:t>
                      </a:r>
                    </a:p>
                  </a:txBody>
                  <a:tcPr marL="70183" marR="70183" marT="35091" marB="35091" anchor="b">
                    <a:lnL>
                      <a:noFill/>
                    </a:lnL>
                    <a:lnR>
                      <a:noFill/>
                    </a:lnR>
                    <a:lnT>
                      <a:noFill/>
                    </a:lnT>
                    <a:lnB>
                      <a:noFill/>
                    </a:lnB>
                    <a:solidFill>
                      <a:srgbClr val="FFFFFF"/>
                    </a:solidFill>
                  </a:tcPr>
                </a:tc>
                <a:tc>
                  <a:txBody>
                    <a:bodyPr/>
                    <a:lstStyle/>
                    <a:p>
                      <a:pPr fontAlgn="base"/>
                      <a:r>
                        <a:rPr lang="en-US" sz="1400">
                          <a:effectLst/>
                          <a:latin typeface="inherit"/>
                        </a:rPr>
                        <a:t>19.43%</a:t>
                      </a:r>
                    </a:p>
                  </a:txBody>
                  <a:tcPr marL="70183" marR="70183" marT="35091" marB="35091" anchor="b">
                    <a:lnL>
                      <a:noFill/>
                    </a:lnL>
                    <a:lnR>
                      <a:noFill/>
                    </a:lnR>
                    <a:lnT>
                      <a:noFill/>
                    </a:lnT>
                    <a:lnB>
                      <a:noFill/>
                    </a:lnB>
                    <a:solidFill>
                      <a:srgbClr val="FFFFFF"/>
                    </a:solidFill>
                  </a:tcPr>
                </a:tc>
                <a:extLst>
                  <a:ext uri="{0D108BD9-81ED-4DB2-BD59-A6C34878D82A}">
                    <a16:rowId xmlns:a16="http://schemas.microsoft.com/office/drawing/2014/main" val="3551791627"/>
                  </a:ext>
                </a:extLst>
              </a:tr>
              <a:tr h="280731">
                <a:tc>
                  <a:txBody>
                    <a:bodyPr/>
                    <a:lstStyle/>
                    <a:p>
                      <a:pPr fontAlgn="base"/>
                      <a:r>
                        <a:rPr lang="en-US" sz="1400">
                          <a:effectLst/>
                          <a:latin typeface="inherit"/>
                        </a:rPr>
                        <a:t>  LDS  </a:t>
                      </a:r>
                    </a:p>
                  </a:txBody>
                  <a:tcPr marL="70183" marR="70183" marT="35091" marB="35091" anchor="b">
                    <a:lnL>
                      <a:noFill/>
                    </a:lnL>
                    <a:lnR>
                      <a:noFill/>
                    </a:lnR>
                    <a:lnT>
                      <a:noFill/>
                    </a:lnT>
                    <a:lnB>
                      <a:noFill/>
                    </a:lnB>
                    <a:solidFill>
                      <a:srgbClr val="EDECE9"/>
                    </a:solidFill>
                  </a:tcPr>
                </a:tc>
                <a:tc>
                  <a:txBody>
                    <a:bodyPr/>
                    <a:lstStyle/>
                    <a:p>
                      <a:pPr fontAlgn="base"/>
                      <a:r>
                        <a:rPr lang="en-US" sz="1400">
                          <a:effectLst/>
                          <a:latin typeface="inherit"/>
                        </a:rPr>
                        <a:t>0.37%</a:t>
                      </a:r>
                    </a:p>
                  </a:txBody>
                  <a:tcPr marL="70183" marR="70183" marT="35091" marB="35091" anchor="b">
                    <a:lnL>
                      <a:noFill/>
                    </a:lnL>
                    <a:lnR>
                      <a:noFill/>
                    </a:lnR>
                    <a:lnT>
                      <a:noFill/>
                    </a:lnT>
                    <a:lnB>
                      <a:noFill/>
                    </a:lnB>
                    <a:solidFill>
                      <a:srgbClr val="EDECE9"/>
                    </a:solidFill>
                  </a:tcPr>
                </a:tc>
                <a:tc>
                  <a:txBody>
                    <a:bodyPr/>
                    <a:lstStyle/>
                    <a:p>
                      <a:pPr fontAlgn="base"/>
                      <a:r>
                        <a:rPr lang="en-US" sz="1400">
                          <a:effectLst/>
                          <a:latin typeface="inherit"/>
                        </a:rPr>
                        <a:t>2.03%</a:t>
                      </a:r>
                    </a:p>
                  </a:txBody>
                  <a:tcPr marL="70183" marR="70183" marT="35091" marB="35091" anchor="b">
                    <a:lnL>
                      <a:noFill/>
                    </a:lnL>
                    <a:lnR>
                      <a:noFill/>
                    </a:lnR>
                    <a:lnT>
                      <a:noFill/>
                    </a:lnT>
                    <a:lnB>
                      <a:noFill/>
                    </a:lnB>
                    <a:solidFill>
                      <a:srgbClr val="EDECE9"/>
                    </a:solidFill>
                  </a:tcPr>
                </a:tc>
                <a:extLst>
                  <a:ext uri="{0D108BD9-81ED-4DB2-BD59-A6C34878D82A}">
                    <a16:rowId xmlns:a16="http://schemas.microsoft.com/office/drawing/2014/main" val="71174105"/>
                  </a:ext>
                </a:extLst>
              </a:tr>
              <a:tr h="280731">
                <a:tc>
                  <a:txBody>
                    <a:bodyPr/>
                    <a:lstStyle/>
                    <a:p>
                      <a:pPr fontAlgn="base"/>
                      <a:r>
                        <a:rPr lang="en-US" sz="1400">
                          <a:effectLst/>
                          <a:latin typeface="inherit"/>
                        </a:rPr>
                        <a:t>  Baptist  </a:t>
                      </a:r>
                    </a:p>
                  </a:txBody>
                  <a:tcPr marL="70183" marR="70183" marT="35091" marB="35091" anchor="b">
                    <a:lnL>
                      <a:noFill/>
                    </a:lnL>
                    <a:lnR>
                      <a:noFill/>
                    </a:lnR>
                    <a:lnT>
                      <a:noFill/>
                    </a:lnT>
                    <a:lnB>
                      <a:noFill/>
                    </a:lnB>
                    <a:solidFill>
                      <a:srgbClr val="FFFFFF"/>
                    </a:solidFill>
                  </a:tcPr>
                </a:tc>
                <a:tc>
                  <a:txBody>
                    <a:bodyPr/>
                    <a:lstStyle/>
                    <a:p>
                      <a:pPr fontAlgn="base"/>
                      <a:r>
                        <a:rPr lang="en-US" sz="1400">
                          <a:effectLst/>
                          <a:latin typeface="inherit"/>
                        </a:rPr>
                        <a:t>2.33%</a:t>
                      </a:r>
                    </a:p>
                  </a:txBody>
                  <a:tcPr marL="70183" marR="70183" marT="35091" marB="35091" anchor="b">
                    <a:lnL>
                      <a:noFill/>
                    </a:lnL>
                    <a:lnR>
                      <a:noFill/>
                    </a:lnR>
                    <a:lnT>
                      <a:noFill/>
                    </a:lnT>
                    <a:lnB>
                      <a:noFill/>
                    </a:lnB>
                    <a:solidFill>
                      <a:srgbClr val="FFFFFF"/>
                    </a:solidFill>
                  </a:tcPr>
                </a:tc>
                <a:tc>
                  <a:txBody>
                    <a:bodyPr/>
                    <a:lstStyle/>
                    <a:p>
                      <a:pPr fontAlgn="base"/>
                      <a:r>
                        <a:rPr lang="en-US" sz="1400">
                          <a:effectLst/>
                          <a:latin typeface="inherit"/>
                        </a:rPr>
                        <a:t>9.30%</a:t>
                      </a:r>
                    </a:p>
                  </a:txBody>
                  <a:tcPr marL="70183" marR="70183" marT="35091" marB="35091" anchor="b">
                    <a:lnL>
                      <a:noFill/>
                    </a:lnL>
                    <a:lnR>
                      <a:noFill/>
                    </a:lnR>
                    <a:lnT>
                      <a:noFill/>
                    </a:lnT>
                    <a:lnB>
                      <a:noFill/>
                    </a:lnB>
                    <a:solidFill>
                      <a:srgbClr val="FFFFFF"/>
                    </a:solidFill>
                  </a:tcPr>
                </a:tc>
                <a:extLst>
                  <a:ext uri="{0D108BD9-81ED-4DB2-BD59-A6C34878D82A}">
                    <a16:rowId xmlns:a16="http://schemas.microsoft.com/office/drawing/2014/main" val="3940346192"/>
                  </a:ext>
                </a:extLst>
              </a:tr>
              <a:tr h="280731">
                <a:tc>
                  <a:txBody>
                    <a:bodyPr/>
                    <a:lstStyle/>
                    <a:p>
                      <a:pPr fontAlgn="base"/>
                      <a:r>
                        <a:rPr lang="en-US" sz="1400">
                          <a:effectLst/>
                          <a:latin typeface="inherit"/>
                        </a:rPr>
                        <a:t>  Episcopalian  </a:t>
                      </a:r>
                    </a:p>
                  </a:txBody>
                  <a:tcPr marL="70183" marR="70183" marT="35091" marB="35091" anchor="b">
                    <a:lnL>
                      <a:noFill/>
                    </a:lnL>
                    <a:lnR>
                      <a:noFill/>
                    </a:lnR>
                    <a:lnT>
                      <a:noFill/>
                    </a:lnT>
                    <a:lnB>
                      <a:noFill/>
                    </a:lnB>
                    <a:solidFill>
                      <a:srgbClr val="EDECE9"/>
                    </a:solidFill>
                  </a:tcPr>
                </a:tc>
                <a:tc>
                  <a:txBody>
                    <a:bodyPr/>
                    <a:lstStyle/>
                    <a:p>
                      <a:pPr fontAlgn="base"/>
                      <a:r>
                        <a:rPr lang="en-US" sz="1400">
                          <a:effectLst/>
                          <a:latin typeface="inherit"/>
                        </a:rPr>
                        <a:t>0.86%</a:t>
                      </a:r>
                    </a:p>
                  </a:txBody>
                  <a:tcPr marL="70183" marR="70183" marT="35091" marB="35091" anchor="b">
                    <a:lnL>
                      <a:noFill/>
                    </a:lnL>
                    <a:lnR>
                      <a:noFill/>
                    </a:lnR>
                    <a:lnT>
                      <a:noFill/>
                    </a:lnT>
                    <a:lnB>
                      <a:noFill/>
                    </a:lnB>
                    <a:solidFill>
                      <a:srgbClr val="EDECE9"/>
                    </a:solidFill>
                  </a:tcPr>
                </a:tc>
                <a:tc>
                  <a:txBody>
                    <a:bodyPr/>
                    <a:lstStyle/>
                    <a:p>
                      <a:pPr fontAlgn="base"/>
                      <a:r>
                        <a:rPr lang="en-US" sz="1400">
                          <a:effectLst/>
                          <a:latin typeface="inherit"/>
                        </a:rPr>
                        <a:t>0.63%</a:t>
                      </a:r>
                    </a:p>
                  </a:txBody>
                  <a:tcPr marL="70183" marR="70183" marT="35091" marB="35091" anchor="b">
                    <a:lnL>
                      <a:noFill/>
                    </a:lnL>
                    <a:lnR>
                      <a:noFill/>
                    </a:lnR>
                    <a:lnT>
                      <a:noFill/>
                    </a:lnT>
                    <a:lnB>
                      <a:noFill/>
                    </a:lnB>
                    <a:solidFill>
                      <a:srgbClr val="EDECE9"/>
                    </a:solidFill>
                  </a:tcPr>
                </a:tc>
                <a:extLst>
                  <a:ext uri="{0D108BD9-81ED-4DB2-BD59-A6C34878D82A}">
                    <a16:rowId xmlns:a16="http://schemas.microsoft.com/office/drawing/2014/main" val="2584152614"/>
                  </a:ext>
                </a:extLst>
              </a:tr>
              <a:tr h="280731">
                <a:tc>
                  <a:txBody>
                    <a:bodyPr/>
                    <a:lstStyle/>
                    <a:p>
                      <a:pPr fontAlgn="base"/>
                      <a:r>
                        <a:rPr lang="en-US" sz="1400">
                          <a:effectLst/>
                          <a:latin typeface="inherit"/>
                        </a:rPr>
                        <a:t>  Pentecostal  </a:t>
                      </a:r>
                    </a:p>
                  </a:txBody>
                  <a:tcPr marL="70183" marR="70183" marT="35091" marB="35091" anchor="b">
                    <a:lnL>
                      <a:noFill/>
                    </a:lnL>
                    <a:lnR>
                      <a:noFill/>
                    </a:lnR>
                    <a:lnT>
                      <a:noFill/>
                    </a:lnT>
                    <a:lnB>
                      <a:noFill/>
                    </a:lnB>
                    <a:solidFill>
                      <a:srgbClr val="FFFFFF"/>
                    </a:solidFill>
                  </a:tcPr>
                </a:tc>
                <a:tc>
                  <a:txBody>
                    <a:bodyPr/>
                    <a:lstStyle/>
                    <a:p>
                      <a:pPr fontAlgn="base"/>
                      <a:r>
                        <a:rPr lang="en-US" sz="1400">
                          <a:effectLst/>
                          <a:latin typeface="inherit"/>
                        </a:rPr>
                        <a:t>0.94%</a:t>
                      </a:r>
                    </a:p>
                  </a:txBody>
                  <a:tcPr marL="70183" marR="70183" marT="35091" marB="35091" anchor="b">
                    <a:lnL>
                      <a:noFill/>
                    </a:lnL>
                    <a:lnR>
                      <a:noFill/>
                    </a:lnR>
                    <a:lnT>
                      <a:noFill/>
                    </a:lnT>
                    <a:lnB>
                      <a:noFill/>
                    </a:lnB>
                    <a:solidFill>
                      <a:srgbClr val="FFFFFF"/>
                    </a:solidFill>
                  </a:tcPr>
                </a:tc>
                <a:tc>
                  <a:txBody>
                    <a:bodyPr/>
                    <a:lstStyle/>
                    <a:p>
                      <a:pPr fontAlgn="base"/>
                      <a:r>
                        <a:rPr lang="en-US" sz="1400">
                          <a:effectLst/>
                          <a:latin typeface="inherit"/>
                        </a:rPr>
                        <a:t>1.87%</a:t>
                      </a:r>
                    </a:p>
                  </a:txBody>
                  <a:tcPr marL="70183" marR="70183" marT="35091" marB="35091" anchor="b">
                    <a:lnL>
                      <a:noFill/>
                    </a:lnL>
                    <a:lnR>
                      <a:noFill/>
                    </a:lnR>
                    <a:lnT>
                      <a:noFill/>
                    </a:lnT>
                    <a:lnB>
                      <a:noFill/>
                    </a:lnB>
                    <a:solidFill>
                      <a:srgbClr val="FFFFFF"/>
                    </a:solidFill>
                  </a:tcPr>
                </a:tc>
                <a:extLst>
                  <a:ext uri="{0D108BD9-81ED-4DB2-BD59-A6C34878D82A}">
                    <a16:rowId xmlns:a16="http://schemas.microsoft.com/office/drawing/2014/main" val="2543388223"/>
                  </a:ext>
                </a:extLst>
              </a:tr>
              <a:tr h="280731">
                <a:tc>
                  <a:txBody>
                    <a:bodyPr/>
                    <a:lstStyle/>
                    <a:p>
                      <a:pPr fontAlgn="base"/>
                      <a:r>
                        <a:rPr lang="en-US" sz="1400">
                          <a:effectLst/>
                          <a:latin typeface="inherit"/>
                        </a:rPr>
                        <a:t>  Lutheran  </a:t>
                      </a:r>
                    </a:p>
                  </a:txBody>
                  <a:tcPr marL="70183" marR="70183" marT="35091" marB="35091" anchor="b">
                    <a:lnL>
                      <a:noFill/>
                    </a:lnL>
                    <a:lnR>
                      <a:noFill/>
                    </a:lnR>
                    <a:lnT>
                      <a:noFill/>
                    </a:lnT>
                    <a:lnB>
                      <a:noFill/>
                    </a:lnB>
                    <a:solidFill>
                      <a:srgbClr val="EDECE9"/>
                    </a:solidFill>
                  </a:tcPr>
                </a:tc>
                <a:tc>
                  <a:txBody>
                    <a:bodyPr/>
                    <a:lstStyle/>
                    <a:p>
                      <a:pPr fontAlgn="base"/>
                      <a:r>
                        <a:rPr lang="en-US" sz="1400">
                          <a:effectLst/>
                          <a:latin typeface="inherit"/>
                        </a:rPr>
                        <a:t>0.92%</a:t>
                      </a:r>
                    </a:p>
                  </a:txBody>
                  <a:tcPr marL="70183" marR="70183" marT="35091" marB="35091" anchor="b">
                    <a:lnL>
                      <a:noFill/>
                    </a:lnL>
                    <a:lnR>
                      <a:noFill/>
                    </a:lnR>
                    <a:lnT>
                      <a:noFill/>
                    </a:lnT>
                    <a:lnB>
                      <a:noFill/>
                    </a:lnB>
                    <a:solidFill>
                      <a:srgbClr val="EDECE9"/>
                    </a:solidFill>
                  </a:tcPr>
                </a:tc>
                <a:tc>
                  <a:txBody>
                    <a:bodyPr/>
                    <a:lstStyle/>
                    <a:p>
                      <a:pPr fontAlgn="base"/>
                      <a:r>
                        <a:rPr lang="en-US" sz="1400">
                          <a:effectLst/>
                          <a:latin typeface="inherit"/>
                        </a:rPr>
                        <a:t>2.33%</a:t>
                      </a:r>
                    </a:p>
                  </a:txBody>
                  <a:tcPr marL="70183" marR="70183" marT="35091" marB="35091" anchor="b">
                    <a:lnL>
                      <a:noFill/>
                    </a:lnL>
                    <a:lnR>
                      <a:noFill/>
                    </a:lnR>
                    <a:lnT>
                      <a:noFill/>
                    </a:lnT>
                    <a:lnB>
                      <a:noFill/>
                    </a:lnB>
                    <a:solidFill>
                      <a:srgbClr val="EDECE9"/>
                    </a:solidFill>
                  </a:tcPr>
                </a:tc>
                <a:extLst>
                  <a:ext uri="{0D108BD9-81ED-4DB2-BD59-A6C34878D82A}">
                    <a16:rowId xmlns:a16="http://schemas.microsoft.com/office/drawing/2014/main" val="523267647"/>
                  </a:ext>
                </a:extLst>
              </a:tr>
              <a:tr h="280731">
                <a:tc>
                  <a:txBody>
                    <a:bodyPr/>
                    <a:lstStyle/>
                    <a:p>
                      <a:pPr fontAlgn="base"/>
                      <a:r>
                        <a:rPr lang="en-US" sz="1400">
                          <a:effectLst/>
                          <a:latin typeface="inherit"/>
                        </a:rPr>
                        <a:t>  Methodist  </a:t>
                      </a:r>
                    </a:p>
                  </a:txBody>
                  <a:tcPr marL="70183" marR="70183" marT="35091" marB="35091" anchor="b">
                    <a:lnL>
                      <a:noFill/>
                    </a:lnL>
                    <a:lnR>
                      <a:noFill/>
                    </a:lnR>
                    <a:lnT>
                      <a:noFill/>
                    </a:lnT>
                    <a:lnB>
                      <a:noFill/>
                    </a:lnB>
                    <a:solidFill>
                      <a:srgbClr val="FFFFFF"/>
                    </a:solidFill>
                  </a:tcPr>
                </a:tc>
                <a:tc>
                  <a:txBody>
                    <a:bodyPr/>
                    <a:lstStyle/>
                    <a:p>
                      <a:pPr fontAlgn="base"/>
                      <a:r>
                        <a:rPr lang="en-US" sz="1400">
                          <a:effectLst/>
                          <a:latin typeface="inherit"/>
                        </a:rPr>
                        <a:t>2.12%</a:t>
                      </a:r>
                    </a:p>
                  </a:txBody>
                  <a:tcPr marL="70183" marR="70183" marT="35091" marB="35091" anchor="b">
                    <a:lnL>
                      <a:noFill/>
                    </a:lnL>
                    <a:lnR>
                      <a:noFill/>
                    </a:lnR>
                    <a:lnT>
                      <a:noFill/>
                    </a:lnT>
                    <a:lnB>
                      <a:noFill/>
                    </a:lnB>
                    <a:solidFill>
                      <a:srgbClr val="FFFFFF"/>
                    </a:solidFill>
                  </a:tcPr>
                </a:tc>
                <a:tc>
                  <a:txBody>
                    <a:bodyPr/>
                    <a:lstStyle/>
                    <a:p>
                      <a:pPr fontAlgn="base"/>
                      <a:r>
                        <a:rPr lang="en-US" sz="1400">
                          <a:effectLst/>
                          <a:latin typeface="inherit"/>
                        </a:rPr>
                        <a:t>3.93%</a:t>
                      </a:r>
                    </a:p>
                  </a:txBody>
                  <a:tcPr marL="70183" marR="70183" marT="35091" marB="35091" anchor="b">
                    <a:lnL>
                      <a:noFill/>
                    </a:lnL>
                    <a:lnR>
                      <a:noFill/>
                    </a:lnR>
                    <a:lnT>
                      <a:noFill/>
                    </a:lnT>
                    <a:lnB>
                      <a:noFill/>
                    </a:lnB>
                    <a:solidFill>
                      <a:srgbClr val="FFFFFF"/>
                    </a:solidFill>
                  </a:tcPr>
                </a:tc>
                <a:extLst>
                  <a:ext uri="{0D108BD9-81ED-4DB2-BD59-A6C34878D82A}">
                    <a16:rowId xmlns:a16="http://schemas.microsoft.com/office/drawing/2014/main" val="3292054920"/>
                  </a:ext>
                </a:extLst>
              </a:tr>
              <a:tr h="280731">
                <a:tc>
                  <a:txBody>
                    <a:bodyPr/>
                    <a:lstStyle/>
                    <a:p>
                      <a:pPr fontAlgn="base"/>
                      <a:r>
                        <a:rPr lang="en-US" sz="1400">
                          <a:effectLst/>
                          <a:latin typeface="inherit"/>
                        </a:rPr>
                        <a:t>  Presbyterian  </a:t>
                      </a:r>
                    </a:p>
                  </a:txBody>
                  <a:tcPr marL="70183" marR="70183" marT="35091" marB="35091" anchor="b">
                    <a:lnL>
                      <a:noFill/>
                    </a:lnL>
                    <a:lnR>
                      <a:noFill/>
                    </a:lnR>
                    <a:lnT>
                      <a:noFill/>
                    </a:lnT>
                    <a:lnB>
                      <a:noFill/>
                    </a:lnB>
                    <a:solidFill>
                      <a:srgbClr val="EDECE9"/>
                    </a:solidFill>
                  </a:tcPr>
                </a:tc>
                <a:tc>
                  <a:txBody>
                    <a:bodyPr/>
                    <a:lstStyle/>
                    <a:p>
                      <a:pPr fontAlgn="base"/>
                      <a:r>
                        <a:rPr lang="en-US" sz="1400">
                          <a:effectLst/>
                          <a:latin typeface="inherit"/>
                        </a:rPr>
                        <a:t>1.64%</a:t>
                      </a:r>
                    </a:p>
                  </a:txBody>
                  <a:tcPr marL="70183" marR="70183" marT="35091" marB="35091" anchor="b">
                    <a:lnL>
                      <a:noFill/>
                    </a:lnL>
                    <a:lnR>
                      <a:noFill/>
                    </a:lnR>
                    <a:lnT>
                      <a:noFill/>
                    </a:lnT>
                    <a:lnB>
                      <a:noFill/>
                    </a:lnB>
                    <a:solidFill>
                      <a:srgbClr val="EDECE9"/>
                    </a:solidFill>
                  </a:tcPr>
                </a:tc>
                <a:tc>
                  <a:txBody>
                    <a:bodyPr/>
                    <a:lstStyle/>
                    <a:p>
                      <a:pPr fontAlgn="base"/>
                      <a:r>
                        <a:rPr lang="en-US" sz="1400">
                          <a:effectLst/>
                          <a:latin typeface="inherit"/>
                        </a:rPr>
                        <a:t>1.63%</a:t>
                      </a:r>
                    </a:p>
                  </a:txBody>
                  <a:tcPr marL="70183" marR="70183" marT="35091" marB="35091" anchor="b">
                    <a:lnL>
                      <a:noFill/>
                    </a:lnL>
                    <a:lnR>
                      <a:noFill/>
                    </a:lnR>
                    <a:lnT>
                      <a:noFill/>
                    </a:lnT>
                    <a:lnB>
                      <a:noFill/>
                    </a:lnB>
                    <a:solidFill>
                      <a:srgbClr val="EDECE9"/>
                    </a:solidFill>
                  </a:tcPr>
                </a:tc>
                <a:extLst>
                  <a:ext uri="{0D108BD9-81ED-4DB2-BD59-A6C34878D82A}">
                    <a16:rowId xmlns:a16="http://schemas.microsoft.com/office/drawing/2014/main" val="1738820267"/>
                  </a:ext>
                </a:extLst>
              </a:tr>
              <a:tr h="280731">
                <a:tc>
                  <a:txBody>
                    <a:bodyPr/>
                    <a:lstStyle/>
                    <a:p>
                      <a:pPr fontAlgn="base"/>
                      <a:r>
                        <a:rPr lang="en-US" sz="1400">
                          <a:effectLst/>
                          <a:latin typeface="inherit"/>
                        </a:rPr>
                        <a:t>  Other Christian  </a:t>
                      </a:r>
                    </a:p>
                  </a:txBody>
                  <a:tcPr marL="70183" marR="70183" marT="35091" marB="35091" anchor="b">
                    <a:lnL>
                      <a:noFill/>
                    </a:lnL>
                    <a:lnR>
                      <a:noFill/>
                    </a:lnR>
                    <a:lnT>
                      <a:noFill/>
                    </a:lnT>
                    <a:lnB>
                      <a:noFill/>
                    </a:lnB>
                    <a:solidFill>
                      <a:srgbClr val="FFFFFF"/>
                    </a:solidFill>
                  </a:tcPr>
                </a:tc>
                <a:tc>
                  <a:txBody>
                    <a:bodyPr/>
                    <a:lstStyle/>
                    <a:p>
                      <a:pPr fontAlgn="base"/>
                      <a:r>
                        <a:rPr lang="en-US" sz="1400">
                          <a:effectLst/>
                          <a:latin typeface="inherit"/>
                        </a:rPr>
                        <a:t>2.81%</a:t>
                      </a:r>
                    </a:p>
                  </a:txBody>
                  <a:tcPr marL="70183" marR="70183" marT="35091" marB="35091" anchor="b">
                    <a:lnL>
                      <a:noFill/>
                    </a:lnL>
                    <a:lnR>
                      <a:noFill/>
                    </a:lnR>
                    <a:lnT>
                      <a:noFill/>
                    </a:lnT>
                    <a:lnB>
                      <a:noFill/>
                    </a:lnB>
                    <a:solidFill>
                      <a:srgbClr val="FFFFFF"/>
                    </a:solidFill>
                  </a:tcPr>
                </a:tc>
                <a:tc>
                  <a:txBody>
                    <a:bodyPr/>
                    <a:lstStyle/>
                    <a:p>
                      <a:pPr fontAlgn="base"/>
                      <a:r>
                        <a:rPr lang="en-US" sz="1400">
                          <a:effectLst/>
                          <a:latin typeface="inherit"/>
                        </a:rPr>
                        <a:t>5.51%</a:t>
                      </a:r>
                    </a:p>
                  </a:txBody>
                  <a:tcPr marL="70183" marR="70183" marT="35091" marB="35091" anchor="b">
                    <a:lnL>
                      <a:noFill/>
                    </a:lnL>
                    <a:lnR>
                      <a:noFill/>
                    </a:lnR>
                    <a:lnT>
                      <a:noFill/>
                    </a:lnT>
                    <a:lnB>
                      <a:noFill/>
                    </a:lnB>
                    <a:solidFill>
                      <a:srgbClr val="FFFFFF"/>
                    </a:solidFill>
                  </a:tcPr>
                </a:tc>
                <a:extLst>
                  <a:ext uri="{0D108BD9-81ED-4DB2-BD59-A6C34878D82A}">
                    <a16:rowId xmlns:a16="http://schemas.microsoft.com/office/drawing/2014/main" val="18829461"/>
                  </a:ext>
                </a:extLst>
              </a:tr>
              <a:tr h="280731">
                <a:tc>
                  <a:txBody>
                    <a:bodyPr/>
                    <a:lstStyle/>
                    <a:p>
                      <a:pPr fontAlgn="base"/>
                      <a:r>
                        <a:rPr lang="en-US" sz="1400">
                          <a:effectLst/>
                          <a:latin typeface="inherit"/>
                        </a:rPr>
                        <a:t>  Jewish  </a:t>
                      </a:r>
                    </a:p>
                  </a:txBody>
                  <a:tcPr marL="70183" marR="70183" marT="35091" marB="35091" anchor="b">
                    <a:lnL>
                      <a:noFill/>
                    </a:lnL>
                    <a:lnR>
                      <a:noFill/>
                    </a:lnR>
                    <a:lnT>
                      <a:noFill/>
                    </a:lnT>
                    <a:lnB>
                      <a:noFill/>
                    </a:lnB>
                    <a:solidFill>
                      <a:srgbClr val="EDECE9"/>
                    </a:solidFill>
                  </a:tcPr>
                </a:tc>
                <a:tc>
                  <a:txBody>
                    <a:bodyPr/>
                    <a:lstStyle/>
                    <a:p>
                      <a:pPr fontAlgn="base"/>
                      <a:r>
                        <a:rPr lang="en-US" sz="1400">
                          <a:effectLst/>
                          <a:latin typeface="inherit"/>
                        </a:rPr>
                        <a:t>2.47%</a:t>
                      </a:r>
                    </a:p>
                  </a:txBody>
                  <a:tcPr marL="70183" marR="70183" marT="35091" marB="35091" anchor="b">
                    <a:lnL>
                      <a:noFill/>
                    </a:lnL>
                    <a:lnR>
                      <a:noFill/>
                    </a:lnR>
                    <a:lnT>
                      <a:noFill/>
                    </a:lnT>
                    <a:lnB>
                      <a:noFill/>
                    </a:lnB>
                    <a:solidFill>
                      <a:srgbClr val="EDECE9"/>
                    </a:solidFill>
                  </a:tcPr>
                </a:tc>
                <a:tc>
                  <a:txBody>
                    <a:bodyPr/>
                    <a:lstStyle/>
                    <a:p>
                      <a:pPr fontAlgn="base"/>
                      <a:r>
                        <a:rPr lang="en-US" sz="1400">
                          <a:effectLst/>
                          <a:latin typeface="inherit"/>
                        </a:rPr>
                        <a:t>0.73%</a:t>
                      </a:r>
                    </a:p>
                  </a:txBody>
                  <a:tcPr marL="70183" marR="70183" marT="35091" marB="35091" anchor="b">
                    <a:lnL>
                      <a:noFill/>
                    </a:lnL>
                    <a:lnR>
                      <a:noFill/>
                    </a:lnR>
                    <a:lnT>
                      <a:noFill/>
                    </a:lnT>
                    <a:lnB>
                      <a:noFill/>
                    </a:lnB>
                    <a:solidFill>
                      <a:srgbClr val="EDECE9"/>
                    </a:solidFill>
                  </a:tcPr>
                </a:tc>
                <a:extLst>
                  <a:ext uri="{0D108BD9-81ED-4DB2-BD59-A6C34878D82A}">
                    <a16:rowId xmlns:a16="http://schemas.microsoft.com/office/drawing/2014/main" val="2827070234"/>
                  </a:ext>
                </a:extLst>
              </a:tr>
              <a:tr h="280731">
                <a:tc>
                  <a:txBody>
                    <a:bodyPr/>
                    <a:lstStyle/>
                    <a:p>
                      <a:pPr fontAlgn="base"/>
                      <a:r>
                        <a:rPr lang="en-US" sz="1400">
                          <a:effectLst/>
                          <a:latin typeface="inherit"/>
                        </a:rPr>
                        <a:t>  Eastern  </a:t>
                      </a:r>
                    </a:p>
                  </a:txBody>
                  <a:tcPr marL="70183" marR="70183" marT="35091" marB="35091" anchor="b">
                    <a:lnL>
                      <a:noFill/>
                    </a:lnL>
                    <a:lnR>
                      <a:noFill/>
                    </a:lnR>
                    <a:lnT>
                      <a:noFill/>
                    </a:lnT>
                    <a:lnB>
                      <a:noFill/>
                    </a:lnB>
                    <a:solidFill>
                      <a:srgbClr val="FFFFFF"/>
                    </a:solidFill>
                  </a:tcPr>
                </a:tc>
                <a:tc>
                  <a:txBody>
                    <a:bodyPr/>
                    <a:lstStyle/>
                    <a:p>
                      <a:pPr fontAlgn="base"/>
                      <a:r>
                        <a:rPr lang="en-US" sz="1400">
                          <a:effectLst/>
                          <a:latin typeface="inherit"/>
                        </a:rPr>
                        <a:t>0.82%</a:t>
                      </a:r>
                    </a:p>
                  </a:txBody>
                  <a:tcPr marL="70183" marR="70183" marT="35091" marB="35091" anchor="b">
                    <a:lnL>
                      <a:noFill/>
                    </a:lnL>
                    <a:lnR>
                      <a:noFill/>
                    </a:lnR>
                    <a:lnT>
                      <a:noFill/>
                    </a:lnT>
                    <a:lnB>
                      <a:noFill/>
                    </a:lnB>
                    <a:solidFill>
                      <a:srgbClr val="FFFFFF"/>
                    </a:solidFill>
                  </a:tcPr>
                </a:tc>
                <a:tc>
                  <a:txBody>
                    <a:bodyPr/>
                    <a:lstStyle/>
                    <a:p>
                      <a:pPr fontAlgn="base"/>
                      <a:r>
                        <a:rPr lang="en-US" sz="1400">
                          <a:effectLst/>
                          <a:latin typeface="inherit"/>
                        </a:rPr>
                        <a:t>0.53%</a:t>
                      </a:r>
                    </a:p>
                  </a:txBody>
                  <a:tcPr marL="70183" marR="70183" marT="35091" marB="35091" anchor="b">
                    <a:lnL>
                      <a:noFill/>
                    </a:lnL>
                    <a:lnR>
                      <a:noFill/>
                    </a:lnR>
                    <a:lnT>
                      <a:noFill/>
                    </a:lnT>
                    <a:lnB>
                      <a:noFill/>
                    </a:lnB>
                    <a:solidFill>
                      <a:srgbClr val="FFFFFF"/>
                    </a:solidFill>
                  </a:tcPr>
                </a:tc>
                <a:extLst>
                  <a:ext uri="{0D108BD9-81ED-4DB2-BD59-A6C34878D82A}">
                    <a16:rowId xmlns:a16="http://schemas.microsoft.com/office/drawing/2014/main" val="1672162121"/>
                  </a:ext>
                </a:extLst>
              </a:tr>
              <a:tr h="280731">
                <a:tc>
                  <a:txBody>
                    <a:bodyPr/>
                    <a:lstStyle/>
                    <a:p>
                      <a:pPr fontAlgn="base"/>
                      <a:r>
                        <a:rPr lang="en-US" sz="1400">
                          <a:effectLst/>
                          <a:latin typeface="inherit"/>
                        </a:rPr>
                        <a:t>  Islam  </a:t>
                      </a:r>
                    </a:p>
                  </a:txBody>
                  <a:tcPr marL="70183" marR="70183" marT="35091" marB="35091" anchor="b">
                    <a:lnL>
                      <a:noFill/>
                    </a:lnL>
                    <a:lnR>
                      <a:noFill/>
                    </a:lnR>
                    <a:lnT>
                      <a:noFill/>
                    </a:lnT>
                    <a:lnB>
                      <a:noFill/>
                    </a:lnB>
                    <a:solidFill>
                      <a:srgbClr val="EDECE9"/>
                    </a:solidFill>
                  </a:tcPr>
                </a:tc>
                <a:tc>
                  <a:txBody>
                    <a:bodyPr/>
                    <a:lstStyle/>
                    <a:p>
                      <a:pPr fontAlgn="base"/>
                      <a:r>
                        <a:rPr lang="en-US" sz="1400">
                          <a:effectLst/>
                          <a:latin typeface="inherit"/>
                        </a:rPr>
                        <a:t>1.83%</a:t>
                      </a:r>
                    </a:p>
                  </a:txBody>
                  <a:tcPr marL="70183" marR="70183" marT="35091" marB="35091" anchor="b">
                    <a:lnL>
                      <a:noFill/>
                    </a:lnL>
                    <a:lnR>
                      <a:noFill/>
                    </a:lnR>
                    <a:lnT>
                      <a:noFill/>
                    </a:lnT>
                    <a:lnB>
                      <a:noFill/>
                    </a:lnB>
                    <a:solidFill>
                      <a:srgbClr val="EDECE9"/>
                    </a:solidFill>
                  </a:tcPr>
                </a:tc>
                <a:tc>
                  <a:txBody>
                    <a:bodyPr/>
                    <a:lstStyle/>
                    <a:p>
                      <a:pPr fontAlgn="base"/>
                      <a:r>
                        <a:rPr lang="en-US" sz="1400" dirty="0">
                          <a:effectLst/>
                          <a:latin typeface="inherit"/>
                        </a:rPr>
                        <a:t>0.84%</a:t>
                      </a:r>
                    </a:p>
                  </a:txBody>
                  <a:tcPr marL="70183" marR="70183" marT="35091" marB="35091" anchor="b">
                    <a:lnL>
                      <a:noFill/>
                    </a:lnL>
                    <a:lnR>
                      <a:noFill/>
                    </a:lnR>
                    <a:lnT>
                      <a:noFill/>
                    </a:lnT>
                    <a:lnB>
                      <a:noFill/>
                    </a:lnB>
                    <a:solidFill>
                      <a:srgbClr val="EDECE9"/>
                    </a:solidFill>
                  </a:tcPr>
                </a:tc>
                <a:extLst>
                  <a:ext uri="{0D108BD9-81ED-4DB2-BD59-A6C34878D82A}">
                    <a16:rowId xmlns:a16="http://schemas.microsoft.com/office/drawing/2014/main" val="1250034007"/>
                  </a:ext>
                </a:extLst>
              </a:tr>
            </a:tbl>
          </a:graphicData>
        </a:graphic>
      </p:graphicFrame>
      <p:pic>
        <p:nvPicPr>
          <p:cNvPr id="1025" name="Picture 1" descr="http://www.bestplaces.net/images/ques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769" y="1686442"/>
            <a:ext cx="200025"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bestplaces.net/images/ques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769" y="1686442"/>
            <a:ext cx="200025"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www.bestplaces.net/images/ques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769" y="1686442"/>
            <a:ext cx="200025"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estplaces.net/images/ques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769" y="1686442"/>
            <a:ext cx="200025"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www.bestplaces.net/images/ques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769" y="1686442"/>
            <a:ext cx="200025"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bestplaces.net/images/ques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769" y="1686442"/>
            <a:ext cx="200025"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www.bestplaces.net/images/question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769" y="1686442"/>
            <a:ext cx="200025" cy="2000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43044" y="6182762"/>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1755124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0069"/>
          <a:stretch/>
        </p:blipFill>
        <p:spPr>
          <a:xfrm>
            <a:off x="0" y="0"/>
            <a:ext cx="12192000" cy="6858000"/>
          </a:xfrm>
          <a:prstGeom prst="rect">
            <a:avLst/>
          </a:prstGeom>
        </p:spPr>
      </p:pic>
      <p:sp>
        <p:nvSpPr>
          <p:cNvPr id="2" name="TextBox 1"/>
          <p:cNvSpPr txBox="1"/>
          <p:nvPr/>
        </p:nvSpPr>
        <p:spPr>
          <a:xfrm>
            <a:off x="3024963" y="425303"/>
            <a:ext cx="6142074" cy="646331"/>
          </a:xfrm>
          <a:prstGeom prst="rect">
            <a:avLst/>
          </a:prstGeom>
          <a:solidFill>
            <a:srgbClr val="860000"/>
          </a:solidFill>
        </p:spPr>
        <p:txBody>
          <a:bodyPr wrap="square" rtlCol="0">
            <a:spAutoFit/>
          </a:bodyPr>
          <a:lstStyle/>
          <a:p>
            <a:r>
              <a:rPr lang="en-US" dirty="0">
                <a:solidFill>
                  <a:schemeClr val="bg1"/>
                </a:solidFill>
              </a:rPr>
              <a:t>So if you live in a country with no established religion and so many different religions, how can you avoid conflict?</a:t>
            </a:r>
            <a:endParaRPr lang="en-US" sz="1400" dirty="0">
              <a:solidFill>
                <a:schemeClr val="bg1"/>
              </a:solidFill>
            </a:endParaRPr>
          </a:p>
        </p:txBody>
      </p:sp>
      <p:sp>
        <p:nvSpPr>
          <p:cNvPr id="4" name="TextBox 3"/>
          <p:cNvSpPr txBox="1"/>
          <p:nvPr/>
        </p:nvSpPr>
        <p:spPr>
          <a:xfrm>
            <a:off x="265814" y="1608431"/>
            <a:ext cx="4430233" cy="4462760"/>
          </a:xfrm>
          <a:prstGeom prst="rect">
            <a:avLst/>
          </a:prstGeom>
          <a:solidFill>
            <a:srgbClr val="860000"/>
          </a:solidFill>
        </p:spPr>
        <p:txBody>
          <a:bodyPr wrap="square" rtlCol="0">
            <a:spAutoFit/>
          </a:bodyPr>
          <a:lstStyle/>
          <a:p>
            <a:pPr algn="ctr"/>
            <a:r>
              <a:rPr lang="en-US" dirty="0">
                <a:solidFill>
                  <a:schemeClr val="bg1"/>
                </a:solidFill>
              </a:rPr>
              <a:t>Religion is Personal</a:t>
            </a:r>
          </a:p>
          <a:p>
            <a:endParaRPr lang="en-US" dirty="0">
              <a:solidFill>
                <a:schemeClr val="bg1"/>
              </a:solidFill>
            </a:endParaRPr>
          </a:p>
          <a:p>
            <a:r>
              <a:rPr lang="en-US" dirty="0">
                <a:solidFill>
                  <a:schemeClr val="bg1"/>
                </a:solidFill>
              </a:rPr>
              <a:t>Approach religion as the personal set of beliefs of another person. The point isn’t to agree, the point is to accept. Just because it is personal, you should never take the religion of another person personally. </a:t>
            </a:r>
          </a:p>
          <a:p>
            <a:endParaRPr lang="en-US" sz="1400" dirty="0">
              <a:solidFill>
                <a:schemeClr val="bg1"/>
              </a:solidFill>
            </a:endParaRPr>
          </a:p>
          <a:p>
            <a:r>
              <a:rPr lang="en-US" dirty="0">
                <a:solidFill>
                  <a:schemeClr val="bg1"/>
                </a:solidFill>
              </a:rPr>
              <a:t>By the same token, you shouldn’t take a lack of religion personally, either. Throughout the course of each life, comes various evolutions of our thought process. As we get older and experience more of life, our perspective also evolves. For some, it results in less religion and compromised faith, for others, they seek a deeper connection.</a:t>
            </a:r>
          </a:p>
        </p:txBody>
      </p:sp>
      <p:sp>
        <p:nvSpPr>
          <p:cNvPr id="5" name="Rectangle 4"/>
          <p:cNvSpPr/>
          <p:nvPr/>
        </p:nvSpPr>
        <p:spPr>
          <a:xfrm>
            <a:off x="382772" y="6392544"/>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76730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7453423" y="340242"/>
            <a:ext cx="4430233" cy="2031325"/>
          </a:xfrm>
          <a:prstGeom prst="rect">
            <a:avLst/>
          </a:prstGeom>
          <a:solidFill>
            <a:srgbClr val="860000"/>
          </a:solidFill>
        </p:spPr>
        <p:txBody>
          <a:bodyPr wrap="square" rtlCol="0">
            <a:spAutoFit/>
          </a:bodyPr>
          <a:lstStyle/>
          <a:p>
            <a:pPr algn="ctr"/>
            <a:r>
              <a:rPr lang="en-US" dirty="0">
                <a:solidFill>
                  <a:schemeClr val="bg1"/>
                </a:solidFill>
              </a:rPr>
              <a:t>There Is No Point In Arguing</a:t>
            </a:r>
          </a:p>
          <a:p>
            <a:endParaRPr lang="en-US" dirty="0">
              <a:solidFill>
                <a:schemeClr val="bg1"/>
              </a:solidFill>
            </a:endParaRPr>
          </a:p>
          <a:p>
            <a:r>
              <a:rPr lang="en-US" dirty="0">
                <a:solidFill>
                  <a:schemeClr val="bg1"/>
                </a:solidFill>
              </a:rPr>
              <a:t>Faith, religion, and spirituality are held very deeply and arguing to convince someone to share your perspective is futile. Discussing religion to learn is so important. Discussing religion to prove you are right is foolish.</a:t>
            </a:r>
          </a:p>
        </p:txBody>
      </p:sp>
      <p:sp>
        <p:nvSpPr>
          <p:cNvPr id="5" name="Rectangle 4"/>
          <p:cNvSpPr/>
          <p:nvPr/>
        </p:nvSpPr>
        <p:spPr>
          <a:xfrm>
            <a:off x="249369" y="6469728"/>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967047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7453423" y="499729"/>
            <a:ext cx="4430233" cy="4801314"/>
          </a:xfrm>
          <a:prstGeom prst="rect">
            <a:avLst/>
          </a:prstGeom>
          <a:solidFill>
            <a:srgbClr val="860000"/>
          </a:solidFill>
        </p:spPr>
        <p:txBody>
          <a:bodyPr wrap="square" rtlCol="0">
            <a:spAutoFit/>
          </a:bodyPr>
          <a:lstStyle/>
          <a:p>
            <a:pPr algn="ctr"/>
            <a:r>
              <a:rPr lang="en-US" dirty="0">
                <a:solidFill>
                  <a:schemeClr val="bg1"/>
                </a:solidFill>
              </a:rPr>
              <a:t>Learn About Other Religions</a:t>
            </a:r>
          </a:p>
          <a:p>
            <a:pPr algn="ctr"/>
            <a:endParaRPr lang="en-US" dirty="0">
              <a:solidFill>
                <a:schemeClr val="bg1"/>
              </a:solidFill>
            </a:endParaRPr>
          </a:p>
          <a:p>
            <a:pPr marL="342900" indent="-342900">
              <a:buFont typeface="+mj-lt"/>
              <a:buAutoNum type="arabicPeriod"/>
            </a:pPr>
            <a:r>
              <a:rPr lang="en-US" dirty="0">
                <a:solidFill>
                  <a:schemeClr val="bg1"/>
                </a:solidFill>
              </a:rPr>
              <a:t>If someone you know practices a different religion, ask questions. Refrain, however, from making comments. Remember, the point is to learn.</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Read books and articles or visit websites about religions. You live in a digital information age and anything you could ever want to know is just a few keystrokes and a few seconds away. </a:t>
            </a:r>
          </a:p>
          <a:p>
            <a:pPr marL="342900" indent="-342900">
              <a:buFont typeface="+mj-lt"/>
              <a:buAutoNum type="arabicPeriod"/>
            </a:pPr>
            <a:endParaRPr lang="en-US" dirty="0">
              <a:solidFill>
                <a:schemeClr val="bg1"/>
              </a:solidFill>
            </a:endParaRPr>
          </a:p>
          <a:p>
            <a:pPr marL="342900" indent="-342900">
              <a:buFont typeface="+mj-lt"/>
              <a:buAutoNum type="arabicPeriod"/>
            </a:pPr>
            <a:r>
              <a:rPr lang="en-US" dirty="0">
                <a:solidFill>
                  <a:schemeClr val="bg1"/>
                </a:solidFill>
              </a:rPr>
              <a:t>Watch documentaries. </a:t>
            </a:r>
            <a:r>
              <a:rPr lang="en-US">
                <a:solidFill>
                  <a:schemeClr val="bg1"/>
                </a:solidFill>
              </a:rPr>
              <a:t>There are </a:t>
            </a:r>
            <a:r>
              <a:rPr lang="en-US" dirty="0">
                <a:solidFill>
                  <a:schemeClr val="bg1"/>
                </a:solidFill>
              </a:rPr>
              <a:t>amazingly interesting documentaries available. The more you know, the better you can understand.</a:t>
            </a:r>
          </a:p>
        </p:txBody>
      </p:sp>
      <p:sp>
        <p:nvSpPr>
          <p:cNvPr id="5" name="Rectangle 4"/>
          <p:cNvSpPr/>
          <p:nvPr/>
        </p:nvSpPr>
        <p:spPr>
          <a:xfrm>
            <a:off x="196206" y="6469727"/>
            <a:ext cx="615874" cy="215444"/>
          </a:xfrm>
          <a:prstGeom prst="rect">
            <a:avLst/>
          </a:prstGeom>
          <a:solidFill>
            <a:schemeClr val="bg1">
              <a:lumMod val="65000"/>
            </a:schemeClr>
          </a:solidFill>
        </p:spPr>
        <p:txBody>
          <a:bodyPr wrap="none">
            <a:spAutoFit/>
          </a:bodyPr>
          <a:lstStyle/>
          <a:p>
            <a:r>
              <a:rPr lang="en-US" sz="800" dirty="0"/>
              <a:t>123rf.com</a:t>
            </a:r>
          </a:p>
        </p:txBody>
      </p:sp>
    </p:spTree>
    <p:extLst>
      <p:ext uri="{BB962C8B-B14F-4D97-AF65-F5344CB8AC3E}">
        <p14:creationId xmlns:p14="http://schemas.microsoft.com/office/powerpoint/2010/main" val="3126973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470605" cy="6858000"/>
          </a:xfrm>
          <a:prstGeom prst="rect">
            <a:avLst/>
          </a:prstGeom>
        </p:spPr>
      </p:pic>
      <p:sp>
        <p:nvSpPr>
          <p:cNvPr id="4" name="TextBox 3"/>
          <p:cNvSpPr txBox="1"/>
          <p:nvPr/>
        </p:nvSpPr>
        <p:spPr>
          <a:xfrm>
            <a:off x="7060018" y="474345"/>
            <a:ext cx="5039833" cy="5909310"/>
          </a:xfrm>
          <a:prstGeom prst="rect">
            <a:avLst/>
          </a:prstGeom>
          <a:solidFill>
            <a:srgbClr val="860000"/>
          </a:solidFill>
        </p:spPr>
        <p:txBody>
          <a:bodyPr wrap="square" rtlCol="0">
            <a:spAutoFit/>
          </a:bodyPr>
          <a:lstStyle/>
          <a:p>
            <a:pPr algn="ctr"/>
            <a:r>
              <a:rPr lang="en-US" dirty="0">
                <a:solidFill>
                  <a:schemeClr val="bg1"/>
                </a:solidFill>
              </a:rPr>
              <a:t>Be An Example of Tolerance</a:t>
            </a:r>
          </a:p>
          <a:p>
            <a:pPr algn="ctr"/>
            <a:endParaRPr lang="en-US" dirty="0">
              <a:solidFill>
                <a:schemeClr val="bg1"/>
              </a:solidFill>
            </a:endParaRPr>
          </a:p>
          <a:p>
            <a:r>
              <a:rPr lang="en-US" dirty="0">
                <a:solidFill>
                  <a:schemeClr val="bg1"/>
                </a:solidFill>
              </a:rPr>
              <a:t>Wherever you go, avoid describing people by their religion as it is just one aspect of who they are. And, live by the rules of kindergarten which clearly state, if you have nothing nice to say, say nothing at all. </a:t>
            </a:r>
          </a:p>
          <a:p>
            <a:endParaRPr lang="en-US" dirty="0">
              <a:solidFill>
                <a:schemeClr val="bg1"/>
              </a:solidFill>
            </a:endParaRPr>
          </a:p>
          <a:p>
            <a:r>
              <a:rPr lang="en-US" dirty="0">
                <a:solidFill>
                  <a:schemeClr val="bg1"/>
                </a:solidFill>
              </a:rPr>
              <a:t>You now live in a global world where you will have increased interactions with people abroad. Respect others as you wish to be respected. </a:t>
            </a:r>
          </a:p>
          <a:p>
            <a:endParaRPr lang="en-US" dirty="0">
              <a:solidFill>
                <a:schemeClr val="bg1"/>
              </a:solidFill>
            </a:endParaRPr>
          </a:p>
          <a:p>
            <a:r>
              <a:rPr lang="en-US" dirty="0">
                <a:solidFill>
                  <a:schemeClr val="bg1"/>
                </a:solidFill>
              </a:rPr>
              <a:t>Do not make assumptions about a religion based upon extremists, or those who commit crimes in the name of religion. Those behaviors do not make them religious, they make them criminals.</a:t>
            </a:r>
          </a:p>
          <a:p>
            <a:endParaRPr lang="en-US" dirty="0">
              <a:solidFill>
                <a:schemeClr val="bg1"/>
              </a:solidFill>
            </a:endParaRPr>
          </a:p>
          <a:p>
            <a:r>
              <a:rPr lang="en-US" dirty="0">
                <a:solidFill>
                  <a:schemeClr val="bg1"/>
                </a:solidFill>
              </a:rPr>
              <a:t>Finally, refrain from judging a person based upon their religion. Instead, judge a person by their actions and their character. If you practice a religion, it should make you a better person which includes your treatment of other religions.</a:t>
            </a:r>
          </a:p>
        </p:txBody>
      </p:sp>
    </p:spTree>
    <p:extLst>
      <p:ext uri="{BB962C8B-B14F-4D97-AF65-F5344CB8AC3E}">
        <p14:creationId xmlns:p14="http://schemas.microsoft.com/office/powerpoint/2010/main" val="317162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8000"/>
          </a:xfrm>
          <a:prstGeom prst="rect">
            <a:avLst/>
          </a:prstGeom>
        </p:spPr>
      </p:pic>
      <p:sp>
        <p:nvSpPr>
          <p:cNvPr id="5" name="TextBox 4"/>
          <p:cNvSpPr txBox="1"/>
          <p:nvPr/>
        </p:nvSpPr>
        <p:spPr>
          <a:xfrm>
            <a:off x="372142" y="3491483"/>
            <a:ext cx="6996222" cy="3016210"/>
          </a:xfrm>
          <a:prstGeom prst="rect">
            <a:avLst/>
          </a:prstGeom>
          <a:solidFill>
            <a:srgbClr val="860000"/>
          </a:solidFill>
        </p:spPr>
        <p:txBody>
          <a:bodyPr wrap="square" rtlCol="0">
            <a:spAutoFit/>
          </a:bodyPr>
          <a:lstStyle/>
          <a:p>
            <a:pPr algn="ctr"/>
            <a:r>
              <a:rPr lang="en-US" sz="2800" dirty="0">
                <a:solidFill>
                  <a:schemeClr val="bg1"/>
                </a:solidFill>
              </a:rPr>
              <a:t>Key Words</a:t>
            </a:r>
          </a:p>
          <a:p>
            <a:r>
              <a:rPr lang="en-US" dirty="0">
                <a:solidFill>
                  <a:schemeClr val="bg1"/>
                </a:solidFill>
              </a:rPr>
              <a:t>Religion	 	</a:t>
            </a:r>
            <a:r>
              <a:rPr lang="en-US" i="1" dirty="0">
                <a:solidFill>
                  <a:schemeClr val="bg1"/>
                </a:solidFill>
                <a:cs typeface="Arial" panose="020B0604020202020204" pitchFamily="34" charset="0"/>
              </a:rPr>
              <a:t>	 </a:t>
            </a:r>
            <a:r>
              <a:rPr lang="en-US" dirty="0">
                <a:solidFill>
                  <a:schemeClr val="bg1"/>
                </a:solidFill>
              </a:rPr>
              <a:t>Politics 	</a:t>
            </a:r>
            <a:r>
              <a:rPr lang="en-US" dirty="0">
                <a:solidFill>
                  <a:schemeClr val="bg1"/>
                </a:solidFill>
                <a:cs typeface="Arial" panose="020B0604020202020204" pitchFamily="34" charset="0"/>
              </a:rPr>
              <a:t>		</a:t>
            </a:r>
            <a:r>
              <a:rPr lang="en-US" dirty="0">
                <a:solidFill>
                  <a:schemeClr val="bg1"/>
                </a:solidFill>
              </a:rPr>
              <a:t> volatile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understanding 	</a:t>
            </a:r>
            <a:r>
              <a:rPr lang="en-US" dirty="0">
                <a:solidFill>
                  <a:schemeClr val="bg1"/>
                </a:solidFill>
                <a:cs typeface="Arial" panose="020B0604020202020204" pitchFamily="34" charset="0"/>
              </a:rPr>
              <a:t>	 </a:t>
            </a:r>
            <a:r>
              <a:rPr lang="en-US" dirty="0">
                <a:solidFill>
                  <a:schemeClr val="bg1"/>
                </a:solidFill>
              </a:rPr>
              <a:t>beliefs	 </a:t>
            </a:r>
            <a:r>
              <a:rPr lang="en-US" dirty="0">
                <a:solidFill>
                  <a:schemeClr val="bg1"/>
                </a:solidFill>
                <a:cs typeface="Arial" panose="020B0604020202020204" pitchFamily="34" charset="0"/>
              </a:rPr>
              <a:t>		</a:t>
            </a:r>
            <a:r>
              <a:rPr lang="en-US" dirty="0">
                <a:solidFill>
                  <a:schemeClr val="bg1"/>
                </a:solidFill>
              </a:rPr>
              <a:t> conflicts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respect 	</a:t>
            </a:r>
            <a:r>
              <a:rPr lang="en-US" dirty="0">
                <a:solidFill>
                  <a:schemeClr val="bg1"/>
                </a:solidFill>
                <a:cs typeface="Arial" panose="020B0604020202020204" pitchFamily="34" charset="0"/>
              </a:rPr>
              <a:t>		 </a:t>
            </a:r>
            <a:r>
              <a:rPr lang="en-US" dirty="0">
                <a:solidFill>
                  <a:schemeClr val="bg1"/>
                </a:solidFill>
              </a:rPr>
              <a:t>expectations </a:t>
            </a:r>
            <a:r>
              <a:rPr lang="en-US" dirty="0">
                <a:solidFill>
                  <a:schemeClr val="bg1"/>
                </a:solidFill>
                <a:cs typeface="Arial" panose="020B0604020202020204" pitchFamily="34" charset="0"/>
              </a:rPr>
              <a:t>		</a:t>
            </a:r>
            <a:r>
              <a:rPr lang="en-US" dirty="0">
                <a:solidFill>
                  <a:schemeClr val="bg1"/>
                </a:solidFill>
              </a:rPr>
              <a:t> persuasion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organized system of beliefs </a:t>
            </a:r>
            <a:r>
              <a:rPr lang="en-US" dirty="0">
                <a:solidFill>
                  <a:schemeClr val="bg1"/>
                </a:solidFill>
                <a:cs typeface="Arial" panose="020B0604020202020204" pitchFamily="34" charset="0"/>
              </a:rPr>
              <a:t>	 </a:t>
            </a:r>
            <a:r>
              <a:rPr lang="en-US" dirty="0">
                <a:solidFill>
                  <a:schemeClr val="bg1"/>
                </a:solidFill>
              </a:rPr>
              <a:t>ceremonies 	</a:t>
            </a:r>
            <a:r>
              <a:rPr lang="en-US" dirty="0">
                <a:solidFill>
                  <a:schemeClr val="bg1"/>
                </a:solidFill>
                <a:cs typeface="Arial" panose="020B0604020202020204" pitchFamily="34" charset="0"/>
              </a:rPr>
              <a:t>	 </a:t>
            </a:r>
            <a:r>
              <a:rPr lang="en-US" dirty="0">
                <a:solidFill>
                  <a:schemeClr val="bg1"/>
                </a:solidFill>
              </a:rPr>
              <a:t>worship</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Freedom of Religion </a:t>
            </a:r>
            <a:r>
              <a:rPr lang="en-US" altLang="en-US" dirty="0">
                <a:solidFill>
                  <a:schemeClr val="bg1"/>
                </a:solidFill>
                <a:cs typeface="Arial" panose="020B0604020202020204" pitchFamily="34" charset="0"/>
              </a:rPr>
              <a:t>	 </a:t>
            </a:r>
            <a:r>
              <a:rPr lang="en-US" dirty="0">
                <a:solidFill>
                  <a:schemeClr val="bg1"/>
                </a:solidFill>
              </a:rPr>
              <a:t>First Amendment 	</a:t>
            </a:r>
            <a:r>
              <a:rPr lang="en-US" dirty="0">
                <a:solidFill>
                  <a:schemeClr val="bg1"/>
                </a:solidFill>
                <a:cs typeface="Arial" panose="020B0604020202020204" pitchFamily="34" charset="0"/>
              </a:rPr>
              <a:t>	</a:t>
            </a:r>
            <a:r>
              <a:rPr lang="en-US" dirty="0">
                <a:solidFill>
                  <a:schemeClr val="bg1"/>
                </a:solidFill>
              </a:rPr>
              <a:t> pious</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179" y="760305"/>
            <a:ext cx="2962358" cy="5847755"/>
          </a:xfrm>
          <a:prstGeom prst="rect">
            <a:avLst/>
          </a:prstGeom>
          <a:solidFill>
            <a:srgbClr val="860000"/>
          </a:solidFill>
        </p:spPr>
        <p:txBody>
          <a:bodyPr wrap="square" rtlCol="0">
            <a:spAutoFit/>
          </a:bodyPr>
          <a:lstStyle/>
          <a:p>
            <a:r>
              <a:rPr lang="en-US" u="sng" dirty="0">
                <a:solidFill>
                  <a:schemeClr val="bg1"/>
                </a:solidFill>
              </a:rPr>
              <a:t>Religion</a:t>
            </a:r>
            <a:r>
              <a:rPr lang="en-US" dirty="0">
                <a:solidFill>
                  <a:schemeClr val="bg1"/>
                </a:solidFill>
              </a:rPr>
              <a:t> and </a:t>
            </a:r>
            <a:r>
              <a:rPr lang="en-US" u="sng" dirty="0">
                <a:solidFill>
                  <a:schemeClr val="bg1"/>
                </a:solidFill>
              </a:rPr>
              <a:t>Politics</a:t>
            </a:r>
            <a:r>
              <a:rPr lang="en-US" dirty="0">
                <a:solidFill>
                  <a:schemeClr val="bg1"/>
                </a:solidFill>
              </a:rPr>
              <a:t> are probably the two topics that most people avoid discussing at all costs. These discussions can be so </a:t>
            </a:r>
            <a:r>
              <a:rPr lang="en-US" u="sng" dirty="0">
                <a:solidFill>
                  <a:schemeClr val="bg1"/>
                </a:solidFill>
              </a:rPr>
              <a:t>volatile</a:t>
            </a:r>
            <a:r>
              <a:rPr lang="en-US" dirty="0">
                <a:solidFill>
                  <a:schemeClr val="bg1"/>
                </a:solidFill>
              </a:rPr>
              <a:t> that you might occasionally see signs that forbid them.</a:t>
            </a:r>
          </a:p>
          <a:p>
            <a:endParaRPr lang="en-US" dirty="0">
              <a:solidFill>
                <a:schemeClr val="bg1"/>
              </a:solidFill>
            </a:endParaRPr>
          </a:p>
          <a:p>
            <a:r>
              <a:rPr lang="en-US" dirty="0">
                <a:solidFill>
                  <a:schemeClr val="bg1"/>
                </a:solidFill>
              </a:rPr>
              <a:t>The logic is simple: for many people, religious and political </a:t>
            </a:r>
            <a:r>
              <a:rPr lang="en-US" u="sng" dirty="0">
                <a:solidFill>
                  <a:schemeClr val="bg1"/>
                </a:solidFill>
              </a:rPr>
              <a:t>beliefs</a:t>
            </a:r>
            <a:r>
              <a:rPr lang="en-US" dirty="0">
                <a:solidFill>
                  <a:schemeClr val="bg1"/>
                </a:solidFill>
              </a:rPr>
              <a:t> are so deeply engrained that merely discussing them can evoke robust emotions. And, since a simple conversation will more than likely fail to persuade someone to change their beliefs or positions, the common theory has been to simply avoid it.</a:t>
            </a:r>
            <a:endParaRPr lang="en-US" sz="1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5342" y="0"/>
            <a:ext cx="8816658" cy="6858000"/>
          </a:xfrm>
          <a:prstGeom prst="rect">
            <a:avLst/>
          </a:prstGeom>
        </p:spPr>
      </p:pic>
      <p:sp>
        <p:nvSpPr>
          <p:cNvPr id="5" name="Rectangle 4"/>
          <p:cNvSpPr/>
          <p:nvPr/>
        </p:nvSpPr>
        <p:spPr>
          <a:xfrm>
            <a:off x="3704952" y="624376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8428" y="223283"/>
            <a:ext cx="6368902" cy="6555641"/>
          </a:xfrm>
          <a:prstGeom prst="rect">
            <a:avLst/>
          </a:prstGeom>
          <a:solidFill>
            <a:srgbClr val="860000"/>
          </a:solidFill>
        </p:spPr>
        <p:txBody>
          <a:bodyPr wrap="square" rtlCol="0">
            <a:spAutoFit/>
          </a:bodyPr>
          <a:lstStyle/>
          <a:p>
            <a:r>
              <a:rPr lang="en-US" dirty="0">
                <a:solidFill>
                  <a:schemeClr val="bg1"/>
                </a:solidFill>
              </a:rPr>
              <a:t>Unfortunately, the two topics we gingerly tip-toe around and take great pains to dodge, happen to be the two topics that have initiated more wars and more </a:t>
            </a:r>
            <a:r>
              <a:rPr lang="en-US" u="sng" dirty="0">
                <a:solidFill>
                  <a:schemeClr val="bg1"/>
                </a:solidFill>
              </a:rPr>
              <a:t>conflicts</a:t>
            </a:r>
            <a:r>
              <a:rPr lang="en-US" dirty="0">
                <a:solidFill>
                  <a:schemeClr val="bg1"/>
                </a:solidFill>
              </a:rPr>
              <a:t> than almost anything, ever. </a:t>
            </a:r>
          </a:p>
          <a:p>
            <a:endParaRPr lang="en-US" dirty="0">
              <a:solidFill>
                <a:schemeClr val="bg1"/>
              </a:solidFill>
            </a:endParaRPr>
          </a:p>
          <a:p>
            <a:r>
              <a:rPr lang="en-US" dirty="0">
                <a:solidFill>
                  <a:schemeClr val="bg1"/>
                </a:solidFill>
              </a:rPr>
              <a:t>It appears that </a:t>
            </a:r>
            <a:r>
              <a:rPr lang="en-US" i="1" dirty="0">
                <a:solidFill>
                  <a:schemeClr val="bg1"/>
                </a:solidFill>
              </a:rPr>
              <a:t>not</a:t>
            </a:r>
            <a:r>
              <a:rPr lang="en-US" dirty="0">
                <a:solidFill>
                  <a:schemeClr val="bg1"/>
                </a:solidFill>
              </a:rPr>
              <a:t> talking and </a:t>
            </a:r>
            <a:r>
              <a:rPr lang="en-US" i="1" dirty="0">
                <a:solidFill>
                  <a:schemeClr val="bg1"/>
                </a:solidFill>
              </a:rPr>
              <a:t>not</a:t>
            </a:r>
            <a:r>
              <a:rPr lang="en-US" dirty="0">
                <a:solidFill>
                  <a:schemeClr val="bg1"/>
                </a:solidFill>
              </a:rPr>
              <a:t> </a:t>
            </a:r>
            <a:r>
              <a:rPr lang="en-US" u="sng" dirty="0">
                <a:solidFill>
                  <a:schemeClr val="bg1"/>
                </a:solidFill>
              </a:rPr>
              <a:t>understanding</a:t>
            </a:r>
            <a:r>
              <a:rPr lang="en-US" dirty="0">
                <a:solidFill>
                  <a:schemeClr val="bg1"/>
                </a:solidFill>
              </a:rPr>
              <a:t> one another is </a:t>
            </a:r>
            <a:r>
              <a:rPr lang="en-US" i="1" dirty="0">
                <a:solidFill>
                  <a:schemeClr val="bg1"/>
                </a:solidFill>
              </a:rPr>
              <a:t>not</a:t>
            </a:r>
            <a:r>
              <a:rPr lang="en-US" dirty="0">
                <a:solidFill>
                  <a:schemeClr val="bg1"/>
                </a:solidFill>
              </a:rPr>
              <a:t> the answer. Maybe, just maybe, the real answer is actually…</a:t>
            </a:r>
          </a:p>
          <a:p>
            <a:endParaRPr lang="en-US" dirty="0">
              <a:solidFill>
                <a:schemeClr val="bg1"/>
              </a:solidFill>
            </a:endParaRPr>
          </a:p>
          <a:p>
            <a:r>
              <a:rPr lang="en-US" dirty="0">
                <a:solidFill>
                  <a:schemeClr val="bg1"/>
                </a:solidFill>
              </a:rPr>
              <a:t>					</a:t>
            </a:r>
            <a:r>
              <a:rPr lang="en-US" sz="3200" dirty="0">
                <a:solidFill>
                  <a:schemeClr val="bg1"/>
                </a:solidFill>
              </a:rPr>
              <a:t>talking.</a:t>
            </a:r>
          </a:p>
          <a:p>
            <a:endParaRPr lang="en-US" dirty="0">
              <a:solidFill>
                <a:schemeClr val="bg1"/>
              </a:solidFill>
            </a:endParaRPr>
          </a:p>
          <a:p>
            <a:r>
              <a:rPr lang="en-US" dirty="0">
                <a:solidFill>
                  <a:schemeClr val="bg1"/>
                </a:solidFill>
              </a:rPr>
              <a:t>And maybe the way to avoid the conflict is to teach people to listen to others and </a:t>
            </a:r>
            <a:r>
              <a:rPr lang="en-US" u="sng" dirty="0">
                <a:solidFill>
                  <a:schemeClr val="bg1"/>
                </a:solidFill>
              </a:rPr>
              <a:t>respect</a:t>
            </a:r>
            <a:r>
              <a:rPr lang="en-US" dirty="0">
                <a:solidFill>
                  <a:schemeClr val="bg1"/>
                </a:solidFill>
              </a:rPr>
              <a:t> what they have to say. If we understand that other people feel as strongly about their religious and political belief as we do, we can adjust our </a:t>
            </a:r>
            <a:r>
              <a:rPr lang="en-US" u="sng" dirty="0">
                <a:solidFill>
                  <a:schemeClr val="bg1"/>
                </a:solidFill>
              </a:rPr>
              <a:t>expectations</a:t>
            </a:r>
            <a:r>
              <a:rPr lang="en-US" dirty="0">
                <a:solidFill>
                  <a:schemeClr val="bg1"/>
                </a:solidFill>
              </a:rPr>
              <a:t> from </a:t>
            </a:r>
            <a:r>
              <a:rPr lang="en-US" u="sng" dirty="0">
                <a:solidFill>
                  <a:schemeClr val="bg1"/>
                </a:solidFill>
              </a:rPr>
              <a:t>persuasion</a:t>
            </a:r>
            <a:r>
              <a:rPr lang="en-US" dirty="0">
                <a:solidFill>
                  <a:schemeClr val="bg1"/>
                </a:solidFill>
              </a:rPr>
              <a:t> to…</a:t>
            </a:r>
          </a:p>
          <a:p>
            <a:endParaRPr lang="en-US" dirty="0">
              <a:solidFill>
                <a:schemeClr val="bg1"/>
              </a:solidFill>
            </a:endParaRPr>
          </a:p>
          <a:p>
            <a:r>
              <a:rPr lang="en-US" dirty="0">
                <a:solidFill>
                  <a:schemeClr val="bg1"/>
                </a:solidFill>
              </a:rPr>
              <a:t>				</a:t>
            </a:r>
            <a:r>
              <a:rPr lang="en-US" sz="3200" dirty="0">
                <a:solidFill>
                  <a:schemeClr val="bg1"/>
                </a:solidFill>
              </a:rPr>
              <a:t>understanding.</a:t>
            </a:r>
          </a:p>
          <a:p>
            <a:endParaRPr lang="en-US" dirty="0"/>
          </a:p>
          <a:p>
            <a:r>
              <a:rPr lang="en-US" dirty="0">
                <a:solidFill>
                  <a:schemeClr val="bg1"/>
                </a:solidFill>
              </a:rPr>
              <a:t>And maybe, just maybe, we should start teaching the art of listening and respecting others as early as possible. Maybe that should be the…</a:t>
            </a:r>
          </a:p>
          <a:p>
            <a:r>
              <a:rPr lang="en-US" dirty="0">
                <a:solidFill>
                  <a:schemeClr val="bg1"/>
                </a:solidFill>
              </a:rPr>
              <a:t>					</a:t>
            </a:r>
            <a:r>
              <a:rPr lang="en-US" sz="3200" dirty="0">
                <a:solidFill>
                  <a:schemeClr val="bg1"/>
                </a:solidFill>
              </a:rPr>
              <a:t>message.</a:t>
            </a:r>
            <a:endParaRPr lang="en-US" sz="1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4826"/>
            <a:ext cx="5305647" cy="4835652"/>
          </a:xfrm>
          <a:prstGeom prst="rect">
            <a:avLst/>
          </a:prstGeom>
        </p:spPr>
      </p:pic>
      <p:sp>
        <p:nvSpPr>
          <p:cNvPr id="5" name="Rectangle 4"/>
          <p:cNvSpPr/>
          <p:nvPr/>
        </p:nvSpPr>
        <p:spPr>
          <a:xfrm>
            <a:off x="164309" y="5597858"/>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819378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911549" y="1751617"/>
            <a:ext cx="6368902" cy="3354765"/>
          </a:xfrm>
          <a:prstGeom prst="rect">
            <a:avLst/>
          </a:prstGeom>
          <a:solidFill>
            <a:srgbClr val="860000"/>
          </a:solidFill>
        </p:spPr>
        <p:txBody>
          <a:bodyPr wrap="square" rtlCol="0">
            <a:spAutoFit/>
          </a:bodyPr>
          <a:lstStyle/>
          <a:p>
            <a:r>
              <a:rPr lang="en-US" b="1" dirty="0">
                <a:solidFill>
                  <a:schemeClr val="bg1"/>
                </a:solidFill>
              </a:rPr>
              <a:t>So, what is religion, anyway?</a:t>
            </a:r>
          </a:p>
          <a:p>
            <a:endParaRPr lang="en-US" b="1" dirty="0">
              <a:solidFill>
                <a:schemeClr val="bg1"/>
              </a:solidFill>
            </a:endParaRPr>
          </a:p>
          <a:p>
            <a:endParaRPr lang="en-US" b="1" dirty="0">
              <a:solidFill>
                <a:schemeClr val="bg1"/>
              </a:solidFill>
            </a:endParaRPr>
          </a:p>
          <a:p>
            <a:r>
              <a:rPr lang="en-US" b="1" dirty="0">
                <a:solidFill>
                  <a:schemeClr val="bg1"/>
                </a:solidFill>
              </a:rPr>
              <a:t>Simple Definition of religion</a:t>
            </a:r>
          </a:p>
          <a:p>
            <a:endParaRPr lang="en-US" b="1" dirty="0">
              <a:solidFill>
                <a:schemeClr val="bg1"/>
              </a:solidFill>
            </a:endParaRPr>
          </a:p>
          <a:p>
            <a:pPr lvl="1" fontAlgn="base"/>
            <a:r>
              <a:rPr lang="en-US" b="1" dirty="0">
                <a:solidFill>
                  <a:schemeClr val="bg1"/>
                </a:solidFill>
              </a:rPr>
              <a:t>:</a:t>
            </a:r>
            <a:r>
              <a:rPr lang="en-US" dirty="0">
                <a:solidFill>
                  <a:schemeClr val="bg1"/>
                </a:solidFill>
              </a:rPr>
              <a:t> the belief in a god or in a group of gods</a:t>
            </a:r>
          </a:p>
          <a:p>
            <a:pPr lvl="1" fontAlgn="base"/>
            <a:r>
              <a:rPr lang="en-US" b="1" dirty="0">
                <a:solidFill>
                  <a:schemeClr val="bg1"/>
                </a:solidFill>
              </a:rPr>
              <a:t>:</a:t>
            </a:r>
            <a:r>
              <a:rPr lang="en-US" dirty="0">
                <a:solidFill>
                  <a:schemeClr val="bg1"/>
                </a:solidFill>
              </a:rPr>
              <a:t> an </a:t>
            </a:r>
            <a:r>
              <a:rPr lang="en-US" u="sng" dirty="0">
                <a:solidFill>
                  <a:schemeClr val="bg1"/>
                </a:solidFill>
              </a:rPr>
              <a:t>organized system of beliefs</a:t>
            </a:r>
            <a:r>
              <a:rPr lang="en-US" dirty="0">
                <a:solidFill>
                  <a:schemeClr val="bg1"/>
                </a:solidFill>
              </a:rPr>
              <a:t>, </a:t>
            </a:r>
            <a:r>
              <a:rPr lang="en-US" u="sng" dirty="0">
                <a:solidFill>
                  <a:schemeClr val="bg1"/>
                </a:solidFill>
              </a:rPr>
              <a:t>ceremonies</a:t>
            </a:r>
            <a:r>
              <a:rPr lang="en-US" dirty="0">
                <a:solidFill>
                  <a:schemeClr val="bg1"/>
                </a:solidFill>
              </a:rPr>
              <a:t>, and rules used to </a:t>
            </a:r>
            <a:r>
              <a:rPr lang="en-US" u="sng" dirty="0">
                <a:solidFill>
                  <a:schemeClr val="bg1"/>
                </a:solidFill>
              </a:rPr>
              <a:t>worship</a:t>
            </a:r>
            <a:r>
              <a:rPr lang="en-US" dirty="0">
                <a:solidFill>
                  <a:schemeClr val="bg1"/>
                </a:solidFill>
              </a:rPr>
              <a:t> a god or a group of gods</a:t>
            </a:r>
          </a:p>
          <a:p>
            <a:pPr lvl="1" fontAlgn="base"/>
            <a:r>
              <a:rPr lang="en-US" b="1" dirty="0">
                <a:solidFill>
                  <a:schemeClr val="bg1"/>
                </a:solidFill>
              </a:rPr>
              <a:t>:</a:t>
            </a:r>
            <a:r>
              <a:rPr lang="en-US" dirty="0">
                <a:solidFill>
                  <a:schemeClr val="bg1"/>
                </a:solidFill>
              </a:rPr>
              <a:t> an interest, a belief, or an activity that is very important to a person or group</a:t>
            </a:r>
          </a:p>
          <a:p>
            <a:pPr fontAlgn="base"/>
            <a:endParaRPr lang="en-US" dirty="0">
              <a:solidFill>
                <a:schemeClr val="bg1"/>
              </a:solidFill>
            </a:endParaRPr>
          </a:p>
          <a:p>
            <a:r>
              <a:rPr lang="en-US" sz="1400" dirty="0">
                <a:solidFill>
                  <a:schemeClr val="bg1"/>
                </a:solidFill>
              </a:rPr>
              <a:t>http://www.merriam-webster.com/dictionary/religion</a:t>
            </a:r>
          </a:p>
        </p:txBody>
      </p:sp>
      <p:sp>
        <p:nvSpPr>
          <p:cNvPr id="4" name="Rectangle 3"/>
          <p:cNvSpPr/>
          <p:nvPr/>
        </p:nvSpPr>
        <p:spPr>
          <a:xfrm>
            <a:off x="228105" y="6342137"/>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1187029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3172" y="0"/>
            <a:ext cx="8608828" cy="6858000"/>
          </a:xfrm>
          <a:prstGeom prst="rect">
            <a:avLst/>
          </a:prstGeom>
        </p:spPr>
      </p:pic>
      <p:sp>
        <p:nvSpPr>
          <p:cNvPr id="2" name="TextBox 1"/>
          <p:cNvSpPr txBox="1"/>
          <p:nvPr/>
        </p:nvSpPr>
        <p:spPr>
          <a:xfrm>
            <a:off x="478465" y="1921738"/>
            <a:ext cx="2881423" cy="2800767"/>
          </a:xfrm>
          <a:prstGeom prst="rect">
            <a:avLst/>
          </a:prstGeom>
          <a:solidFill>
            <a:srgbClr val="860000"/>
          </a:solidFill>
        </p:spPr>
        <p:txBody>
          <a:bodyPr wrap="square" rtlCol="0">
            <a:spAutoFit/>
          </a:bodyPr>
          <a:lstStyle/>
          <a:p>
            <a:r>
              <a:rPr lang="en-US" dirty="0">
                <a:solidFill>
                  <a:schemeClr val="bg1"/>
                </a:solidFill>
              </a:rPr>
              <a:t>Now that you know the definition, you should know there are many, many, many religions in this world. There are just as many beliefs, traditions, and customs. </a:t>
            </a:r>
          </a:p>
          <a:p>
            <a:endParaRPr lang="en-US" sz="1400" dirty="0">
              <a:solidFill>
                <a:schemeClr val="bg1"/>
              </a:solidFill>
            </a:endParaRPr>
          </a:p>
          <a:p>
            <a:r>
              <a:rPr lang="en-US" dirty="0">
                <a:solidFill>
                  <a:schemeClr val="bg1"/>
                </a:solidFill>
              </a:rPr>
              <a:t>The list on the right is just a small sampling of major religions. </a:t>
            </a:r>
          </a:p>
        </p:txBody>
      </p:sp>
    </p:spTree>
    <p:extLst>
      <p:ext uri="{BB962C8B-B14F-4D97-AF65-F5344CB8AC3E}">
        <p14:creationId xmlns:p14="http://schemas.microsoft.com/office/powerpoint/2010/main" val="811757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p:cNvSpPr txBox="1"/>
          <p:nvPr/>
        </p:nvSpPr>
        <p:spPr>
          <a:xfrm>
            <a:off x="2911548" y="5004634"/>
            <a:ext cx="6368902" cy="923330"/>
          </a:xfrm>
          <a:prstGeom prst="rect">
            <a:avLst/>
          </a:prstGeom>
          <a:solidFill>
            <a:srgbClr val="860000"/>
          </a:solidFill>
        </p:spPr>
        <p:txBody>
          <a:bodyPr wrap="square" rtlCol="0">
            <a:spAutoFit/>
          </a:bodyPr>
          <a:lstStyle/>
          <a:p>
            <a:r>
              <a:rPr lang="en-US" dirty="0">
                <a:solidFill>
                  <a:schemeClr val="bg1"/>
                </a:solidFill>
              </a:rPr>
              <a:t>While there are countries that do not permit the freedom to practice the religion of your choice, the United States Constitution guarantees </a:t>
            </a:r>
            <a:r>
              <a:rPr lang="en-US" u="sng" dirty="0">
                <a:solidFill>
                  <a:schemeClr val="bg1"/>
                </a:solidFill>
              </a:rPr>
              <a:t>Freedom of Religion</a:t>
            </a:r>
            <a:r>
              <a:rPr lang="en-US" dirty="0">
                <a:solidFill>
                  <a:schemeClr val="bg1"/>
                </a:solidFill>
              </a:rPr>
              <a:t>. </a:t>
            </a:r>
            <a:endParaRPr lang="en-US" sz="1400" dirty="0">
              <a:solidFill>
                <a:schemeClr val="bg1"/>
              </a:solidFill>
            </a:endParaRPr>
          </a:p>
        </p:txBody>
      </p:sp>
      <p:sp>
        <p:nvSpPr>
          <p:cNvPr id="4" name="Rectangle 3"/>
          <p:cNvSpPr/>
          <p:nvPr/>
        </p:nvSpPr>
        <p:spPr>
          <a:xfrm>
            <a:off x="20683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4282137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474687" y="953630"/>
            <a:ext cx="4430233" cy="5293757"/>
          </a:xfrm>
          <a:prstGeom prst="rect">
            <a:avLst/>
          </a:prstGeom>
          <a:solidFill>
            <a:srgbClr val="860000"/>
          </a:solidFill>
        </p:spPr>
        <p:txBody>
          <a:bodyPr wrap="square" rtlCol="0">
            <a:spAutoFit/>
          </a:bodyPr>
          <a:lstStyle/>
          <a:p>
            <a:r>
              <a:rPr lang="en-US" dirty="0">
                <a:solidFill>
                  <a:schemeClr val="bg1"/>
                </a:solidFill>
              </a:rPr>
              <a:t>The </a:t>
            </a:r>
            <a:r>
              <a:rPr lang="en-US" u="sng" dirty="0">
                <a:solidFill>
                  <a:schemeClr val="bg1"/>
                </a:solidFill>
              </a:rPr>
              <a:t>First Amendment </a:t>
            </a:r>
            <a:r>
              <a:rPr lang="en-US" dirty="0">
                <a:solidFill>
                  <a:schemeClr val="bg1"/>
                </a:solidFill>
              </a:rPr>
              <a:t>to the U.S. Constitution says that everyone in the United States has the right to practice his or her own religion, or no religion at all. </a:t>
            </a:r>
          </a:p>
          <a:p>
            <a:endParaRPr lang="en-US" dirty="0">
              <a:solidFill>
                <a:schemeClr val="bg1"/>
              </a:solidFill>
            </a:endParaRPr>
          </a:p>
          <a:p>
            <a:r>
              <a:rPr lang="en-US" dirty="0">
                <a:solidFill>
                  <a:schemeClr val="bg1"/>
                </a:solidFill>
              </a:rPr>
              <a:t>Our country's founders -- who were of different religious backgrounds themselves -- knew the best way to protect religious liberty was to keep the government out of religion. So they created the First Amendment -- to guarantee the separation of church and state. </a:t>
            </a:r>
          </a:p>
          <a:p>
            <a:endParaRPr lang="en-US" dirty="0">
              <a:solidFill>
                <a:schemeClr val="bg1"/>
              </a:solidFill>
            </a:endParaRPr>
          </a:p>
          <a:p>
            <a:r>
              <a:rPr lang="en-US" dirty="0">
                <a:solidFill>
                  <a:schemeClr val="bg1"/>
                </a:solidFill>
              </a:rPr>
              <a:t>This fundamental freedom is a major reason why the U.S. has managed to avoid a lot of the religious conflicts that have torn so many other nations apart. </a:t>
            </a:r>
          </a:p>
          <a:p>
            <a:endParaRPr lang="en-US" dirty="0">
              <a:solidFill>
                <a:schemeClr val="bg1"/>
              </a:solidFill>
            </a:endParaRPr>
          </a:p>
          <a:p>
            <a:r>
              <a:rPr lang="en-US" sz="1400" dirty="0">
                <a:solidFill>
                  <a:schemeClr val="bg1"/>
                </a:solidFill>
              </a:rPr>
              <a:t>www.aclu.org/your-right-religious-freedom</a:t>
            </a:r>
          </a:p>
        </p:txBody>
      </p:sp>
      <p:sp>
        <p:nvSpPr>
          <p:cNvPr id="4" name="Rectangle 3"/>
          <p:cNvSpPr/>
          <p:nvPr/>
        </p:nvSpPr>
        <p:spPr>
          <a:xfrm>
            <a:off x="302533" y="6405932"/>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1615895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474688" y="308345"/>
            <a:ext cx="4430233" cy="5016758"/>
          </a:xfrm>
          <a:prstGeom prst="rect">
            <a:avLst/>
          </a:prstGeom>
          <a:solidFill>
            <a:srgbClr val="860000"/>
          </a:solidFill>
        </p:spPr>
        <p:txBody>
          <a:bodyPr wrap="square" rtlCol="0">
            <a:spAutoFit/>
          </a:bodyPr>
          <a:lstStyle/>
          <a:p>
            <a:r>
              <a:rPr lang="en-US" dirty="0">
                <a:solidFill>
                  <a:schemeClr val="bg1"/>
                </a:solidFill>
              </a:rPr>
              <a:t>The Establishment Clause of the First Amendment prohibits government from encouraging or promoting ("establishing") religion in any way. </a:t>
            </a:r>
          </a:p>
          <a:p>
            <a:endParaRPr lang="en-US" dirty="0">
              <a:solidFill>
                <a:schemeClr val="bg1"/>
              </a:solidFill>
            </a:endParaRPr>
          </a:p>
          <a:p>
            <a:r>
              <a:rPr lang="en-US" dirty="0">
                <a:solidFill>
                  <a:schemeClr val="bg1"/>
                </a:solidFill>
              </a:rPr>
              <a:t>That's why we don't have an official religion of the United States. This means that the government may not give financial support to any religion.</a:t>
            </a:r>
          </a:p>
          <a:p>
            <a:endParaRPr lang="en-US" dirty="0">
              <a:solidFill>
                <a:schemeClr val="bg1"/>
              </a:solidFill>
            </a:endParaRPr>
          </a:p>
          <a:p>
            <a:r>
              <a:rPr lang="en-US" dirty="0">
                <a:solidFill>
                  <a:schemeClr val="bg1"/>
                </a:solidFill>
              </a:rPr>
              <a:t>The Free Exercise Clause of the First Amendment gives you the right to worship or not as you choose. </a:t>
            </a:r>
          </a:p>
          <a:p>
            <a:endParaRPr lang="en-US" dirty="0">
              <a:solidFill>
                <a:schemeClr val="bg1"/>
              </a:solidFill>
            </a:endParaRPr>
          </a:p>
          <a:p>
            <a:r>
              <a:rPr lang="en-US" dirty="0">
                <a:solidFill>
                  <a:schemeClr val="bg1"/>
                </a:solidFill>
              </a:rPr>
              <a:t>The government can't penalize you because of your religious beliefs. </a:t>
            </a:r>
          </a:p>
          <a:p>
            <a:endParaRPr lang="en-US" dirty="0">
              <a:solidFill>
                <a:schemeClr val="bg1"/>
              </a:solidFill>
            </a:endParaRPr>
          </a:p>
          <a:p>
            <a:r>
              <a:rPr lang="en-US" sz="1400" dirty="0">
                <a:solidFill>
                  <a:schemeClr val="bg1"/>
                </a:solidFill>
              </a:rPr>
              <a:t>www.aclu.org/your-right-religious-freedom</a:t>
            </a:r>
          </a:p>
        </p:txBody>
      </p:sp>
      <p:sp>
        <p:nvSpPr>
          <p:cNvPr id="4" name="Rectangle 3"/>
          <p:cNvSpPr/>
          <p:nvPr/>
        </p:nvSpPr>
        <p:spPr>
          <a:xfrm>
            <a:off x="398226" y="6490993"/>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1013091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515679" y="4462376"/>
            <a:ext cx="11160642" cy="2246769"/>
          </a:xfrm>
          <a:prstGeom prst="rect">
            <a:avLst/>
          </a:prstGeom>
          <a:solidFill>
            <a:srgbClr val="860000"/>
          </a:solidFill>
        </p:spPr>
        <p:txBody>
          <a:bodyPr wrap="square" rtlCol="0">
            <a:spAutoFit/>
          </a:bodyPr>
          <a:lstStyle/>
          <a:p>
            <a:r>
              <a:rPr lang="en-US" dirty="0">
                <a:solidFill>
                  <a:schemeClr val="bg1"/>
                </a:solidFill>
              </a:rPr>
              <a:t>When it comes to the most religious states in the US, New Jersey isn’t very high on the list. According to a 2014 Gallup poll, New Jersey is the 34th most religious state in the country, with 34% of residents identifying as “very religious.” In comparison, 48% of Americans overall consider themselves to be very religious. Mississippi is the most religious state, with 59% of residents considering themselves “very religious.” </a:t>
            </a:r>
          </a:p>
          <a:p>
            <a:endParaRPr lang="en-US" dirty="0">
              <a:solidFill>
                <a:schemeClr val="bg1"/>
              </a:solidFill>
            </a:endParaRPr>
          </a:p>
          <a:p>
            <a:r>
              <a:rPr lang="en-US" dirty="0">
                <a:solidFill>
                  <a:schemeClr val="bg1"/>
                </a:solidFill>
              </a:rPr>
              <a:t>Though our state as a whole may not be particularly </a:t>
            </a:r>
            <a:r>
              <a:rPr lang="en-US" u="sng" dirty="0">
                <a:solidFill>
                  <a:schemeClr val="bg1"/>
                </a:solidFill>
              </a:rPr>
              <a:t>pious</a:t>
            </a:r>
            <a:r>
              <a:rPr lang="en-US" dirty="0">
                <a:solidFill>
                  <a:schemeClr val="bg1"/>
                </a:solidFill>
              </a:rPr>
              <a:t>, several New Jersey counties rank high on the list. </a:t>
            </a:r>
          </a:p>
          <a:p>
            <a:endParaRPr lang="en-US" dirty="0">
              <a:solidFill>
                <a:schemeClr val="bg1"/>
              </a:solidFill>
            </a:endParaRPr>
          </a:p>
          <a:p>
            <a:r>
              <a:rPr lang="en-US" sz="1400" dirty="0">
                <a:solidFill>
                  <a:schemeClr val="bg1"/>
                </a:solidFill>
              </a:rPr>
              <a:t>http://www.onlyinyourstate.com/new-jersey/most-religious-counties-nj</a:t>
            </a:r>
          </a:p>
        </p:txBody>
      </p:sp>
    </p:spTree>
    <p:extLst>
      <p:ext uri="{BB962C8B-B14F-4D97-AF65-F5344CB8AC3E}">
        <p14:creationId xmlns:p14="http://schemas.microsoft.com/office/powerpoint/2010/main" val="3177447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18257</TotalTime>
  <Words>1109</Words>
  <Application>Microsoft Office PowerPoint</Application>
  <PresentationFormat>Widescreen</PresentationFormat>
  <Paragraphs>169</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inherit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528</cp:revision>
  <dcterms:created xsi:type="dcterms:W3CDTF">2016-07-19T04:55:11Z</dcterms:created>
  <dcterms:modified xsi:type="dcterms:W3CDTF">2016-10-25T15:51:33Z</dcterms:modified>
</cp:coreProperties>
</file>