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77" r:id="rId4"/>
    <p:sldId id="349" r:id="rId5"/>
    <p:sldId id="356" r:id="rId6"/>
    <p:sldId id="357" r:id="rId7"/>
    <p:sldId id="358" r:id="rId8"/>
    <p:sldId id="387" r:id="rId9"/>
    <p:sldId id="386" r:id="rId10"/>
    <p:sldId id="388" r:id="rId11"/>
    <p:sldId id="389" r:id="rId12"/>
    <p:sldId id="390" r:id="rId13"/>
    <p:sldId id="392" r:id="rId14"/>
    <p:sldId id="393"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024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860000">
                <a:alpha val="50000"/>
              </a:srgbClr>
            </a:gs>
            <a:gs pos="85000">
              <a:srgbClr val="8600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2350204" y="4872819"/>
            <a:ext cx="7495953" cy="1446550"/>
          </a:xfrm>
          <a:prstGeom prst="rect">
            <a:avLst/>
          </a:prstGeom>
          <a:noFill/>
        </p:spPr>
        <p:txBody>
          <a:bodyPr wrap="square" rtlCol="0">
            <a:spAutoFit/>
          </a:bodyPr>
          <a:lstStyle/>
          <a:p>
            <a:pPr algn="ctr"/>
            <a:r>
              <a:rPr lang="en-US" sz="4400" dirty="0">
                <a:solidFill>
                  <a:schemeClr val="bg1"/>
                </a:solidFill>
              </a:rPr>
              <a:t>HISTORY     </a:t>
            </a:r>
          </a:p>
          <a:p>
            <a:pPr algn="ctr"/>
            <a:r>
              <a:rPr lang="en-US" sz="4400" dirty="0">
                <a:solidFill>
                  <a:schemeClr val="bg1"/>
                </a:solidFill>
              </a:rPr>
              <a:t>Washington’s Crossing</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364" b="100000" l="566" r="100000"/>
                    </a14:imgEffect>
                  </a14:imgLayer>
                </a14:imgProps>
              </a:ext>
              <a:ext uri="{28A0092B-C50C-407E-A947-70E740481C1C}">
                <a14:useLocalDpi xmlns:a14="http://schemas.microsoft.com/office/drawing/2010/main" val="0"/>
              </a:ext>
            </a:extLst>
          </a:blip>
          <a:stretch>
            <a:fillRect/>
          </a:stretch>
        </p:blipFill>
        <p:spPr>
          <a:xfrm>
            <a:off x="984179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67833" y="4053464"/>
            <a:ext cx="6751674" cy="2523768"/>
          </a:xfrm>
          <a:prstGeom prst="rect">
            <a:avLst/>
          </a:prstGeom>
          <a:solidFill>
            <a:srgbClr val="860000"/>
          </a:solidFill>
        </p:spPr>
        <p:txBody>
          <a:bodyPr wrap="square" rtlCol="0">
            <a:spAutoFit/>
          </a:bodyPr>
          <a:lstStyle/>
          <a:p>
            <a:r>
              <a:rPr lang="en-US" dirty="0">
                <a:solidFill>
                  <a:schemeClr val="bg1"/>
                </a:solidFill>
              </a:rPr>
              <a:t>Many of the regiments did not arrive at the river until well after dark. Additionally, a severe winter storm that included wind, rain, snow, hail, and sleet met the soldiers at the banks of the river significantly slowing their crossing. Many of the boats had to combat </a:t>
            </a:r>
            <a:r>
              <a:rPr lang="en-US" u="sng" dirty="0">
                <a:solidFill>
                  <a:schemeClr val="bg1"/>
                </a:solidFill>
              </a:rPr>
              <a:t>ice jams </a:t>
            </a:r>
            <a:r>
              <a:rPr lang="en-US" dirty="0">
                <a:solidFill>
                  <a:schemeClr val="bg1"/>
                </a:solidFill>
              </a:rPr>
              <a:t>and unfavorable currents. To make matters even worse, the extreme darkness caused by the storm made it hard for the boatmen to see the opposite shore.</a:t>
            </a:r>
          </a:p>
          <a:p>
            <a:br>
              <a:rPr lang="en-US" dirty="0">
                <a:solidFill>
                  <a:schemeClr val="bg1"/>
                </a:solidFill>
              </a:rPr>
            </a:br>
            <a:r>
              <a:rPr lang="en-US" sz="1400" dirty="0">
                <a:solidFill>
                  <a:schemeClr val="bg1"/>
                </a:solidFill>
              </a:rPr>
              <a:t>http://www.mountvernon.org/digital-encyclopedia/article/crossing-of-the-delaware</a:t>
            </a:r>
          </a:p>
        </p:txBody>
      </p:sp>
    </p:spTree>
    <p:extLst>
      <p:ext uri="{BB962C8B-B14F-4D97-AF65-F5344CB8AC3E}">
        <p14:creationId xmlns:p14="http://schemas.microsoft.com/office/powerpoint/2010/main" val="410232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97712" y="276447"/>
            <a:ext cx="6751674" cy="2954655"/>
          </a:xfrm>
          <a:prstGeom prst="rect">
            <a:avLst/>
          </a:prstGeom>
          <a:solidFill>
            <a:srgbClr val="860000"/>
          </a:solidFill>
        </p:spPr>
        <p:txBody>
          <a:bodyPr wrap="square" rtlCol="0">
            <a:spAutoFit/>
          </a:bodyPr>
          <a:lstStyle/>
          <a:p>
            <a:r>
              <a:rPr lang="en-US" dirty="0">
                <a:solidFill>
                  <a:schemeClr val="bg1"/>
                </a:solidFill>
              </a:rPr>
              <a:t>The necessity of using larger ferries to carry pieces of </a:t>
            </a:r>
            <a:r>
              <a:rPr lang="en-US" u="sng" dirty="0">
                <a:solidFill>
                  <a:schemeClr val="bg1"/>
                </a:solidFill>
              </a:rPr>
              <a:t>artillery</a:t>
            </a:r>
            <a:r>
              <a:rPr lang="en-US" dirty="0">
                <a:solidFill>
                  <a:schemeClr val="bg1"/>
                </a:solidFill>
              </a:rPr>
              <a:t> across the river caused even more delays. Washington crossed the river with John Glover's Marblehead mariners and upon arrival debated whether or not to cancel the entire operation because it was more than three hours behind schedule. </a:t>
            </a:r>
          </a:p>
          <a:p>
            <a:endParaRPr lang="en-US" dirty="0">
              <a:solidFill>
                <a:schemeClr val="bg1"/>
              </a:solidFill>
            </a:endParaRPr>
          </a:p>
          <a:p>
            <a:r>
              <a:rPr lang="en-US" dirty="0">
                <a:solidFill>
                  <a:schemeClr val="bg1"/>
                </a:solidFill>
              </a:rPr>
              <a:t>Washington decided it was too costly to retreat and he painfully watched as his army continued to trickle across the river.</a:t>
            </a:r>
          </a:p>
          <a:p>
            <a:br>
              <a:rPr lang="en-US" sz="1400" dirty="0">
                <a:solidFill>
                  <a:schemeClr val="bg1"/>
                </a:solidFill>
              </a:rPr>
            </a:br>
            <a:r>
              <a:rPr lang="en-US" sz="1400" dirty="0">
                <a:solidFill>
                  <a:schemeClr val="bg1"/>
                </a:solidFill>
              </a:rPr>
              <a:t>http://www.mountvernon.org/digital-encyclopedia/article/crossing-of-the-delaware</a:t>
            </a:r>
          </a:p>
          <a:p>
            <a:endParaRPr lang="en-US" sz="1400" dirty="0">
              <a:solidFill>
                <a:schemeClr val="bg1"/>
              </a:solidFill>
            </a:endParaRPr>
          </a:p>
        </p:txBody>
      </p:sp>
      <p:sp>
        <p:nvSpPr>
          <p:cNvPr id="6" name="TextBox 5"/>
          <p:cNvSpPr txBox="1"/>
          <p:nvPr/>
        </p:nvSpPr>
        <p:spPr>
          <a:xfrm>
            <a:off x="10179525" y="6378983"/>
            <a:ext cx="1792736" cy="276999"/>
          </a:xfrm>
          <a:prstGeom prst="rect">
            <a:avLst/>
          </a:prstGeom>
          <a:noFill/>
        </p:spPr>
        <p:txBody>
          <a:bodyPr wrap="square" rtlCol="0">
            <a:spAutoFit/>
          </a:bodyPr>
          <a:lstStyle/>
          <a:p>
            <a:pPr algn="ctr"/>
            <a:r>
              <a:rPr lang="en-US" sz="1200" dirty="0">
                <a:solidFill>
                  <a:schemeClr val="bg1"/>
                </a:solidFill>
              </a:rPr>
              <a:t>By Mort Kunstler</a:t>
            </a:r>
          </a:p>
        </p:txBody>
      </p:sp>
    </p:spTree>
    <p:extLst>
      <p:ext uri="{BB962C8B-B14F-4D97-AF65-F5344CB8AC3E}">
        <p14:creationId xmlns:p14="http://schemas.microsoft.com/office/powerpoint/2010/main" val="76546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50875" y="674400"/>
            <a:ext cx="5954233" cy="5509200"/>
          </a:xfrm>
          <a:prstGeom prst="rect">
            <a:avLst/>
          </a:prstGeom>
          <a:solidFill>
            <a:srgbClr val="860000"/>
          </a:solidFill>
        </p:spPr>
        <p:txBody>
          <a:bodyPr wrap="square" rtlCol="0">
            <a:spAutoFit/>
          </a:bodyPr>
          <a:lstStyle/>
          <a:p>
            <a:r>
              <a:rPr lang="en-US" dirty="0">
                <a:solidFill>
                  <a:schemeClr val="bg1"/>
                </a:solidFill>
              </a:rPr>
              <a:t>The Hessian force at Trenton numbered 1,400 under the leadership of Colonel Johann </a:t>
            </a:r>
            <a:r>
              <a:rPr lang="en-US" dirty="0" err="1">
                <a:solidFill>
                  <a:schemeClr val="bg1"/>
                </a:solidFill>
              </a:rPr>
              <a:t>Rall</a:t>
            </a:r>
            <a:r>
              <a:rPr lang="en-US" dirty="0">
                <a:solidFill>
                  <a:schemeClr val="bg1"/>
                </a:solidFill>
              </a:rPr>
              <a:t>. Although </a:t>
            </a:r>
            <a:r>
              <a:rPr lang="en-US" dirty="0" err="1">
                <a:solidFill>
                  <a:schemeClr val="bg1"/>
                </a:solidFill>
              </a:rPr>
              <a:t>Rall</a:t>
            </a:r>
            <a:r>
              <a:rPr lang="en-US" dirty="0">
                <a:solidFill>
                  <a:schemeClr val="bg1"/>
                </a:solidFill>
              </a:rPr>
              <a:t> had received warnings of colonial movements, his men were exhausted and unprepared for Washington’s attack. </a:t>
            </a:r>
          </a:p>
          <a:p>
            <a:endParaRPr lang="en-US" dirty="0">
              <a:solidFill>
                <a:schemeClr val="bg1"/>
              </a:solidFill>
            </a:endParaRPr>
          </a:p>
          <a:p>
            <a:r>
              <a:rPr lang="en-US" dirty="0">
                <a:solidFill>
                  <a:schemeClr val="bg1"/>
                </a:solidFill>
              </a:rPr>
              <a:t>As he approached the town, Washington divided his men, sending flanking columns under General Nathaniel Greene and General John Sullivan. </a:t>
            </a:r>
          </a:p>
          <a:p>
            <a:endParaRPr lang="en-US" dirty="0">
              <a:solidFill>
                <a:schemeClr val="bg1"/>
              </a:solidFill>
            </a:endParaRPr>
          </a:p>
          <a:p>
            <a:r>
              <a:rPr lang="en-US" dirty="0">
                <a:solidFill>
                  <a:schemeClr val="bg1"/>
                </a:solidFill>
              </a:rPr>
              <a:t>Meanwhile, Colonel Henry Knox’s cannons fired on the garrison. </a:t>
            </a:r>
            <a:r>
              <a:rPr lang="en-US" dirty="0" err="1">
                <a:solidFill>
                  <a:schemeClr val="bg1"/>
                </a:solidFill>
              </a:rPr>
              <a:t>Rall</a:t>
            </a:r>
            <a:r>
              <a:rPr lang="en-US" dirty="0">
                <a:solidFill>
                  <a:schemeClr val="bg1"/>
                </a:solidFill>
              </a:rPr>
              <a:t> attempted to rally his troops but was never able to establish a </a:t>
            </a:r>
            <a:r>
              <a:rPr lang="en-US" u="sng" dirty="0">
                <a:solidFill>
                  <a:schemeClr val="bg1"/>
                </a:solidFill>
              </a:rPr>
              <a:t>defensive perimeter</a:t>
            </a:r>
            <a:r>
              <a:rPr lang="en-US" dirty="0">
                <a:solidFill>
                  <a:schemeClr val="bg1"/>
                </a:solidFill>
              </a:rPr>
              <a:t>, and was shot from his horse and fatally wounded. </a:t>
            </a:r>
          </a:p>
          <a:p>
            <a:endParaRPr lang="en-US" dirty="0">
              <a:solidFill>
                <a:schemeClr val="bg1"/>
              </a:solidFill>
            </a:endParaRPr>
          </a:p>
          <a:p>
            <a:r>
              <a:rPr lang="en-US" dirty="0">
                <a:solidFill>
                  <a:schemeClr val="bg1"/>
                </a:solidFill>
              </a:rPr>
              <a:t>The Hessians quickly surrendered. All told, 22 were killed, 92 wounded, 918 captured and 400 escaped. The Americans suffered two frozen to death and five wounded.</a:t>
            </a:r>
          </a:p>
          <a:p>
            <a:endParaRPr lang="en-US" dirty="0">
              <a:solidFill>
                <a:schemeClr val="bg1"/>
              </a:solidFill>
            </a:endParaRPr>
          </a:p>
          <a:p>
            <a:r>
              <a:rPr lang="en-US" sz="1400" dirty="0">
                <a:solidFill>
                  <a:schemeClr val="bg1"/>
                </a:solidFill>
              </a:rPr>
              <a:t>http://www.history.com/topics/american-revolution/battles-of-trenton-and-princeton</a:t>
            </a:r>
          </a:p>
        </p:txBody>
      </p:sp>
    </p:spTree>
    <p:extLst>
      <p:ext uri="{BB962C8B-B14F-4D97-AF65-F5344CB8AC3E}">
        <p14:creationId xmlns:p14="http://schemas.microsoft.com/office/powerpoint/2010/main" val="412224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263116" y="506704"/>
            <a:ext cx="6195876" cy="5901070"/>
          </a:xfrm>
          <a:prstGeom prst="rect">
            <a:avLst/>
          </a:prstGeom>
        </p:spPr>
      </p:pic>
      <p:sp>
        <p:nvSpPr>
          <p:cNvPr id="5" name="TextBox 4"/>
          <p:cNvSpPr txBox="1"/>
          <p:nvPr/>
        </p:nvSpPr>
        <p:spPr>
          <a:xfrm>
            <a:off x="520996" y="1949134"/>
            <a:ext cx="4306185" cy="3016210"/>
          </a:xfrm>
          <a:prstGeom prst="rect">
            <a:avLst/>
          </a:prstGeom>
          <a:solidFill>
            <a:srgbClr val="860000"/>
          </a:solidFill>
        </p:spPr>
        <p:txBody>
          <a:bodyPr wrap="square" rtlCol="0">
            <a:spAutoFit/>
          </a:bodyPr>
          <a:lstStyle/>
          <a:p>
            <a:r>
              <a:rPr lang="en-US" dirty="0">
                <a:solidFill>
                  <a:schemeClr val="bg1"/>
                </a:solidFill>
              </a:rPr>
              <a:t>It was there, at Trenton, that Washington secured the Continental Army's first major military victory of the war. </a:t>
            </a:r>
          </a:p>
          <a:p>
            <a:endParaRPr lang="en-US" dirty="0">
              <a:solidFill>
                <a:schemeClr val="bg1"/>
              </a:solidFill>
            </a:endParaRPr>
          </a:p>
          <a:p>
            <a:r>
              <a:rPr lang="en-US" dirty="0">
                <a:solidFill>
                  <a:schemeClr val="bg1"/>
                </a:solidFill>
              </a:rPr>
              <a:t>Without the determination, resiliency, and leadership he exhibited while crossing the Delaware River the victory at Trenton would not have been possible.</a:t>
            </a:r>
          </a:p>
          <a:p>
            <a:br>
              <a:rPr lang="en-US" dirty="0">
                <a:solidFill>
                  <a:schemeClr val="bg1"/>
                </a:solidFill>
              </a:rPr>
            </a:br>
            <a:r>
              <a:rPr lang="en-US" sz="1400" dirty="0">
                <a:solidFill>
                  <a:schemeClr val="bg1"/>
                </a:solidFill>
              </a:rPr>
              <a:t>http://www.mountvernon.org/digital-encyclopedia/article/crossing-of-the-delaware</a:t>
            </a:r>
          </a:p>
        </p:txBody>
      </p:sp>
    </p:spTree>
    <p:extLst>
      <p:ext uri="{BB962C8B-B14F-4D97-AF65-F5344CB8AC3E}">
        <p14:creationId xmlns:p14="http://schemas.microsoft.com/office/powerpoint/2010/main" val="207481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10362" y="369332"/>
            <a:ext cx="6251944" cy="2462213"/>
          </a:xfrm>
          <a:prstGeom prst="rect">
            <a:avLst/>
          </a:prstGeom>
          <a:solidFill>
            <a:srgbClr val="860000"/>
          </a:solidFill>
        </p:spPr>
        <p:txBody>
          <a:bodyPr wrap="square" rtlCol="0">
            <a:spAutoFit/>
          </a:bodyPr>
          <a:lstStyle/>
          <a:p>
            <a:r>
              <a:rPr lang="en-US" dirty="0">
                <a:solidFill>
                  <a:schemeClr val="bg1"/>
                </a:solidFill>
              </a:rPr>
              <a:t>With enlistments in the Continental Army about to expire at the end of the year, Washington risked everything in a surprise attack on Trenton on the morning of 26 December 1776. </a:t>
            </a:r>
          </a:p>
          <a:p>
            <a:endParaRPr lang="en-US" dirty="0">
              <a:solidFill>
                <a:schemeClr val="bg1"/>
              </a:solidFill>
            </a:endParaRPr>
          </a:p>
          <a:p>
            <a:r>
              <a:rPr lang="en-US" dirty="0">
                <a:solidFill>
                  <a:schemeClr val="bg1"/>
                </a:solidFill>
              </a:rPr>
              <a:t>Many historians consider the resulting Battle of Trenton a major turning point of the American Revolution.</a:t>
            </a:r>
          </a:p>
          <a:p>
            <a:br>
              <a:rPr lang="en-US" dirty="0">
                <a:solidFill>
                  <a:schemeClr val="bg1"/>
                </a:solidFill>
              </a:rPr>
            </a:br>
            <a:r>
              <a:rPr lang="en-US" sz="1400" dirty="0">
                <a:solidFill>
                  <a:schemeClr val="bg1"/>
                </a:solidFill>
              </a:rPr>
              <a:t>http://www.kean.edu/~NJHPP/americanRevolution/theWar/lesson/theWarLesson.pdf</a:t>
            </a:r>
          </a:p>
        </p:txBody>
      </p:sp>
      <p:sp>
        <p:nvSpPr>
          <p:cNvPr id="2" name="TextBox 1"/>
          <p:cNvSpPr txBox="1"/>
          <p:nvPr/>
        </p:nvSpPr>
        <p:spPr>
          <a:xfrm>
            <a:off x="8587562" y="184666"/>
            <a:ext cx="3381154" cy="369332"/>
          </a:xfrm>
          <a:prstGeom prst="rect">
            <a:avLst/>
          </a:prstGeom>
          <a:noFill/>
        </p:spPr>
        <p:txBody>
          <a:bodyPr wrap="square" rtlCol="0">
            <a:spAutoFit/>
          </a:bodyPr>
          <a:lstStyle/>
          <a:p>
            <a:r>
              <a:rPr lang="en-US" dirty="0">
                <a:solidFill>
                  <a:schemeClr val="bg1"/>
                </a:solidFill>
              </a:rPr>
              <a:t>Trenton War Memorial Building</a:t>
            </a:r>
          </a:p>
        </p:txBody>
      </p:sp>
      <p:sp>
        <p:nvSpPr>
          <p:cNvPr id="6" name="TextBox 5"/>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059467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47098" cy="6858000"/>
          </a:xfrm>
          <a:prstGeom prst="rect">
            <a:avLst/>
          </a:prstGeom>
        </p:spPr>
      </p:pic>
      <p:sp>
        <p:nvSpPr>
          <p:cNvPr id="5" name="TextBox 4"/>
          <p:cNvSpPr txBox="1"/>
          <p:nvPr/>
        </p:nvSpPr>
        <p:spPr>
          <a:xfrm>
            <a:off x="4787331" y="765544"/>
            <a:ext cx="7255813" cy="3016210"/>
          </a:xfrm>
          <a:prstGeom prst="rect">
            <a:avLst/>
          </a:prstGeom>
          <a:solidFill>
            <a:srgbClr val="860000"/>
          </a:solidFill>
        </p:spPr>
        <p:txBody>
          <a:bodyPr wrap="square" rtlCol="0">
            <a:spAutoFit/>
          </a:bodyPr>
          <a:lstStyle/>
          <a:p>
            <a:pPr algn="ctr"/>
            <a:r>
              <a:rPr lang="en-US" sz="2800" dirty="0">
                <a:solidFill>
                  <a:schemeClr val="bg1"/>
                </a:solidFill>
              </a:rPr>
              <a:t>Key Words</a:t>
            </a:r>
          </a:p>
          <a:p>
            <a:r>
              <a:rPr lang="en-US" dirty="0">
                <a:solidFill>
                  <a:schemeClr val="bg1"/>
                </a:solidFill>
              </a:rPr>
              <a:t>formidable 	</a:t>
            </a:r>
            <a:r>
              <a:rPr lang="en-US" dirty="0">
                <a:solidFill>
                  <a:schemeClr val="bg1"/>
                </a:solidFill>
                <a:cs typeface="Arial" panose="020B0604020202020204" pitchFamily="34" charset="0"/>
              </a:rPr>
              <a:t> </a:t>
            </a:r>
            <a:r>
              <a:rPr lang="en-US" i="1" dirty="0">
                <a:solidFill>
                  <a:schemeClr val="bg1"/>
                </a:solidFill>
                <a:cs typeface="Arial" panose="020B0604020202020204" pitchFamily="34" charset="0"/>
              </a:rPr>
              <a:t>	</a:t>
            </a:r>
            <a:r>
              <a:rPr lang="en-US" dirty="0">
                <a:solidFill>
                  <a:schemeClr val="bg1"/>
                </a:solidFill>
              </a:rPr>
              <a:t> garrison	 </a:t>
            </a:r>
            <a:r>
              <a:rPr lang="en-US" dirty="0">
                <a:solidFill>
                  <a:schemeClr val="bg1"/>
                </a:solidFill>
                <a:cs typeface="Arial" panose="020B0604020202020204" pitchFamily="34" charset="0"/>
              </a:rPr>
              <a:t>		</a:t>
            </a:r>
            <a:r>
              <a:rPr lang="en-US" dirty="0">
                <a:solidFill>
                  <a:schemeClr val="bg1"/>
                </a:solidFill>
              </a:rPr>
              <a:t> pursued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Continental Army 	</a:t>
            </a:r>
            <a:r>
              <a:rPr lang="en-US" dirty="0">
                <a:solidFill>
                  <a:schemeClr val="bg1"/>
                </a:solidFill>
                <a:cs typeface="Arial" panose="020B0604020202020204" pitchFamily="34" charset="0"/>
              </a:rPr>
              <a:t>	 </a:t>
            </a:r>
            <a:r>
              <a:rPr lang="en-US" dirty="0">
                <a:solidFill>
                  <a:schemeClr val="bg1"/>
                </a:solidFill>
              </a:rPr>
              <a:t>ammunition </a:t>
            </a:r>
            <a:r>
              <a:rPr lang="en-US" dirty="0">
                <a:solidFill>
                  <a:schemeClr val="bg1"/>
                </a:solidFill>
                <a:cs typeface="Arial" panose="020B0604020202020204" pitchFamily="34" charset="0"/>
              </a:rPr>
              <a:t>		</a:t>
            </a:r>
            <a:r>
              <a:rPr lang="en-US" dirty="0">
                <a:solidFill>
                  <a:schemeClr val="bg1"/>
                </a:solidFill>
              </a:rPr>
              <a:t> Hessian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diversionary force </a:t>
            </a:r>
            <a:r>
              <a:rPr lang="en-US" dirty="0">
                <a:solidFill>
                  <a:schemeClr val="bg1"/>
                </a:solidFill>
                <a:cs typeface="Arial" panose="020B0604020202020204" pitchFamily="34" charset="0"/>
              </a:rPr>
              <a:t>		 </a:t>
            </a:r>
            <a:r>
              <a:rPr lang="en-US" dirty="0">
                <a:solidFill>
                  <a:schemeClr val="bg1"/>
                </a:solidFill>
              </a:rPr>
              <a:t>mercenaries</a:t>
            </a:r>
            <a:r>
              <a:rPr lang="en-US" dirty="0">
                <a:solidFill>
                  <a:schemeClr val="bg1"/>
                </a:solidFill>
                <a:cs typeface="Arial" panose="020B0604020202020204" pitchFamily="34" charset="0"/>
              </a:rPr>
              <a:t> 		</a:t>
            </a:r>
            <a:r>
              <a:rPr lang="en-US" dirty="0">
                <a:solidFill>
                  <a:schemeClr val="bg1"/>
                </a:solidFill>
              </a:rPr>
              <a:t> anticipation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strategic motivation</a:t>
            </a:r>
            <a:r>
              <a:rPr lang="en-US" dirty="0">
                <a:solidFill>
                  <a:schemeClr val="bg1"/>
                </a:solidFill>
                <a:cs typeface="Arial" panose="020B0604020202020204" pitchFamily="34" charset="0"/>
              </a:rPr>
              <a:t>	 </a:t>
            </a:r>
            <a:r>
              <a:rPr lang="en-US" dirty="0">
                <a:solidFill>
                  <a:schemeClr val="bg1"/>
                </a:solidFill>
              </a:rPr>
              <a:t>regiments</a:t>
            </a:r>
            <a:r>
              <a:rPr lang="en-US" altLang="en-US" dirty="0">
                <a:solidFill>
                  <a:schemeClr val="bg1"/>
                </a:solidFill>
                <a:cs typeface="Arial" panose="020B0604020202020204" pitchFamily="34" charset="0"/>
              </a:rPr>
              <a:t> </a:t>
            </a:r>
            <a:r>
              <a:rPr lang="en-US" dirty="0">
                <a:solidFill>
                  <a:schemeClr val="bg1"/>
                </a:solidFill>
                <a:cs typeface="Arial" panose="020B0604020202020204" pitchFamily="34" charset="0"/>
              </a:rPr>
              <a:t>		 </a:t>
            </a:r>
            <a:r>
              <a:rPr lang="en-US" dirty="0">
                <a:solidFill>
                  <a:schemeClr val="bg1"/>
                </a:solidFill>
              </a:rPr>
              <a:t>proximity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defensive perimeter </a:t>
            </a:r>
            <a:r>
              <a:rPr lang="en-US" altLang="en-US" dirty="0">
                <a:solidFill>
                  <a:schemeClr val="bg1"/>
                </a:solidFill>
                <a:cs typeface="Arial" panose="020B0604020202020204" pitchFamily="34" charset="0"/>
              </a:rPr>
              <a:t>	 </a:t>
            </a:r>
            <a:r>
              <a:rPr lang="en-US" dirty="0">
                <a:solidFill>
                  <a:schemeClr val="bg1"/>
                </a:solidFill>
              </a:rPr>
              <a:t>ice jams 		</a:t>
            </a:r>
            <a:r>
              <a:rPr lang="en-US" dirty="0">
                <a:solidFill>
                  <a:schemeClr val="bg1"/>
                </a:solidFill>
                <a:cs typeface="Arial" panose="020B0604020202020204" pitchFamily="34" charset="0"/>
              </a:rPr>
              <a:t>	</a:t>
            </a:r>
            <a:r>
              <a:rPr lang="en-US" altLang="en-US" dirty="0">
                <a:solidFill>
                  <a:schemeClr val="bg1"/>
                </a:solidFill>
                <a:cs typeface="Arial" panose="020B0604020202020204" pitchFamily="34" charset="0"/>
              </a:rPr>
              <a:t> </a:t>
            </a:r>
            <a:r>
              <a:rPr lang="en-US" dirty="0">
                <a:solidFill>
                  <a:schemeClr val="bg1"/>
                </a:solidFill>
              </a:rPr>
              <a:t>artillery</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p:spPr>
      </p:pic>
      <p:sp>
        <p:nvSpPr>
          <p:cNvPr id="2" name="TextBox 1"/>
          <p:cNvSpPr txBox="1"/>
          <p:nvPr/>
        </p:nvSpPr>
        <p:spPr>
          <a:xfrm>
            <a:off x="451295" y="345164"/>
            <a:ext cx="4742123" cy="1200329"/>
          </a:xfrm>
          <a:prstGeom prst="rect">
            <a:avLst/>
          </a:prstGeom>
          <a:solidFill>
            <a:srgbClr val="860000"/>
          </a:solidFill>
        </p:spPr>
        <p:txBody>
          <a:bodyPr wrap="square" rtlCol="0">
            <a:spAutoFit/>
          </a:bodyPr>
          <a:lstStyle/>
          <a:p>
            <a:r>
              <a:rPr lang="en-US" dirty="0">
                <a:solidFill>
                  <a:schemeClr val="bg1"/>
                </a:solidFill>
              </a:rPr>
              <a:t>Trenton, the Capital City of New Jersey, is often referred to as the Turning Point of the American Revolution as a result of the events that transpired on Christmas night, 1776.</a:t>
            </a:r>
            <a:endParaRPr lang="en-US" sz="1400" dirty="0">
              <a:solidFill>
                <a:schemeClr val="bg1"/>
              </a:solidFill>
            </a:endParaRPr>
          </a:p>
        </p:txBody>
      </p:sp>
      <p:sp>
        <p:nvSpPr>
          <p:cNvPr id="6" name="TextBox 5"/>
          <p:cNvSpPr txBox="1"/>
          <p:nvPr/>
        </p:nvSpPr>
        <p:spPr>
          <a:xfrm>
            <a:off x="8608828" y="202753"/>
            <a:ext cx="3221665" cy="646331"/>
          </a:xfrm>
          <a:prstGeom prst="rect">
            <a:avLst/>
          </a:prstGeom>
          <a:noFill/>
        </p:spPr>
        <p:txBody>
          <a:bodyPr wrap="square" rtlCol="0">
            <a:spAutoFit/>
          </a:bodyPr>
          <a:lstStyle/>
          <a:p>
            <a:pPr algn="ctr"/>
            <a:r>
              <a:rPr lang="en-US" dirty="0">
                <a:solidFill>
                  <a:schemeClr val="bg1"/>
                </a:solidFill>
              </a:rPr>
              <a:t>Trenton Makes, The World Takes</a:t>
            </a:r>
          </a:p>
          <a:p>
            <a:pPr algn="ctr"/>
            <a:r>
              <a:rPr lang="en-US" dirty="0">
                <a:solidFill>
                  <a:schemeClr val="bg1"/>
                </a:solidFill>
              </a:rPr>
              <a:t>Bridge</a:t>
            </a:r>
          </a:p>
        </p:txBody>
      </p:sp>
      <p:sp>
        <p:nvSpPr>
          <p:cNvPr id="7" name="TextBox 6"/>
          <p:cNvSpPr txBox="1"/>
          <p:nvPr/>
        </p:nvSpPr>
        <p:spPr>
          <a:xfrm>
            <a:off x="451295" y="6411434"/>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0" y="1"/>
            <a:ext cx="12192000" cy="4202653"/>
          </a:xfrm>
          <a:prstGeom prst="rect">
            <a:avLst/>
          </a:prstGeom>
          <a:noFill/>
          <a:ln>
            <a:noFill/>
          </a:ln>
        </p:spPr>
      </p:pic>
      <p:sp>
        <p:nvSpPr>
          <p:cNvPr id="2" name="TextBox 1"/>
          <p:cNvSpPr txBox="1"/>
          <p:nvPr/>
        </p:nvSpPr>
        <p:spPr>
          <a:xfrm>
            <a:off x="295939" y="4202654"/>
            <a:ext cx="11600121" cy="2523768"/>
          </a:xfrm>
          <a:prstGeom prst="rect">
            <a:avLst/>
          </a:prstGeom>
          <a:solidFill>
            <a:srgbClr val="860000"/>
          </a:solidFill>
        </p:spPr>
        <p:txBody>
          <a:bodyPr wrap="square" rtlCol="0">
            <a:spAutoFit/>
          </a:bodyPr>
          <a:lstStyle/>
          <a:p>
            <a:r>
              <a:rPr lang="en-US" dirty="0">
                <a:solidFill>
                  <a:schemeClr val="bg1"/>
                </a:solidFill>
              </a:rPr>
              <a:t>General George Washington’s army crossed the icy Delaware on Christmas Day 1776 and, over the course of the next 10 days, won two crucial battles of the American Revolution. In the Battle of Trenton (December 26), Washington defeated a </a:t>
            </a:r>
            <a:r>
              <a:rPr lang="en-US" u="sng" dirty="0">
                <a:solidFill>
                  <a:schemeClr val="bg1"/>
                </a:solidFill>
              </a:rPr>
              <a:t>formidable</a:t>
            </a:r>
            <a:r>
              <a:rPr lang="en-US" dirty="0">
                <a:solidFill>
                  <a:schemeClr val="bg1"/>
                </a:solidFill>
              </a:rPr>
              <a:t> </a:t>
            </a:r>
            <a:r>
              <a:rPr lang="en-US" u="sng" dirty="0">
                <a:solidFill>
                  <a:schemeClr val="bg1"/>
                </a:solidFill>
              </a:rPr>
              <a:t>garrison</a:t>
            </a:r>
            <a:r>
              <a:rPr lang="en-US" dirty="0">
                <a:solidFill>
                  <a:schemeClr val="bg1"/>
                </a:solidFill>
              </a:rPr>
              <a:t> of Hessian mercenaries before withdrawing. </a:t>
            </a:r>
          </a:p>
          <a:p>
            <a:endParaRPr lang="en-US" dirty="0">
              <a:solidFill>
                <a:schemeClr val="bg1"/>
              </a:solidFill>
            </a:endParaRPr>
          </a:p>
          <a:p>
            <a:r>
              <a:rPr lang="en-US" dirty="0">
                <a:solidFill>
                  <a:schemeClr val="bg1"/>
                </a:solidFill>
              </a:rPr>
              <a:t>A week later he returned to Trenton to lure British forces south, then executed a daring night march to capture Princeton on January 3</a:t>
            </a:r>
            <a:r>
              <a:rPr lang="en-US" baseline="30000" dirty="0">
                <a:solidFill>
                  <a:schemeClr val="bg1"/>
                </a:solidFill>
              </a:rPr>
              <a:t>rd</a:t>
            </a:r>
            <a:r>
              <a:rPr lang="en-US" dirty="0">
                <a:solidFill>
                  <a:schemeClr val="bg1"/>
                </a:solidFill>
              </a:rPr>
              <a:t>. The victories reasserted American control of much of New Jersey and greatly improved the morale and unity of the colonial army and militias.</a:t>
            </a:r>
          </a:p>
          <a:p>
            <a:endParaRPr lang="en-US" dirty="0">
              <a:solidFill>
                <a:schemeClr val="bg1"/>
              </a:solidFill>
            </a:endParaRPr>
          </a:p>
          <a:p>
            <a:r>
              <a:rPr lang="en-US" sz="1400" dirty="0">
                <a:solidFill>
                  <a:schemeClr val="bg1"/>
                </a:solidFill>
              </a:rPr>
              <a:t>http://www.history.com/topics/american-revolution/battles-of-trenton-and-princeton</a:t>
            </a:r>
          </a:p>
        </p:txBody>
      </p:sp>
      <p:sp>
        <p:nvSpPr>
          <p:cNvPr id="4" name="TextBox 3"/>
          <p:cNvSpPr txBox="1"/>
          <p:nvPr/>
        </p:nvSpPr>
        <p:spPr>
          <a:xfrm>
            <a:off x="8970335" y="96427"/>
            <a:ext cx="3221665" cy="646331"/>
          </a:xfrm>
          <a:prstGeom prst="rect">
            <a:avLst/>
          </a:prstGeom>
          <a:noFill/>
        </p:spPr>
        <p:txBody>
          <a:bodyPr wrap="square" rtlCol="0">
            <a:spAutoFit/>
          </a:bodyPr>
          <a:lstStyle/>
          <a:p>
            <a:pPr algn="ctr"/>
            <a:r>
              <a:rPr lang="en-US" dirty="0">
                <a:solidFill>
                  <a:schemeClr val="bg1"/>
                </a:solidFill>
              </a:rPr>
              <a:t>George Washington </a:t>
            </a:r>
          </a:p>
          <a:p>
            <a:pPr algn="ctr"/>
            <a:r>
              <a:rPr lang="en-US" dirty="0">
                <a:solidFill>
                  <a:schemeClr val="bg1"/>
                </a:solidFill>
              </a:rPr>
              <a:t>Crosses the Delaware</a:t>
            </a:r>
          </a:p>
        </p:txBody>
      </p:sp>
      <p:sp>
        <p:nvSpPr>
          <p:cNvPr id="6" name="TextBox 5"/>
          <p:cNvSpPr txBox="1"/>
          <p:nvPr/>
        </p:nvSpPr>
        <p:spPr>
          <a:xfrm>
            <a:off x="196114" y="390214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739702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extBox 1"/>
          <p:cNvSpPr txBox="1"/>
          <p:nvPr/>
        </p:nvSpPr>
        <p:spPr>
          <a:xfrm>
            <a:off x="925032" y="4938555"/>
            <a:ext cx="10117947" cy="1415772"/>
          </a:xfrm>
          <a:prstGeom prst="rect">
            <a:avLst/>
          </a:prstGeom>
          <a:solidFill>
            <a:srgbClr val="860000"/>
          </a:solidFill>
        </p:spPr>
        <p:txBody>
          <a:bodyPr wrap="square" rtlCol="0">
            <a:spAutoFit/>
          </a:bodyPr>
          <a:lstStyle/>
          <a:p>
            <a:r>
              <a:rPr lang="en-US" dirty="0">
                <a:solidFill>
                  <a:schemeClr val="bg1"/>
                </a:solidFill>
              </a:rPr>
              <a:t>Since August 1776, British forces under General William Howe had been driving the </a:t>
            </a:r>
            <a:r>
              <a:rPr lang="en-US" u="sng" dirty="0">
                <a:solidFill>
                  <a:schemeClr val="bg1"/>
                </a:solidFill>
              </a:rPr>
              <a:t>Continental Army </a:t>
            </a:r>
            <a:r>
              <a:rPr lang="en-US" dirty="0">
                <a:solidFill>
                  <a:schemeClr val="bg1"/>
                </a:solidFill>
              </a:rPr>
              <a:t>south out of New York. On November 16</a:t>
            </a:r>
            <a:r>
              <a:rPr lang="en-US" baseline="30000" dirty="0">
                <a:solidFill>
                  <a:schemeClr val="bg1"/>
                </a:solidFill>
              </a:rPr>
              <a:t>th</a:t>
            </a:r>
            <a:r>
              <a:rPr lang="en-US" dirty="0">
                <a:solidFill>
                  <a:schemeClr val="bg1"/>
                </a:solidFill>
              </a:rPr>
              <a:t>,  the British overran Fort Washington in Manhattan, taking 2,000 Americans prisoner.</a:t>
            </a:r>
          </a:p>
          <a:p>
            <a:endParaRPr lang="en-US" dirty="0">
              <a:solidFill>
                <a:schemeClr val="bg1"/>
              </a:solidFill>
            </a:endParaRPr>
          </a:p>
          <a:p>
            <a:r>
              <a:rPr lang="en-US" sz="1400" dirty="0">
                <a:solidFill>
                  <a:schemeClr val="bg1"/>
                </a:solidFill>
              </a:rPr>
              <a:t>http://www.history.com/topics/american-revolution/battles-of-trenton-and-princeton</a:t>
            </a:r>
          </a:p>
        </p:txBody>
      </p:sp>
      <p:sp>
        <p:nvSpPr>
          <p:cNvPr id="4" name="TextBox 3"/>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28016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428"/>
            <a:ext cx="12191999" cy="6932428"/>
          </a:xfrm>
          <a:prstGeom prst="rect">
            <a:avLst/>
          </a:prstGeom>
        </p:spPr>
      </p:pic>
      <p:sp>
        <p:nvSpPr>
          <p:cNvPr id="2" name="TextBox 1"/>
          <p:cNvSpPr txBox="1"/>
          <p:nvPr/>
        </p:nvSpPr>
        <p:spPr>
          <a:xfrm>
            <a:off x="7666073" y="0"/>
            <a:ext cx="4525926" cy="3016210"/>
          </a:xfrm>
          <a:prstGeom prst="rect">
            <a:avLst/>
          </a:prstGeom>
          <a:solidFill>
            <a:srgbClr val="860000"/>
          </a:solidFill>
        </p:spPr>
        <p:txBody>
          <a:bodyPr wrap="square" rtlCol="0">
            <a:spAutoFit/>
          </a:bodyPr>
          <a:lstStyle/>
          <a:p>
            <a:r>
              <a:rPr lang="en-US" dirty="0">
                <a:solidFill>
                  <a:schemeClr val="bg1"/>
                </a:solidFill>
              </a:rPr>
              <a:t>The British then </a:t>
            </a:r>
            <a:r>
              <a:rPr lang="en-US" u="sng" dirty="0">
                <a:solidFill>
                  <a:schemeClr val="bg1"/>
                </a:solidFill>
              </a:rPr>
              <a:t>pursued</a:t>
            </a:r>
            <a:r>
              <a:rPr lang="en-US" dirty="0">
                <a:solidFill>
                  <a:schemeClr val="bg1"/>
                </a:solidFill>
              </a:rPr>
              <a:t> the Americans across New Jersey. </a:t>
            </a:r>
          </a:p>
          <a:p>
            <a:endParaRPr lang="en-US" dirty="0">
              <a:solidFill>
                <a:schemeClr val="bg1"/>
              </a:solidFill>
            </a:endParaRPr>
          </a:p>
          <a:p>
            <a:r>
              <a:rPr lang="en-US" dirty="0">
                <a:solidFill>
                  <a:schemeClr val="bg1"/>
                </a:solidFill>
              </a:rPr>
              <a:t>In mid-December Washington led his army south across the Delaware River. </a:t>
            </a:r>
          </a:p>
          <a:p>
            <a:endParaRPr lang="en-US" dirty="0">
              <a:solidFill>
                <a:schemeClr val="bg1"/>
              </a:solidFill>
            </a:endParaRPr>
          </a:p>
          <a:p>
            <a:r>
              <a:rPr lang="en-US" dirty="0">
                <a:solidFill>
                  <a:schemeClr val="bg1"/>
                </a:solidFill>
              </a:rPr>
              <a:t>They camped on the Pennsylvania side, short of food, </a:t>
            </a:r>
            <a:r>
              <a:rPr lang="en-US" u="sng" dirty="0">
                <a:solidFill>
                  <a:schemeClr val="bg1"/>
                </a:solidFill>
              </a:rPr>
              <a:t>ammunition</a:t>
            </a:r>
            <a:r>
              <a:rPr lang="en-US" dirty="0">
                <a:solidFill>
                  <a:schemeClr val="bg1"/>
                </a:solidFill>
              </a:rPr>
              <a:t> and supplies.</a:t>
            </a:r>
          </a:p>
          <a:p>
            <a:endParaRPr lang="en-US" dirty="0">
              <a:solidFill>
                <a:schemeClr val="bg1"/>
              </a:solidFill>
            </a:endParaRPr>
          </a:p>
          <a:p>
            <a:r>
              <a:rPr lang="en-US" sz="1400" dirty="0">
                <a:solidFill>
                  <a:schemeClr val="bg1"/>
                </a:solidFill>
              </a:rPr>
              <a:t>http://www.history.com/topics/american-revolution/battles-of-trenton-and-princeton</a:t>
            </a:r>
          </a:p>
        </p:txBody>
      </p:sp>
      <p:sp>
        <p:nvSpPr>
          <p:cNvPr id="13" name="TextBox 12"/>
          <p:cNvSpPr txBox="1"/>
          <p:nvPr/>
        </p:nvSpPr>
        <p:spPr>
          <a:xfrm>
            <a:off x="23487" y="88197"/>
            <a:ext cx="2179675" cy="369332"/>
          </a:xfrm>
          <a:prstGeom prst="rect">
            <a:avLst/>
          </a:prstGeom>
          <a:noFill/>
        </p:spPr>
        <p:txBody>
          <a:bodyPr wrap="square" rtlCol="0">
            <a:spAutoFit/>
          </a:bodyPr>
          <a:lstStyle/>
          <a:p>
            <a:pPr algn="ctr"/>
            <a:r>
              <a:rPr lang="en-US" dirty="0">
                <a:solidFill>
                  <a:schemeClr val="bg1"/>
                </a:solidFill>
              </a:rPr>
              <a:t>Delaware River</a:t>
            </a:r>
          </a:p>
        </p:txBody>
      </p:sp>
      <p:sp>
        <p:nvSpPr>
          <p:cNvPr id="5" name="TextBox 4"/>
          <p:cNvSpPr txBox="1"/>
          <p:nvPr/>
        </p:nvSpPr>
        <p:spPr>
          <a:xfrm>
            <a:off x="302439" y="643269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110660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563526" y="318977"/>
            <a:ext cx="3721395" cy="3293209"/>
          </a:xfrm>
          <a:prstGeom prst="rect">
            <a:avLst/>
          </a:prstGeom>
          <a:solidFill>
            <a:srgbClr val="860000"/>
          </a:solidFill>
        </p:spPr>
        <p:txBody>
          <a:bodyPr wrap="square" rtlCol="0">
            <a:spAutoFit/>
          </a:bodyPr>
          <a:lstStyle/>
          <a:p>
            <a:r>
              <a:rPr lang="en-US" dirty="0">
                <a:solidFill>
                  <a:schemeClr val="bg1"/>
                </a:solidFill>
              </a:rPr>
              <a:t>Washington planned a daring assault on the </a:t>
            </a:r>
            <a:r>
              <a:rPr lang="en-US" u="sng" dirty="0">
                <a:solidFill>
                  <a:schemeClr val="bg1"/>
                </a:solidFill>
              </a:rPr>
              <a:t>Hessian</a:t>
            </a:r>
            <a:r>
              <a:rPr lang="en-US" dirty="0">
                <a:solidFill>
                  <a:schemeClr val="bg1"/>
                </a:solidFill>
              </a:rPr>
              <a:t> garrison at Trenton.</a:t>
            </a:r>
          </a:p>
          <a:p>
            <a:endParaRPr lang="en-US" dirty="0">
              <a:solidFill>
                <a:schemeClr val="bg1"/>
              </a:solidFill>
            </a:endParaRPr>
          </a:p>
          <a:p>
            <a:r>
              <a:rPr lang="en-US" dirty="0">
                <a:solidFill>
                  <a:schemeClr val="bg1"/>
                </a:solidFill>
              </a:rPr>
              <a:t>He envisioned a three-pronged attack, with his army of 2,400 flanked by a 1,900-man </a:t>
            </a:r>
            <a:r>
              <a:rPr lang="en-US" u="sng" dirty="0">
                <a:solidFill>
                  <a:schemeClr val="bg1"/>
                </a:solidFill>
              </a:rPr>
              <a:t>diversionary force </a:t>
            </a:r>
            <a:r>
              <a:rPr lang="en-US" dirty="0">
                <a:solidFill>
                  <a:schemeClr val="bg1"/>
                </a:solidFill>
              </a:rPr>
              <a:t>under Colonel John </a:t>
            </a:r>
            <a:r>
              <a:rPr lang="en-US" dirty="0" err="1">
                <a:solidFill>
                  <a:schemeClr val="bg1"/>
                </a:solidFill>
              </a:rPr>
              <a:t>Cadwalader</a:t>
            </a:r>
            <a:r>
              <a:rPr lang="en-US" dirty="0">
                <a:solidFill>
                  <a:schemeClr val="bg1"/>
                </a:solidFill>
              </a:rPr>
              <a:t> and a blocking move by General James Ewing’s 700 men.</a:t>
            </a:r>
          </a:p>
          <a:p>
            <a:endParaRPr lang="en-US" u="sng" dirty="0">
              <a:solidFill>
                <a:schemeClr val="bg1"/>
              </a:solidFill>
            </a:endParaRPr>
          </a:p>
          <a:p>
            <a:r>
              <a:rPr lang="en-US" sz="1400" dirty="0">
                <a:solidFill>
                  <a:schemeClr val="bg1"/>
                </a:solidFill>
              </a:rPr>
              <a:t>http://www.history.com/topics/american-revolution/battles-of-trenton-and-princeton</a:t>
            </a:r>
          </a:p>
        </p:txBody>
      </p:sp>
      <p:sp>
        <p:nvSpPr>
          <p:cNvPr id="5" name="TextBox 4"/>
          <p:cNvSpPr txBox="1"/>
          <p:nvPr/>
        </p:nvSpPr>
        <p:spPr>
          <a:xfrm>
            <a:off x="366235" y="6337006"/>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87880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extBox 1"/>
          <p:cNvSpPr txBox="1"/>
          <p:nvPr/>
        </p:nvSpPr>
        <p:spPr>
          <a:xfrm>
            <a:off x="4774019" y="4154031"/>
            <a:ext cx="7152167" cy="2523768"/>
          </a:xfrm>
          <a:prstGeom prst="rect">
            <a:avLst/>
          </a:prstGeom>
          <a:solidFill>
            <a:srgbClr val="860000"/>
          </a:solidFill>
        </p:spPr>
        <p:txBody>
          <a:bodyPr wrap="square" rtlCol="0">
            <a:spAutoFit/>
          </a:bodyPr>
          <a:lstStyle/>
          <a:p>
            <a:r>
              <a:rPr lang="en-US" dirty="0">
                <a:solidFill>
                  <a:schemeClr val="bg1"/>
                </a:solidFill>
              </a:rPr>
              <a:t>Washington's decision was based on </a:t>
            </a:r>
            <a:r>
              <a:rPr lang="en-US" u="sng" dirty="0">
                <a:solidFill>
                  <a:schemeClr val="bg1"/>
                </a:solidFill>
              </a:rPr>
              <a:t>strategic motivation</a:t>
            </a:r>
            <a:r>
              <a:rPr lang="en-US" dirty="0">
                <a:solidFill>
                  <a:schemeClr val="bg1"/>
                </a:solidFill>
              </a:rPr>
              <a:t>, understanding that the Continental Army desperately needed a victory after months of intense fighting with several significant defeats and no major victories.</a:t>
            </a:r>
          </a:p>
          <a:p>
            <a:endParaRPr lang="en-US" dirty="0">
              <a:solidFill>
                <a:schemeClr val="bg1"/>
              </a:solidFill>
            </a:endParaRPr>
          </a:p>
          <a:p>
            <a:r>
              <a:rPr lang="en-US" dirty="0">
                <a:solidFill>
                  <a:schemeClr val="bg1"/>
                </a:solidFill>
              </a:rPr>
              <a:t>Washington also understood that the element of surprise was the only way that he and his army stood a chance of defeating the highly trained Hessian </a:t>
            </a:r>
            <a:r>
              <a:rPr lang="en-US" u="sng" dirty="0">
                <a:solidFill>
                  <a:schemeClr val="bg1"/>
                </a:solidFill>
              </a:rPr>
              <a:t>mercenaries</a:t>
            </a:r>
            <a:r>
              <a:rPr lang="en-US" dirty="0">
                <a:solidFill>
                  <a:schemeClr val="bg1"/>
                </a:solidFill>
              </a:rPr>
              <a:t>.</a:t>
            </a:r>
          </a:p>
          <a:p>
            <a:endParaRPr lang="en-US" dirty="0">
              <a:solidFill>
                <a:schemeClr val="bg1"/>
              </a:solidFill>
            </a:endParaRPr>
          </a:p>
          <a:p>
            <a:r>
              <a:rPr lang="en-US" sz="1400" dirty="0">
                <a:solidFill>
                  <a:schemeClr val="bg1"/>
                </a:solidFill>
              </a:rPr>
              <a:t>http://www.mountvernon.org/digital-encyclopedia/article/crossing-of-the-delaware</a:t>
            </a:r>
          </a:p>
        </p:txBody>
      </p:sp>
    </p:spTree>
    <p:extLst>
      <p:ext uri="{BB962C8B-B14F-4D97-AF65-F5344CB8AC3E}">
        <p14:creationId xmlns:p14="http://schemas.microsoft.com/office/powerpoint/2010/main" val="3168007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5078042"/>
          </a:xfrm>
          <a:prstGeom prst="rect">
            <a:avLst/>
          </a:prstGeom>
        </p:spPr>
      </p:pic>
      <p:sp>
        <p:nvSpPr>
          <p:cNvPr id="2" name="TextBox 1"/>
          <p:cNvSpPr txBox="1"/>
          <p:nvPr/>
        </p:nvSpPr>
        <p:spPr>
          <a:xfrm>
            <a:off x="861238" y="4674004"/>
            <a:ext cx="10979888" cy="1969770"/>
          </a:xfrm>
          <a:prstGeom prst="rect">
            <a:avLst/>
          </a:prstGeom>
          <a:solidFill>
            <a:srgbClr val="860000"/>
          </a:solidFill>
        </p:spPr>
        <p:txBody>
          <a:bodyPr wrap="square" rtlCol="0">
            <a:spAutoFit/>
          </a:bodyPr>
          <a:lstStyle/>
          <a:p>
            <a:r>
              <a:rPr lang="en-US" dirty="0">
                <a:solidFill>
                  <a:schemeClr val="bg1"/>
                </a:solidFill>
              </a:rPr>
              <a:t>On the morning of December 25, 1776, Continental soldiers woke up in their camps along the Delaware River to a frozen, snowy covered ground. Weather conditions worsened and temperatures continued to drop throughout the day. Late in the afternoon, the Continentals left their tents and began to form along the river in </a:t>
            </a:r>
            <a:r>
              <a:rPr lang="en-US" u="sng" dirty="0">
                <a:solidFill>
                  <a:schemeClr val="bg1"/>
                </a:solidFill>
              </a:rPr>
              <a:t>anticipation</a:t>
            </a:r>
            <a:r>
              <a:rPr lang="en-US" dirty="0">
                <a:solidFill>
                  <a:schemeClr val="bg1"/>
                </a:solidFill>
              </a:rPr>
              <a:t> of the night's events. Washington kept almost all of the details of the crossing a secret; as a result, none of the soldiers knew anything about their upcoming mission.</a:t>
            </a:r>
          </a:p>
          <a:p>
            <a:endParaRPr lang="en-US" dirty="0">
              <a:solidFill>
                <a:schemeClr val="bg1"/>
              </a:solidFill>
            </a:endParaRPr>
          </a:p>
          <a:p>
            <a:r>
              <a:rPr lang="en-US" sz="1400" dirty="0">
                <a:solidFill>
                  <a:schemeClr val="bg1"/>
                </a:solidFill>
              </a:rPr>
              <a:t>http://www.mountvernon.org/digital-encyclopedia/article/crossing-of-the-delaware</a:t>
            </a:r>
          </a:p>
        </p:txBody>
      </p:sp>
      <p:sp>
        <p:nvSpPr>
          <p:cNvPr id="4" name="TextBox 3"/>
          <p:cNvSpPr txBox="1"/>
          <p:nvPr/>
        </p:nvSpPr>
        <p:spPr>
          <a:xfrm>
            <a:off x="10977529" y="127590"/>
            <a:ext cx="1090424"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SHUTTERSTOCK.COM</a:t>
            </a:r>
          </a:p>
        </p:txBody>
      </p:sp>
    </p:spTree>
    <p:extLst>
      <p:ext uri="{BB962C8B-B14F-4D97-AF65-F5344CB8AC3E}">
        <p14:creationId xmlns:p14="http://schemas.microsoft.com/office/powerpoint/2010/main" val="2562869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0503" y="2072366"/>
            <a:ext cx="6875721" cy="4462760"/>
          </a:xfrm>
          <a:prstGeom prst="rect">
            <a:avLst/>
          </a:prstGeom>
          <a:solidFill>
            <a:srgbClr val="860000"/>
          </a:solidFill>
        </p:spPr>
        <p:txBody>
          <a:bodyPr wrap="square" rtlCol="0">
            <a:spAutoFit/>
          </a:bodyPr>
          <a:lstStyle/>
          <a:p>
            <a:r>
              <a:rPr lang="en-US" dirty="0">
                <a:solidFill>
                  <a:schemeClr val="bg1"/>
                </a:solidFill>
              </a:rPr>
              <a:t>Washington's plan was to cross the river at night, march to the nearby town of Trenton, New Jersey, and attack the Hessian garrison right before dawn. </a:t>
            </a:r>
          </a:p>
          <a:p>
            <a:endParaRPr lang="en-US" dirty="0">
              <a:solidFill>
                <a:schemeClr val="bg1"/>
              </a:solidFill>
            </a:endParaRPr>
          </a:p>
          <a:p>
            <a:r>
              <a:rPr lang="en-US" dirty="0">
                <a:solidFill>
                  <a:schemeClr val="bg1"/>
                </a:solidFill>
              </a:rPr>
              <a:t>Time was Washington's greatest enemy; to combat it his orders called for the various </a:t>
            </a:r>
            <a:r>
              <a:rPr lang="en-US" u="sng" dirty="0">
                <a:solidFill>
                  <a:schemeClr val="bg1"/>
                </a:solidFill>
              </a:rPr>
              <a:t>regiments</a:t>
            </a:r>
            <a:r>
              <a:rPr lang="en-US" dirty="0">
                <a:solidFill>
                  <a:schemeClr val="bg1"/>
                </a:solidFill>
              </a:rPr>
              <a:t> to assemble at their designated crossing points no later than sunset. The close </a:t>
            </a:r>
            <a:r>
              <a:rPr lang="en-US" u="sng" dirty="0">
                <a:solidFill>
                  <a:schemeClr val="bg1"/>
                </a:solidFill>
              </a:rPr>
              <a:t>proximity</a:t>
            </a:r>
            <a:r>
              <a:rPr lang="en-US" dirty="0">
                <a:solidFill>
                  <a:schemeClr val="bg1"/>
                </a:solidFill>
              </a:rPr>
              <a:t> to the crossing points allowed the soldiers to begin the journey immediately after nightfall struck and complete the crossing no later than midnight. </a:t>
            </a:r>
          </a:p>
          <a:p>
            <a:endParaRPr lang="en-US" dirty="0">
              <a:solidFill>
                <a:schemeClr val="bg1"/>
              </a:solidFill>
            </a:endParaRPr>
          </a:p>
          <a:p>
            <a:r>
              <a:rPr lang="en-US" dirty="0">
                <a:solidFill>
                  <a:schemeClr val="bg1"/>
                </a:solidFill>
              </a:rPr>
              <a:t>Once across, Washington intended for the armies to reassemble and march approximately ten miles to Trenton, arriving there no later than five o'clock in the morning to achieve surprise. Despite his meticulous planning, the schedule failed almost before it began. </a:t>
            </a:r>
          </a:p>
          <a:p>
            <a:br>
              <a:rPr lang="en-US" dirty="0">
                <a:solidFill>
                  <a:schemeClr val="bg1"/>
                </a:solidFill>
              </a:rPr>
            </a:br>
            <a:r>
              <a:rPr lang="en-US" sz="1400" dirty="0">
                <a:solidFill>
                  <a:schemeClr val="bg1"/>
                </a:solidFill>
              </a:rPr>
              <a:t>http://www.mountvernon.org/digital-encyclopedia/article/crossing-of-the-delaware</a:t>
            </a:r>
          </a:p>
        </p:txBody>
      </p:sp>
    </p:spTree>
    <p:extLst>
      <p:ext uri="{BB962C8B-B14F-4D97-AF65-F5344CB8AC3E}">
        <p14:creationId xmlns:p14="http://schemas.microsoft.com/office/powerpoint/2010/main" val="36630777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17353</TotalTime>
  <Words>979</Words>
  <Application>Microsoft Office PowerPoint</Application>
  <PresentationFormat>Widescreen</PresentationFormat>
  <Paragraphs>88</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468</cp:revision>
  <dcterms:created xsi:type="dcterms:W3CDTF">2016-07-19T04:55:11Z</dcterms:created>
  <dcterms:modified xsi:type="dcterms:W3CDTF">2016-10-27T00:48:05Z</dcterms:modified>
</cp:coreProperties>
</file>