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49" r:id="rId7"/>
    <p:sldId id="350" r:id="rId8"/>
    <p:sldId id="351" r:id="rId9"/>
    <p:sldId id="352" r:id="rId10"/>
    <p:sldId id="353" r:id="rId11"/>
    <p:sldId id="354" r:id="rId12"/>
    <p:sldId id="356" r:id="rId13"/>
    <p:sldId id="355" r:id="rId14"/>
    <p:sldId id="357" r:id="rId15"/>
    <p:sldId id="358" r:id="rId16"/>
    <p:sldId id="359" r:id="rId17"/>
    <p:sldId id="360" r:id="rId18"/>
    <p:sldId id="361" r:id="rId19"/>
    <p:sldId id="362"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C2E"/>
    <a:srgbClr val="860000"/>
    <a:srgbClr val="63175A"/>
    <a:srgbClr val="02401E"/>
    <a:srgbClr val="8F2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63175A">
                <a:alpha val="49804"/>
              </a:srgbClr>
            </a:gs>
            <a:gs pos="98230">
              <a:srgbClr val="8F2182"/>
            </a:gs>
            <a:gs pos="85000">
              <a:srgbClr val="360C2E"/>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CIVICS AND GOVERNMENT     </a:t>
            </a:r>
          </a:p>
          <a:p>
            <a:pPr algn="ctr"/>
            <a:r>
              <a:rPr lang="en-US" sz="4400">
                <a:solidFill>
                  <a:schemeClr val="bg1"/>
                </a:solidFill>
              </a:rPr>
              <a:t>NJ Laws</a:t>
            </a:r>
            <a:endParaRPr lang="en-US" sz="44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177180" y="2388581"/>
            <a:ext cx="2173024" cy="2151654"/>
          </a:xfrm>
          <a:prstGeom prst="rect">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BEBA8EAE-BF5A-486C-A8C5-ECC9F3942E4B}">
                <a14:imgProps xmlns:a14="http://schemas.microsoft.com/office/drawing/2010/main">
                  <a14:imgLayer r:embed="rId6">
                    <a14:imgEffect>
                      <a14:backgroundRemoval t="0" b="99273" l="1080" r="98960"/>
                    </a14:imgEffect>
                  </a14:imgLayer>
                </a14:imgProps>
              </a:ext>
              <a:ext uri="{28A0092B-C50C-407E-A947-70E740481C1C}">
                <a14:useLocalDpi xmlns:a14="http://schemas.microsoft.com/office/drawing/2010/main" val="0"/>
              </a:ext>
            </a:extLst>
          </a:blip>
          <a:stretch>
            <a:fillRect/>
          </a:stretch>
        </p:blipFill>
        <p:spPr>
          <a:xfrm>
            <a:off x="9841795" y="2388581"/>
            <a:ext cx="2173024" cy="215165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7506" y="5121181"/>
            <a:ext cx="6833191" cy="1415772"/>
          </a:xfrm>
          <a:prstGeom prst="rect">
            <a:avLst/>
          </a:prstGeom>
          <a:solidFill>
            <a:srgbClr val="360C2E"/>
          </a:solidFill>
        </p:spPr>
        <p:txBody>
          <a:bodyPr wrap="square" rtlCol="0">
            <a:spAutoFit/>
          </a:bodyPr>
          <a:lstStyle/>
          <a:p>
            <a:r>
              <a:rPr lang="en-US" b="1" dirty="0">
                <a:solidFill>
                  <a:schemeClr val="bg1"/>
                </a:solidFill>
              </a:rPr>
              <a:t>T</a:t>
            </a:r>
            <a:r>
              <a:rPr lang="en-US" dirty="0">
                <a:solidFill>
                  <a:schemeClr val="bg1"/>
                </a:solidFill>
              </a:rPr>
              <a:t>he Governor may veto a bill by refusing to sign it and returning it to the Legislature with noted objections or proposed changes. There are several types of vetoes. Sometimes, a vetoed bill can still become law.</a:t>
            </a:r>
          </a:p>
          <a:p>
            <a:endParaRPr lang="en-US" dirty="0">
              <a:solidFill>
                <a:schemeClr val="bg1"/>
              </a:solidFill>
            </a:endParaRPr>
          </a:p>
          <a:p>
            <a:r>
              <a:rPr lang="en-US" sz="1400" dirty="0">
                <a:solidFill>
                  <a:schemeClr val="bg1"/>
                </a:solidFill>
              </a:rPr>
              <a:t>http://www.njleg.state.nj.us/kids/howbill1.asp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0" y="95002"/>
            <a:ext cx="12076710" cy="4923565"/>
          </a:xfrm>
          <a:prstGeom prst="rect">
            <a:avLst/>
          </a:prstGeom>
        </p:spPr>
      </p:pic>
      <p:sp>
        <p:nvSpPr>
          <p:cNvPr id="4" name="Rectangle 3"/>
          <p:cNvSpPr/>
          <p:nvPr/>
        </p:nvSpPr>
        <p:spPr>
          <a:xfrm>
            <a:off x="115290" y="4555867"/>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53827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0"/>
            <a:ext cx="12192000" cy="6858000"/>
          </a:xfrm>
          <a:prstGeom prst="rect">
            <a:avLst/>
          </a:prstGeom>
        </p:spPr>
      </p:pic>
      <p:sp>
        <p:nvSpPr>
          <p:cNvPr id="2" name="TextBox 1"/>
          <p:cNvSpPr txBox="1"/>
          <p:nvPr/>
        </p:nvSpPr>
        <p:spPr>
          <a:xfrm>
            <a:off x="6096000" y="3802743"/>
            <a:ext cx="5450958" cy="2523768"/>
          </a:xfrm>
          <a:prstGeom prst="rect">
            <a:avLst/>
          </a:prstGeom>
          <a:solidFill>
            <a:srgbClr val="360C2E"/>
          </a:solidFill>
        </p:spPr>
        <p:txBody>
          <a:bodyPr wrap="square" rtlCol="0">
            <a:spAutoFit/>
          </a:bodyPr>
          <a:lstStyle/>
          <a:p>
            <a:r>
              <a:rPr lang="en-US" dirty="0">
                <a:solidFill>
                  <a:schemeClr val="bg1"/>
                </a:solidFill>
              </a:rPr>
              <a:t>While not everyone agrees with every law, there are some laws that most agree are silly, outdated, or bordering on ridiculous. Ironically, these laws are still on the books. The following presents some of these laws.</a:t>
            </a:r>
          </a:p>
          <a:p>
            <a:endParaRPr lang="en-US" dirty="0">
              <a:solidFill>
                <a:schemeClr val="bg1"/>
              </a:solidFill>
            </a:endParaRPr>
          </a:p>
          <a:p>
            <a:pPr marL="342900" indent="-342900">
              <a:buAutoNum type="arabicPeriod"/>
            </a:pPr>
            <a:r>
              <a:rPr lang="en-US" dirty="0">
                <a:solidFill>
                  <a:schemeClr val="bg1"/>
                </a:solidFill>
              </a:rPr>
              <a:t>It is against the law for a man to knit during fishing season.</a:t>
            </a:r>
          </a:p>
          <a:p>
            <a:pPr marL="342900" indent="-342900">
              <a:buAutoNum type="arabicPeriod"/>
            </a:pPr>
            <a:endParaRPr lang="en-US" b="1" dirty="0">
              <a:solidFill>
                <a:schemeClr val="bg1"/>
              </a:solidFill>
            </a:endParaRPr>
          </a:p>
          <a:p>
            <a:r>
              <a:rPr lang="en-US" sz="1400" dirty="0">
                <a:solidFill>
                  <a:schemeClr val="bg1"/>
                </a:solidFill>
              </a:rPr>
              <a:t>http://www.onlyinyourstate.com/new-jersey/weird-laws-nj/</a:t>
            </a:r>
          </a:p>
        </p:txBody>
      </p:sp>
      <p:sp>
        <p:nvSpPr>
          <p:cNvPr id="5" name="Rectangle 4"/>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512446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0"/>
            <a:ext cx="12192000" cy="6858000"/>
          </a:xfrm>
          <a:prstGeom prst="rect">
            <a:avLst/>
          </a:prstGeom>
        </p:spPr>
      </p:pic>
      <p:sp>
        <p:nvSpPr>
          <p:cNvPr id="2" name="TextBox 1"/>
          <p:cNvSpPr txBox="1"/>
          <p:nvPr/>
        </p:nvSpPr>
        <p:spPr>
          <a:xfrm>
            <a:off x="8325293" y="315265"/>
            <a:ext cx="3579628" cy="1077218"/>
          </a:xfrm>
          <a:prstGeom prst="rect">
            <a:avLst/>
          </a:prstGeom>
          <a:solidFill>
            <a:srgbClr val="360C2E"/>
          </a:solidFill>
        </p:spPr>
        <p:txBody>
          <a:bodyPr wrap="square" rtlCol="0">
            <a:spAutoFit/>
          </a:bodyPr>
          <a:lstStyle/>
          <a:p>
            <a:r>
              <a:rPr lang="en-US" dirty="0">
                <a:solidFill>
                  <a:schemeClr val="bg1"/>
                </a:solidFill>
              </a:rPr>
              <a:t>2.  It is illegal to slurp your soup.</a:t>
            </a:r>
          </a:p>
          <a:p>
            <a:endParaRPr lang="en-US" b="1" dirty="0">
              <a:solidFill>
                <a:schemeClr val="bg1"/>
              </a:solidFill>
            </a:endParaRPr>
          </a:p>
          <a:p>
            <a:r>
              <a:rPr lang="en-US" sz="1400" dirty="0">
                <a:solidFill>
                  <a:schemeClr val="bg1"/>
                </a:solidFill>
              </a:rPr>
              <a:t>http://www.onlyinyourstate.com/new-jersey/weird-laws-nj/</a:t>
            </a:r>
          </a:p>
        </p:txBody>
      </p:sp>
      <p:sp>
        <p:nvSpPr>
          <p:cNvPr id="5" name="Rectangle 4"/>
          <p:cNvSpPr/>
          <p:nvPr/>
        </p:nvSpPr>
        <p:spPr>
          <a:xfrm>
            <a:off x="121779" y="6437830"/>
            <a:ext cx="615874" cy="215444"/>
          </a:xfrm>
          <a:prstGeom prst="rect">
            <a:avLst/>
          </a:prstGeom>
          <a:solidFill>
            <a:schemeClr val="bg1">
              <a:lumMod val="50000"/>
            </a:schemeClr>
          </a:solidFill>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446445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0"/>
            <a:ext cx="12192000" cy="6858000"/>
          </a:xfrm>
          <a:prstGeom prst="rect">
            <a:avLst/>
          </a:prstGeom>
        </p:spPr>
      </p:pic>
      <p:sp>
        <p:nvSpPr>
          <p:cNvPr id="2" name="TextBox 1"/>
          <p:cNvSpPr txBox="1"/>
          <p:nvPr/>
        </p:nvSpPr>
        <p:spPr>
          <a:xfrm>
            <a:off x="329609" y="570446"/>
            <a:ext cx="3221665" cy="1354217"/>
          </a:xfrm>
          <a:prstGeom prst="rect">
            <a:avLst/>
          </a:prstGeom>
          <a:solidFill>
            <a:srgbClr val="360C2E"/>
          </a:solidFill>
        </p:spPr>
        <p:txBody>
          <a:bodyPr wrap="square" rtlCol="0">
            <a:spAutoFit/>
          </a:bodyPr>
          <a:lstStyle/>
          <a:p>
            <a:r>
              <a:rPr lang="en-US" dirty="0">
                <a:solidFill>
                  <a:schemeClr val="bg1"/>
                </a:solidFill>
              </a:rPr>
              <a:t>3. It is illegal to delay or detain a homing pigeon.</a:t>
            </a:r>
          </a:p>
          <a:p>
            <a:endParaRPr lang="en-US" b="1" dirty="0">
              <a:solidFill>
                <a:schemeClr val="bg1"/>
              </a:solidFill>
            </a:endParaRPr>
          </a:p>
          <a:p>
            <a:r>
              <a:rPr lang="en-US" sz="1400" dirty="0">
                <a:solidFill>
                  <a:schemeClr val="bg1"/>
                </a:solidFill>
              </a:rPr>
              <a:t>http://www.onlyinyourstate.com/new-jersey/weird-laws-nj/</a:t>
            </a:r>
          </a:p>
        </p:txBody>
      </p:sp>
      <p:sp>
        <p:nvSpPr>
          <p:cNvPr id="5" name="Rectangle 4"/>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221106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0"/>
            <a:ext cx="12192000" cy="6858000"/>
          </a:xfrm>
          <a:prstGeom prst="rect">
            <a:avLst/>
          </a:prstGeom>
        </p:spPr>
      </p:pic>
      <p:sp>
        <p:nvSpPr>
          <p:cNvPr id="2" name="TextBox 1"/>
          <p:cNvSpPr txBox="1"/>
          <p:nvPr/>
        </p:nvSpPr>
        <p:spPr>
          <a:xfrm>
            <a:off x="8357190" y="293999"/>
            <a:ext cx="3335079" cy="1354217"/>
          </a:xfrm>
          <a:prstGeom prst="rect">
            <a:avLst/>
          </a:prstGeom>
          <a:solidFill>
            <a:srgbClr val="360C2E"/>
          </a:solidFill>
        </p:spPr>
        <p:txBody>
          <a:bodyPr wrap="square" rtlCol="0">
            <a:spAutoFit/>
          </a:bodyPr>
          <a:lstStyle/>
          <a:p>
            <a:r>
              <a:rPr lang="en-US" dirty="0">
                <a:solidFill>
                  <a:schemeClr val="bg1"/>
                </a:solidFill>
              </a:rPr>
              <a:t>4. It is illegal for a car to pass a horse drawn carriage.</a:t>
            </a:r>
          </a:p>
          <a:p>
            <a:endParaRPr lang="en-US" b="1" dirty="0">
              <a:solidFill>
                <a:schemeClr val="bg1"/>
              </a:solidFill>
            </a:endParaRPr>
          </a:p>
          <a:p>
            <a:r>
              <a:rPr lang="en-US" sz="1400" dirty="0">
                <a:solidFill>
                  <a:schemeClr val="bg1"/>
                </a:solidFill>
              </a:rPr>
              <a:t>http://www.onlyinyourstate.com/new-jersey/weird-laws-nj/</a:t>
            </a:r>
          </a:p>
        </p:txBody>
      </p:sp>
      <p:sp>
        <p:nvSpPr>
          <p:cNvPr id="5" name="Rectangle 4"/>
          <p:cNvSpPr/>
          <p:nvPr/>
        </p:nvSpPr>
        <p:spPr>
          <a:xfrm>
            <a:off x="121779" y="6437830"/>
            <a:ext cx="615874" cy="215444"/>
          </a:xfrm>
          <a:prstGeom prst="rect">
            <a:avLst/>
          </a:prstGeom>
          <a:solidFill>
            <a:schemeClr val="bg1">
              <a:lumMod val="50000"/>
            </a:schemeClr>
          </a:solidFill>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68962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0"/>
            <a:ext cx="12191998" cy="6858000"/>
          </a:xfrm>
          <a:prstGeom prst="rect">
            <a:avLst/>
          </a:prstGeom>
        </p:spPr>
      </p:pic>
      <p:sp>
        <p:nvSpPr>
          <p:cNvPr id="2" name="TextBox 1"/>
          <p:cNvSpPr txBox="1"/>
          <p:nvPr/>
        </p:nvSpPr>
        <p:spPr>
          <a:xfrm>
            <a:off x="265812" y="198306"/>
            <a:ext cx="2665227" cy="1354217"/>
          </a:xfrm>
          <a:prstGeom prst="rect">
            <a:avLst/>
          </a:prstGeom>
          <a:solidFill>
            <a:srgbClr val="360C2E"/>
          </a:solidFill>
        </p:spPr>
        <p:txBody>
          <a:bodyPr wrap="square" rtlCol="0">
            <a:spAutoFit/>
          </a:bodyPr>
          <a:lstStyle/>
          <a:p>
            <a:r>
              <a:rPr lang="en-US" dirty="0">
                <a:solidFill>
                  <a:schemeClr val="bg1"/>
                </a:solidFill>
              </a:rPr>
              <a:t>5. Pickles are outlawed on Sundays in Trenton.</a:t>
            </a:r>
          </a:p>
          <a:p>
            <a:endParaRPr lang="en-US" b="1" dirty="0">
              <a:solidFill>
                <a:schemeClr val="bg1"/>
              </a:solidFill>
            </a:endParaRPr>
          </a:p>
          <a:p>
            <a:r>
              <a:rPr lang="en-US" sz="1400" dirty="0">
                <a:solidFill>
                  <a:schemeClr val="bg1"/>
                </a:solidFill>
              </a:rPr>
              <a:t>http://www.onlyinyourstate.com/new-jersey/weird-laws-nj/</a:t>
            </a:r>
          </a:p>
        </p:txBody>
      </p:sp>
      <p:sp>
        <p:nvSpPr>
          <p:cNvPr id="4" name="Rectangle 3"/>
          <p:cNvSpPr/>
          <p:nvPr/>
        </p:nvSpPr>
        <p:spPr>
          <a:xfrm>
            <a:off x="11190272" y="635277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49262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9122736" y="293277"/>
            <a:ext cx="2665227" cy="1631216"/>
          </a:xfrm>
          <a:prstGeom prst="rect">
            <a:avLst/>
          </a:prstGeom>
          <a:solidFill>
            <a:srgbClr val="360C2E"/>
          </a:solidFill>
        </p:spPr>
        <p:txBody>
          <a:bodyPr wrap="square" rtlCol="0">
            <a:spAutoFit/>
          </a:bodyPr>
          <a:lstStyle/>
          <a:p>
            <a:r>
              <a:rPr lang="en-US" dirty="0">
                <a:solidFill>
                  <a:schemeClr val="bg1"/>
                </a:solidFill>
              </a:rPr>
              <a:t>6. Cats must warn birds of their whereabouts in Cresskill.</a:t>
            </a:r>
          </a:p>
          <a:p>
            <a:endParaRPr lang="en-US" b="1" dirty="0">
              <a:solidFill>
                <a:schemeClr val="bg1"/>
              </a:solidFill>
            </a:endParaRPr>
          </a:p>
          <a:p>
            <a:r>
              <a:rPr lang="en-US" sz="1400" dirty="0">
                <a:solidFill>
                  <a:schemeClr val="bg1"/>
                </a:solidFill>
              </a:rPr>
              <a:t>http://www.onlyinyourstate.com/new-jersey/weird-laws-nj/</a:t>
            </a:r>
          </a:p>
        </p:txBody>
      </p:sp>
      <p:sp>
        <p:nvSpPr>
          <p:cNvPr id="4" name="Rectangle 3"/>
          <p:cNvSpPr/>
          <p:nvPr/>
        </p:nvSpPr>
        <p:spPr>
          <a:xfrm>
            <a:off x="121779" y="6437830"/>
            <a:ext cx="615874" cy="215444"/>
          </a:xfrm>
          <a:prstGeom prst="rect">
            <a:avLst/>
          </a:prstGeom>
          <a:solidFill>
            <a:schemeClr val="bg1">
              <a:lumMod val="50000"/>
            </a:schemeClr>
          </a:solidFill>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012184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499730" y="2613392"/>
            <a:ext cx="2665227" cy="1631216"/>
          </a:xfrm>
          <a:prstGeom prst="rect">
            <a:avLst/>
          </a:prstGeom>
          <a:solidFill>
            <a:srgbClr val="360C2E"/>
          </a:solidFill>
        </p:spPr>
        <p:txBody>
          <a:bodyPr wrap="square" rtlCol="0">
            <a:spAutoFit/>
          </a:bodyPr>
          <a:lstStyle/>
          <a:p>
            <a:r>
              <a:rPr lang="en-US" b="1" dirty="0">
                <a:solidFill>
                  <a:schemeClr val="bg1"/>
                </a:solidFill>
              </a:rPr>
              <a:t>7. </a:t>
            </a:r>
            <a:r>
              <a:rPr lang="en-US" dirty="0">
                <a:solidFill>
                  <a:schemeClr val="bg1"/>
                </a:solidFill>
              </a:rPr>
              <a:t>It is illegal to refuse to yield a phone if it is an emergency.</a:t>
            </a:r>
          </a:p>
          <a:p>
            <a:endParaRPr lang="en-US" b="1" dirty="0">
              <a:solidFill>
                <a:schemeClr val="bg1"/>
              </a:solidFill>
            </a:endParaRPr>
          </a:p>
          <a:p>
            <a:r>
              <a:rPr lang="en-US" sz="1400" dirty="0">
                <a:solidFill>
                  <a:schemeClr val="bg1"/>
                </a:solidFill>
              </a:rPr>
              <a:t>http://www.onlyinyourstate.com/new-jersey/weird-laws-nj/</a:t>
            </a:r>
          </a:p>
        </p:txBody>
      </p:sp>
      <p:sp>
        <p:nvSpPr>
          <p:cNvPr id="4" name="Rectangle 3"/>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770784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31"/>
            <a:ext cx="12192000" cy="6858000"/>
          </a:xfrm>
          <a:prstGeom prst="rect">
            <a:avLst/>
          </a:prstGeom>
        </p:spPr>
      </p:pic>
      <p:sp>
        <p:nvSpPr>
          <p:cNvPr id="2" name="TextBox 1"/>
          <p:cNvSpPr txBox="1"/>
          <p:nvPr/>
        </p:nvSpPr>
        <p:spPr>
          <a:xfrm>
            <a:off x="9005777" y="4032593"/>
            <a:ext cx="2665227" cy="2400657"/>
          </a:xfrm>
          <a:prstGeom prst="rect">
            <a:avLst/>
          </a:prstGeom>
          <a:solidFill>
            <a:srgbClr val="360C2E"/>
          </a:solidFill>
        </p:spPr>
        <p:txBody>
          <a:bodyPr wrap="square" rtlCol="0">
            <a:spAutoFit/>
          </a:bodyPr>
          <a:lstStyle/>
          <a:p>
            <a:r>
              <a:rPr lang="en-US" b="1" dirty="0">
                <a:solidFill>
                  <a:schemeClr val="bg1"/>
                </a:solidFill>
              </a:rPr>
              <a:t>8. </a:t>
            </a:r>
            <a:r>
              <a:rPr lang="en-US" dirty="0">
                <a:solidFill>
                  <a:schemeClr val="bg1"/>
                </a:solidFill>
              </a:rPr>
              <a:t>In Caldwell, it is illegal to dance on Main Street. </a:t>
            </a:r>
          </a:p>
          <a:p>
            <a:endParaRPr lang="en-US" dirty="0">
              <a:solidFill>
                <a:schemeClr val="bg1"/>
              </a:solidFill>
            </a:endParaRPr>
          </a:p>
          <a:p>
            <a:r>
              <a:rPr lang="en-US" dirty="0">
                <a:solidFill>
                  <a:schemeClr val="bg1"/>
                </a:solidFill>
              </a:rPr>
              <a:t>It is also illegal to wear shorts on Main St.</a:t>
            </a:r>
          </a:p>
          <a:p>
            <a:endParaRPr lang="en-US" b="1" dirty="0">
              <a:solidFill>
                <a:schemeClr val="bg1"/>
              </a:solidFill>
            </a:endParaRPr>
          </a:p>
          <a:p>
            <a:r>
              <a:rPr lang="en-US" sz="1400" dirty="0">
                <a:solidFill>
                  <a:schemeClr val="bg1"/>
                </a:solidFill>
              </a:rPr>
              <a:t>http://www.rantplaces.com/2015/04/03/crazy-laws-in-new-jersey-you-wont-believe-exist/</a:t>
            </a:r>
          </a:p>
        </p:txBody>
      </p:sp>
    </p:spTree>
    <p:extLst>
      <p:ext uri="{BB962C8B-B14F-4D97-AF65-F5344CB8AC3E}">
        <p14:creationId xmlns:p14="http://schemas.microsoft.com/office/powerpoint/2010/main" val="2975594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78995" cy="6858000"/>
          </a:xfrm>
          <a:prstGeom prst="rect">
            <a:avLst/>
          </a:prstGeom>
        </p:spPr>
      </p:pic>
      <p:sp>
        <p:nvSpPr>
          <p:cNvPr id="2" name="TextBox 1"/>
          <p:cNvSpPr txBox="1"/>
          <p:nvPr/>
        </p:nvSpPr>
        <p:spPr>
          <a:xfrm>
            <a:off x="7549116" y="1643896"/>
            <a:ext cx="4345172" cy="3570208"/>
          </a:xfrm>
          <a:prstGeom prst="rect">
            <a:avLst/>
          </a:prstGeom>
          <a:solidFill>
            <a:srgbClr val="360C2E"/>
          </a:solidFill>
        </p:spPr>
        <p:txBody>
          <a:bodyPr wrap="square" rtlCol="0">
            <a:spAutoFit/>
          </a:bodyPr>
          <a:lstStyle/>
          <a:p>
            <a:r>
              <a:rPr lang="en-US" dirty="0">
                <a:solidFill>
                  <a:schemeClr val="bg1"/>
                </a:solidFill>
              </a:rPr>
              <a:t>While it is the responsibility of every citizen to  follow the laws of the nation, the laws of the state, and the local laws, some laws that remain on the books have become obsolete. </a:t>
            </a:r>
          </a:p>
          <a:p>
            <a:endParaRPr lang="en-US" dirty="0">
              <a:solidFill>
                <a:schemeClr val="bg1"/>
              </a:solidFill>
            </a:endParaRPr>
          </a:p>
          <a:p>
            <a:r>
              <a:rPr lang="en-US" dirty="0">
                <a:solidFill>
                  <a:schemeClr val="bg1"/>
                </a:solidFill>
              </a:rPr>
              <a:t>Of course, the law New Jersey is probably most famous for…</a:t>
            </a:r>
          </a:p>
          <a:p>
            <a:endParaRPr lang="en-US" dirty="0">
              <a:solidFill>
                <a:schemeClr val="bg1"/>
              </a:solidFill>
            </a:endParaRPr>
          </a:p>
          <a:p>
            <a:r>
              <a:rPr lang="en-US" i="1" dirty="0">
                <a:solidFill>
                  <a:schemeClr val="bg1"/>
                </a:solidFill>
              </a:rPr>
              <a:t>It’s still against the law to pump your own gas.</a:t>
            </a:r>
          </a:p>
          <a:p>
            <a:endParaRPr lang="en-US" b="1" dirty="0">
              <a:solidFill>
                <a:schemeClr val="bg1"/>
              </a:solidFill>
            </a:endParaRPr>
          </a:p>
          <a:p>
            <a:r>
              <a:rPr lang="en-US" sz="1400" dirty="0">
                <a:solidFill>
                  <a:schemeClr val="bg1"/>
                </a:solidFill>
              </a:rPr>
              <a:t>http://www.rantplaces.com/2015/04/03/crazy-laws-in-new-jersey-you-wont-believe-exist/</a:t>
            </a:r>
          </a:p>
        </p:txBody>
      </p:sp>
    </p:spTree>
    <p:extLst>
      <p:ext uri="{BB962C8B-B14F-4D97-AF65-F5344CB8AC3E}">
        <p14:creationId xmlns:p14="http://schemas.microsoft.com/office/powerpoint/2010/main" val="348944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3134" y="5560828"/>
            <a:ext cx="10629014" cy="923330"/>
          </a:xfrm>
          <a:prstGeom prst="rect">
            <a:avLst/>
          </a:prstGeom>
          <a:solidFill>
            <a:srgbClr val="360C2E"/>
          </a:solidFill>
        </p:spPr>
        <p:txBody>
          <a:bodyPr wrap="square" rtlCol="0">
            <a:spAutoFit/>
          </a:bodyPr>
          <a:lstStyle/>
          <a:p>
            <a:r>
              <a:rPr lang="en-US" dirty="0">
                <a:solidFill>
                  <a:schemeClr val="bg1"/>
                </a:solidFill>
              </a:rPr>
              <a:t>As citizens of a state, in a </a:t>
            </a:r>
            <a:r>
              <a:rPr lang="en-US" u="sng" dirty="0">
                <a:solidFill>
                  <a:schemeClr val="bg1"/>
                </a:solidFill>
              </a:rPr>
              <a:t>nation of laws</a:t>
            </a:r>
            <a:r>
              <a:rPr lang="en-US" dirty="0">
                <a:solidFill>
                  <a:schemeClr val="bg1"/>
                </a:solidFill>
              </a:rPr>
              <a:t>, New </a:t>
            </a:r>
            <a:r>
              <a:rPr lang="en-US" dirty="0" err="1">
                <a:solidFill>
                  <a:schemeClr val="bg1"/>
                </a:solidFill>
              </a:rPr>
              <a:t>Jerseyans</a:t>
            </a:r>
            <a:r>
              <a:rPr lang="en-US" dirty="0">
                <a:solidFill>
                  <a:schemeClr val="bg1"/>
                </a:solidFill>
              </a:rPr>
              <a:t> must follow many different types of laws: federal, state, and local. While we are aware that laws exist, we are not always aware as to why we have specific laws or the process necessary to create them.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560828"/>
          </a:xfrm>
          <a:prstGeom prst="rect">
            <a:avLst/>
          </a:prstGeom>
        </p:spPr>
      </p:pic>
      <p:sp>
        <p:nvSpPr>
          <p:cNvPr id="5" name="Rectangle 4"/>
          <p:cNvSpPr/>
          <p:nvPr/>
        </p:nvSpPr>
        <p:spPr>
          <a:xfrm>
            <a:off x="89882" y="4970537"/>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56332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1998" cy="6858000"/>
          </a:xfrm>
          <a:prstGeom prst="rect">
            <a:avLst/>
          </a:prstGeom>
        </p:spPr>
      </p:pic>
      <p:sp>
        <p:nvSpPr>
          <p:cNvPr id="5" name="TextBox 4"/>
          <p:cNvSpPr txBox="1"/>
          <p:nvPr/>
        </p:nvSpPr>
        <p:spPr>
          <a:xfrm>
            <a:off x="372141" y="279883"/>
            <a:ext cx="6996222" cy="3016210"/>
          </a:xfrm>
          <a:prstGeom prst="rect">
            <a:avLst/>
          </a:prstGeom>
          <a:solidFill>
            <a:srgbClr val="360C2E"/>
          </a:solidFill>
        </p:spPr>
        <p:txBody>
          <a:bodyPr wrap="square" rtlCol="0">
            <a:spAutoFit/>
          </a:bodyPr>
          <a:lstStyle/>
          <a:p>
            <a:pPr algn="ctr"/>
            <a:r>
              <a:rPr lang="en-US" sz="2800" dirty="0">
                <a:solidFill>
                  <a:schemeClr val="bg1"/>
                </a:solidFill>
              </a:rPr>
              <a:t>Key Words</a:t>
            </a:r>
          </a:p>
          <a:p>
            <a:r>
              <a:rPr lang="en-US" dirty="0">
                <a:solidFill>
                  <a:schemeClr val="bg1"/>
                </a:solidFill>
              </a:rPr>
              <a:t>nation of laws 	</a:t>
            </a:r>
            <a:r>
              <a:rPr lang="en-US" i="1" dirty="0">
                <a:solidFill>
                  <a:schemeClr val="bg1"/>
                </a:solidFill>
                <a:cs typeface="Arial" panose="020B0604020202020204" pitchFamily="34" charset="0"/>
              </a:rPr>
              <a:t>	 </a:t>
            </a:r>
            <a:r>
              <a:rPr lang="en-US" dirty="0">
                <a:solidFill>
                  <a:schemeClr val="bg1"/>
                </a:solidFill>
                <a:cs typeface="Arial" panose="020B0604020202020204" pitchFamily="34" charset="0"/>
              </a:rPr>
              <a:t>General Assembly		 </a:t>
            </a:r>
            <a:r>
              <a:rPr lang="en-US" dirty="0">
                <a:solidFill>
                  <a:schemeClr val="bg1"/>
                </a:solidFill>
              </a:rPr>
              <a:t>Senator</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public officials 	</a:t>
            </a:r>
            <a:r>
              <a:rPr lang="en-US" dirty="0">
                <a:solidFill>
                  <a:schemeClr val="bg1"/>
                </a:solidFill>
                <a:cs typeface="Arial" panose="020B0604020202020204" pitchFamily="34" charset="0"/>
              </a:rPr>
              <a:t>	 </a:t>
            </a:r>
            <a:r>
              <a:rPr lang="en-US" dirty="0">
                <a:solidFill>
                  <a:schemeClr val="bg1"/>
                </a:solidFill>
              </a:rPr>
              <a:t>interest groups</a:t>
            </a:r>
            <a:r>
              <a:rPr lang="en-US" dirty="0">
                <a:solidFill>
                  <a:schemeClr val="bg1"/>
                </a:solidFill>
                <a:cs typeface="Arial" panose="020B0604020202020204" pitchFamily="34" charset="0"/>
              </a:rPr>
              <a:t>		</a:t>
            </a:r>
            <a:r>
              <a:rPr lang="en-US" dirty="0">
                <a:solidFill>
                  <a:schemeClr val="bg1"/>
                </a:solidFill>
              </a:rPr>
              <a:t> Governor</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majority of votes </a:t>
            </a:r>
            <a:r>
              <a:rPr lang="en-US" dirty="0">
                <a:solidFill>
                  <a:schemeClr val="bg1"/>
                </a:solidFill>
                <a:cs typeface="Arial" panose="020B0604020202020204" pitchFamily="34" charset="0"/>
              </a:rPr>
              <a:t>		 </a:t>
            </a:r>
            <a:r>
              <a:rPr lang="en-US" dirty="0">
                <a:solidFill>
                  <a:schemeClr val="bg1"/>
                </a:solidFill>
              </a:rPr>
              <a:t>legislator </a:t>
            </a:r>
            <a:r>
              <a:rPr lang="en-US" dirty="0">
                <a:solidFill>
                  <a:schemeClr val="bg1"/>
                </a:solidFill>
                <a:cs typeface="Arial" panose="020B0604020202020204" pitchFamily="34" charset="0"/>
              </a:rPr>
              <a:t>		</a:t>
            </a:r>
            <a:r>
              <a:rPr lang="en-US" dirty="0">
                <a:solidFill>
                  <a:schemeClr val="bg1"/>
                </a:solidFill>
              </a:rPr>
              <a:t> citizen</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second reading	</a:t>
            </a:r>
            <a:r>
              <a:rPr lang="en-US" dirty="0">
                <a:solidFill>
                  <a:schemeClr val="bg1"/>
                </a:solidFill>
                <a:cs typeface="Arial" panose="020B0604020202020204" pitchFamily="34" charset="0"/>
              </a:rPr>
              <a:t>	 </a:t>
            </a:r>
            <a:r>
              <a:rPr lang="en-US" dirty="0">
                <a:solidFill>
                  <a:schemeClr val="bg1"/>
                </a:solidFill>
              </a:rPr>
              <a:t>legislative session 	</a:t>
            </a:r>
            <a:r>
              <a:rPr lang="en-US" dirty="0">
                <a:solidFill>
                  <a:schemeClr val="bg1"/>
                </a:solidFill>
                <a:cs typeface="Arial" panose="020B0604020202020204" pitchFamily="34" charset="0"/>
              </a:rPr>
              <a:t>	 </a:t>
            </a:r>
            <a:r>
              <a:rPr lang="en-US" dirty="0">
                <a:solidFill>
                  <a:schemeClr val="bg1"/>
                </a:solidFill>
              </a:rPr>
              <a:t>title</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committee 	</a:t>
            </a:r>
            <a:r>
              <a:rPr lang="en-US" altLang="en-US" dirty="0">
                <a:solidFill>
                  <a:schemeClr val="bg1"/>
                </a:solidFill>
                <a:cs typeface="Arial" panose="020B0604020202020204" pitchFamily="34" charset="0"/>
              </a:rPr>
              <a:t>	 </a:t>
            </a:r>
            <a:r>
              <a:rPr lang="en-US" dirty="0">
                <a:solidFill>
                  <a:schemeClr val="bg1"/>
                </a:solidFill>
              </a:rPr>
              <a:t>amendments 	</a:t>
            </a:r>
            <a:r>
              <a:rPr lang="en-US" dirty="0">
                <a:solidFill>
                  <a:schemeClr val="bg1"/>
                </a:solidFill>
                <a:cs typeface="Arial" panose="020B0604020202020204" pitchFamily="34" charset="0"/>
              </a:rPr>
              <a:t>	</a:t>
            </a:r>
            <a:r>
              <a:rPr lang="en-US" dirty="0">
                <a:solidFill>
                  <a:schemeClr val="bg1"/>
                </a:solidFill>
              </a:rPr>
              <a:t> bill</a:t>
            </a:r>
            <a:endParaRPr lang="en-US" dirty="0">
              <a:solidFill>
                <a:schemeClr val="bg1"/>
              </a:solidFill>
              <a:cs typeface="Arial" panose="020B0604020202020204" pitchFamily="34" charset="0"/>
            </a:endParaRPr>
          </a:p>
        </p:txBody>
      </p:sp>
      <p:sp>
        <p:nvSpPr>
          <p:cNvPr id="4" name="Rectangle 3"/>
          <p:cNvSpPr/>
          <p:nvPr/>
        </p:nvSpPr>
        <p:spPr>
          <a:xfrm>
            <a:off x="11222170" y="6427197"/>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284"/>
            <a:ext cx="12191999" cy="6881284"/>
          </a:xfrm>
          <a:prstGeom prst="rect">
            <a:avLst/>
          </a:prstGeom>
        </p:spPr>
      </p:pic>
      <p:sp>
        <p:nvSpPr>
          <p:cNvPr id="2" name="TextBox 1"/>
          <p:cNvSpPr txBox="1"/>
          <p:nvPr/>
        </p:nvSpPr>
        <p:spPr>
          <a:xfrm>
            <a:off x="6748130" y="4590519"/>
            <a:ext cx="4883889" cy="1969770"/>
          </a:xfrm>
          <a:prstGeom prst="rect">
            <a:avLst/>
          </a:prstGeom>
          <a:solidFill>
            <a:srgbClr val="360C2E"/>
          </a:solidFill>
        </p:spPr>
        <p:txBody>
          <a:bodyPr wrap="square" rtlCol="0">
            <a:spAutoFit/>
          </a:bodyPr>
          <a:lstStyle/>
          <a:p>
            <a:r>
              <a:rPr lang="en-US" dirty="0">
                <a:solidFill>
                  <a:schemeClr val="bg1"/>
                </a:solidFill>
              </a:rPr>
              <a:t>For state laws, any </a:t>
            </a:r>
            <a:r>
              <a:rPr lang="en-US" u="sng" dirty="0">
                <a:solidFill>
                  <a:schemeClr val="bg1"/>
                </a:solidFill>
              </a:rPr>
              <a:t>Senator</a:t>
            </a:r>
            <a:r>
              <a:rPr lang="en-US" dirty="0">
                <a:solidFill>
                  <a:schemeClr val="bg1"/>
                </a:solidFill>
              </a:rPr>
              <a:t> or </a:t>
            </a:r>
            <a:r>
              <a:rPr lang="en-US" u="sng" dirty="0">
                <a:solidFill>
                  <a:schemeClr val="bg1"/>
                </a:solidFill>
              </a:rPr>
              <a:t>General Assembly </a:t>
            </a:r>
            <a:r>
              <a:rPr lang="en-US" dirty="0">
                <a:solidFill>
                  <a:schemeClr val="bg1"/>
                </a:solidFill>
              </a:rPr>
              <a:t>member may propose or sponsor a new law. Ideas for laws can come from many sources such as citizens, interest groups, </a:t>
            </a:r>
            <a:r>
              <a:rPr lang="en-US" u="sng" dirty="0">
                <a:solidFill>
                  <a:schemeClr val="bg1"/>
                </a:solidFill>
              </a:rPr>
              <a:t>public officials </a:t>
            </a:r>
            <a:r>
              <a:rPr lang="en-US" dirty="0">
                <a:solidFill>
                  <a:schemeClr val="bg1"/>
                </a:solidFill>
              </a:rPr>
              <a:t>or the </a:t>
            </a:r>
            <a:r>
              <a:rPr lang="en-US" u="sng" dirty="0">
                <a:solidFill>
                  <a:schemeClr val="bg1"/>
                </a:solidFill>
              </a:rPr>
              <a:t>Governor</a:t>
            </a:r>
            <a:r>
              <a:rPr lang="en-US" dirty="0">
                <a:solidFill>
                  <a:schemeClr val="bg1"/>
                </a:solidFill>
              </a:rPr>
              <a:t>.</a:t>
            </a:r>
          </a:p>
          <a:p>
            <a:endParaRPr lang="en-US" dirty="0">
              <a:solidFill>
                <a:schemeClr val="bg1"/>
              </a:solidFill>
            </a:endParaRPr>
          </a:p>
          <a:p>
            <a:r>
              <a:rPr lang="en-US" sz="1400" dirty="0">
                <a:solidFill>
                  <a:schemeClr val="bg1"/>
                </a:solidFill>
              </a:rPr>
              <a:t>http://www.njleg.state.nj.us/kids/howbill1.asp</a:t>
            </a:r>
          </a:p>
        </p:txBody>
      </p:sp>
    </p:spTree>
    <p:extLst>
      <p:ext uri="{BB962C8B-B14F-4D97-AF65-F5344CB8AC3E}">
        <p14:creationId xmlns:p14="http://schemas.microsoft.com/office/powerpoint/2010/main" val="922763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50875" y="4603361"/>
            <a:ext cx="5199320" cy="1415772"/>
          </a:xfrm>
          <a:prstGeom prst="rect">
            <a:avLst/>
          </a:prstGeom>
          <a:solidFill>
            <a:srgbClr val="360C2E"/>
          </a:solidFill>
        </p:spPr>
        <p:txBody>
          <a:bodyPr wrap="square" rtlCol="0">
            <a:spAutoFit/>
          </a:bodyPr>
          <a:lstStyle/>
          <a:p>
            <a:r>
              <a:rPr lang="en-US" b="1" dirty="0">
                <a:solidFill>
                  <a:schemeClr val="bg1"/>
                </a:solidFill>
              </a:rPr>
              <a:t>A</a:t>
            </a:r>
            <a:r>
              <a:rPr lang="en-US" dirty="0">
                <a:solidFill>
                  <a:schemeClr val="bg1"/>
                </a:solidFill>
              </a:rPr>
              <a:t>t the legislator's direction, the idea is drafted as a bill. The </a:t>
            </a:r>
            <a:r>
              <a:rPr lang="en-US" u="sng" dirty="0">
                <a:solidFill>
                  <a:schemeClr val="bg1"/>
                </a:solidFill>
              </a:rPr>
              <a:t>legislator</a:t>
            </a:r>
            <a:r>
              <a:rPr lang="en-US" dirty="0">
                <a:solidFill>
                  <a:schemeClr val="bg1"/>
                </a:solidFill>
              </a:rPr>
              <a:t> may ask other legislators to become co-sponsors.</a:t>
            </a:r>
          </a:p>
          <a:p>
            <a:endParaRPr lang="en-US" dirty="0">
              <a:solidFill>
                <a:schemeClr val="bg1"/>
              </a:solidFill>
            </a:endParaRPr>
          </a:p>
          <a:p>
            <a:r>
              <a:rPr lang="en-US" sz="1400" dirty="0">
                <a:solidFill>
                  <a:schemeClr val="bg1"/>
                </a:solidFill>
              </a:rPr>
              <a:t>http://www.njleg.state.nj.us/kids/howbill1.asp</a:t>
            </a:r>
            <a:r>
              <a:rPr lang="en-US" sz="1400" dirty="0"/>
              <a:t> </a:t>
            </a:r>
            <a:endParaRPr lang="en-US" sz="1400" dirty="0">
              <a:solidFill>
                <a:schemeClr val="bg1"/>
              </a:solidFill>
            </a:endParaRPr>
          </a:p>
        </p:txBody>
      </p:sp>
      <p:sp>
        <p:nvSpPr>
          <p:cNvPr id="5" name="Rectangle 4"/>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386086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81267" y="6480360"/>
            <a:ext cx="615874" cy="215444"/>
          </a:xfrm>
          <a:prstGeom prst="rect">
            <a:avLst/>
          </a:prstGeom>
        </p:spPr>
        <p:txBody>
          <a:bodyPr wrap="none">
            <a:spAutoFit/>
          </a:bodyPr>
          <a:lstStyle/>
          <a:p>
            <a:r>
              <a:rPr lang="en-US" sz="800" b="1" dirty="0">
                <a:solidFill>
                  <a:schemeClr val="bg1"/>
                </a:solidFill>
              </a:rPr>
              <a:t>123rf.com</a:t>
            </a:r>
          </a:p>
        </p:txBody>
      </p:sp>
      <p:sp>
        <p:nvSpPr>
          <p:cNvPr id="2" name="TextBox 1"/>
          <p:cNvSpPr txBox="1"/>
          <p:nvPr/>
        </p:nvSpPr>
        <p:spPr>
          <a:xfrm>
            <a:off x="397817" y="301116"/>
            <a:ext cx="3578759" cy="1969770"/>
          </a:xfrm>
          <a:prstGeom prst="rect">
            <a:avLst/>
          </a:prstGeom>
          <a:solidFill>
            <a:srgbClr val="360C2E"/>
          </a:solidFill>
        </p:spPr>
        <p:txBody>
          <a:bodyPr wrap="square" rtlCol="0">
            <a:spAutoFit/>
          </a:bodyPr>
          <a:lstStyle/>
          <a:p>
            <a:r>
              <a:rPr lang="en-US" b="1" dirty="0">
                <a:solidFill>
                  <a:schemeClr val="bg1"/>
                </a:solidFill>
              </a:rPr>
              <a:t>T</a:t>
            </a:r>
            <a:r>
              <a:rPr lang="en-US" dirty="0">
                <a:solidFill>
                  <a:schemeClr val="bg1"/>
                </a:solidFill>
              </a:rPr>
              <a:t>he bill is introduced when the Senate Secretary or General Assembly Clerk reads aloud the bill's number, sponsor and title during a </a:t>
            </a:r>
            <a:r>
              <a:rPr lang="en-US" u="sng" dirty="0">
                <a:solidFill>
                  <a:schemeClr val="bg1"/>
                </a:solidFill>
              </a:rPr>
              <a:t>legislative session</a:t>
            </a:r>
            <a:r>
              <a:rPr lang="en-US" dirty="0">
                <a:solidFill>
                  <a:schemeClr val="bg1"/>
                </a:solidFill>
              </a:rPr>
              <a:t>.</a:t>
            </a:r>
          </a:p>
          <a:p>
            <a:endParaRPr lang="en-US" dirty="0">
              <a:solidFill>
                <a:schemeClr val="bg1"/>
              </a:solidFill>
            </a:endParaRPr>
          </a:p>
          <a:p>
            <a:r>
              <a:rPr lang="en-US" sz="1400" dirty="0">
                <a:solidFill>
                  <a:schemeClr val="bg1"/>
                </a:solidFill>
              </a:rPr>
              <a:t>http://www.njleg.state.nj.us/kids/howbill1.asp</a:t>
            </a:r>
          </a:p>
        </p:txBody>
      </p:sp>
    </p:spTree>
    <p:extLst>
      <p:ext uri="{BB962C8B-B14F-4D97-AF65-F5344CB8AC3E}">
        <p14:creationId xmlns:p14="http://schemas.microsoft.com/office/powerpoint/2010/main" val="156906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8670" y="1494211"/>
            <a:ext cx="2208028" cy="3847207"/>
          </a:xfrm>
          <a:prstGeom prst="rect">
            <a:avLst/>
          </a:prstGeom>
          <a:solidFill>
            <a:srgbClr val="360C2E"/>
          </a:solidFill>
        </p:spPr>
        <p:txBody>
          <a:bodyPr wrap="square" rtlCol="0">
            <a:spAutoFit/>
          </a:bodyPr>
          <a:lstStyle/>
          <a:p>
            <a:r>
              <a:rPr lang="en-US" b="1" dirty="0">
                <a:solidFill>
                  <a:schemeClr val="bg1"/>
                </a:solidFill>
              </a:rPr>
              <a:t>T</a:t>
            </a:r>
            <a:r>
              <a:rPr lang="en-US" dirty="0">
                <a:solidFill>
                  <a:schemeClr val="bg1"/>
                </a:solidFill>
              </a:rPr>
              <a:t>he bill is usually sent to a </a:t>
            </a:r>
            <a:r>
              <a:rPr lang="en-US" u="sng" dirty="0">
                <a:solidFill>
                  <a:schemeClr val="bg1"/>
                </a:solidFill>
              </a:rPr>
              <a:t>committee</a:t>
            </a:r>
            <a:r>
              <a:rPr lang="en-US" dirty="0">
                <a:solidFill>
                  <a:schemeClr val="bg1"/>
                </a:solidFill>
              </a:rPr>
              <a:t> which studies it and makes changes, if needed. </a:t>
            </a:r>
          </a:p>
          <a:p>
            <a:endParaRPr lang="en-US" dirty="0">
              <a:solidFill>
                <a:schemeClr val="bg1"/>
              </a:solidFill>
            </a:endParaRPr>
          </a:p>
          <a:p>
            <a:r>
              <a:rPr lang="en-US" dirty="0">
                <a:solidFill>
                  <a:schemeClr val="bg1"/>
                </a:solidFill>
              </a:rPr>
              <a:t>These changes are called </a:t>
            </a:r>
            <a:r>
              <a:rPr lang="en-US" u="sng" dirty="0">
                <a:solidFill>
                  <a:schemeClr val="bg1"/>
                </a:solidFill>
              </a:rPr>
              <a:t>amendments</a:t>
            </a:r>
            <a:r>
              <a:rPr lang="en-US" dirty="0">
                <a:solidFill>
                  <a:schemeClr val="bg1"/>
                </a:solidFill>
              </a:rPr>
              <a:t>. Committees have open meetings where the public may speak about the </a:t>
            </a:r>
            <a:r>
              <a:rPr lang="en-US" u="sng" dirty="0">
                <a:solidFill>
                  <a:schemeClr val="bg1"/>
                </a:solidFill>
              </a:rPr>
              <a:t>bill</a:t>
            </a:r>
            <a:r>
              <a:rPr lang="en-US" dirty="0">
                <a:solidFill>
                  <a:schemeClr val="bg1"/>
                </a:solidFill>
              </a:rPr>
              <a:t>. </a:t>
            </a:r>
          </a:p>
          <a:p>
            <a:endParaRPr lang="en-US" dirty="0">
              <a:solidFill>
                <a:schemeClr val="bg1"/>
              </a:solidFill>
            </a:endParaRPr>
          </a:p>
          <a:p>
            <a:r>
              <a:rPr lang="en-US" sz="1400" dirty="0">
                <a:solidFill>
                  <a:schemeClr val="bg1"/>
                </a:solidFill>
              </a:rPr>
              <a:t>http://www.njleg.state.nj.us/kids/howbill1.asp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35386" cy="6858000"/>
          </a:xfrm>
          <a:prstGeom prst="rect">
            <a:avLst/>
          </a:prstGeom>
        </p:spPr>
      </p:pic>
    </p:spTree>
    <p:extLst>
      <p:ext uri="{BB962C8B-B14F-4D97-AF65-F5344CB8AC3E}">
        <p14:creationId xmlns:p14="http://schemas.microsoft.com/office/powerpoint/2010/main" val="3281799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772" y="2665701"/>
            <a:ext cx="2956956" cy="2739211"/>
          </a:xfrm>
          <a:prstGeom prst="rect">
            <a:avLst/>
          </a:prstGeom>
          <a:solidFill>
            <a:srgbClr val="360C2E"/>
          </a:solidFill>
        </p:spPr>
        <p:txBody>
          <a:bodyPr wrap="square" rtlCol="0">
            <a:spAutoFit/>
          </a:bodyPr>
          <a:lstStyle/>
          <a:p>
            <a:r>
              <a:rPr lang="en-US" b="1" dirty="0">
                <a:solidFill>
                  <a:schemeClr val="bg1"/>
                </a:solidFill>
              </a:rPr>
              <a:t>I</a:t>
            </a:r>
            <a:r>
              <a:rPr lang="en-US" dirty="0">
                <a:solidFill>
                  <a:schemeClr val="bg1"/>
                </a:solidFill>
              </a:rPr>
              <a:t>f the committee approves the bill, it is reported to the House and its </a:t>
            </a:r>
            <a:r>
              <a:rPr lang="en-US" u="sng" dirty="0">
                <a:solidFill>
                  <a:schemeClr val="bg1"/>
                </a:solidFill>
              </a:rPr>
              <a:t>title</a:t>
            </a:r>
            <a:r>
              <a:rPr lang="en-US" dirty="0">
                <a:solidFill>
                  <a:schemeClr val="bg1"/>
                </a:solidFill>
              </a:rPr>
              <a:t> is read again. </a:t>
            </a:r>
          </a:p>
          <a:p>
            <a:endParaRPr lang="en-US" dirty="0">
              <a:solidFill>
                <a:schemeClr val="bg1"/>
              </a:solidFill>
            </a:endParaRPr>
          </a:p>
          <a:p>
            <a:r>
              <a:rPr lang="en-US" dirty="0">
                <a:solidFill>
                  <a:schemeClr val="bg1"/>
                </a:solidFill>
              </a:rPr>
              <a:t>This is the bill's </a:t>
            </a:r>
            <a:r>
              <a:rPr lang="en-US" u="sng" dirty="0">
                <a:solidFill>
                  <a:schemeClr val="bg1"/>
                </a:solidFill>
              </a:rPr>
              <a:t>second reading.</a:t>
            </a:r>
          </a:p>
          <a:p>
            <a:endParaRPr lang="en-US" dirty="0">
              <a:solidFill>
                <a:schemeClr val="bg1"/>
              </a:solidFill>
            </a:endParaRPr>
          </a:p>
          <a:p>
            <a:r>
              <a:rPr lang="en-US" sz="1400" dirty="0">
                <a:solidFill>
                  <a:schemeClr val="bg1"/>
                </a:solidFill>
              </a:rPr>
              <a:t>http://www.njleg.state.nj.us/kids/howbill1.asp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479" y="0"/>
            <a:ext cx="8704521" cy="6857396"/>
          </a:xfrm>
          <a:prstGeom prst="rect">
            <a:avLst/>
          </a:prstGeom>
        </p:spPr>
      </p:pic>
    </p:spTree>
    <p:extLst>
      <p:ext uri="{BB962C8B-B14F-4D97-AF65-F5344CB8AC3E}">
        <p14:creationId xmlns:p14="http://schemas.microsoft.com/office/powerpoint/2010/main" val="407901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06054" y="4540333"/>
            <a:ext cx="10724707" cy="1692771"/>
          </a:xfrm>
          <a:prstGeom prst="rect">
            <a:avLst/>
          </a:prstGeom>
          <a:solidFill>
            <a:srgbClr val="360C2E"/>
          </a:solidFill>
        </p:spPr>
        <p:txBody>
          <a:bodyPr wrap="square" rtlCol="0">
            <a:spAutoFit/>
          </a:bodyPr>
          <a:lstStyle/>
          <a:p>
            <a:r>
              <a:rPr lang="en-US" b="1" dirty="0">
                <a:solidFill>
                  <a:schemeClr val="bg1"/>
                </a:solidFill>
              </a:rPr>
              <a:t>W</a:t>
            </a:r>
            <a:r>
              <a:rPr lang="en-US" dirty="0">
                <a:solidFill>
                  <a:schemeClr val="bg1"/>
                </a:solidFill>
              </a:rPr>
              <a:t>hen scheduled by the Senate President or Assembly Speaker, the bill's title is read for the third time, and it is debated and voted on. </a:t>
            </a:r>
          </a:p>
          <a:p>
            <a:endParaRPr lang="en-US" dirty="0">
              <a:solidFill>
                <a:schemeClr val="bg1"/>
              </a:solidFill>
            </a:endParaRPr>
          </a:p>
          <a:p>
            <a:r>
              <a:rPr lang="en-US" dirty="0">
                <a:solidFill>
                  <a:schemeClr val="bg1"/>
                </a:solidFill>
              </a:rPr>
              <a:t>A bill passes if it receives a </a:t>
            </a:r>
            <a:r>
              <a:rPr lang="en-US" u="sng" dirty="0">
                <a:solidFill>
                  <a:schemeClr val="bg1"/>
                </a:solidFill>
              </a:rPr>
              <a:t>majority of votes </a:t>
            </a:r>
            <a:r>
              <a:rPr lang="en-US" dirty="0">
                <a:solidFill>
                  <a:schemeClr val="bg1"/>
                </a:solidFill>
              </a:rPr>
              <a:t>(at least 21 in the Senate or 41 in the General Assembly). </a:t>
            </a:r>
          </a:p>
          <a:p>
            <a:endParaRPr lang="en-US" dirty="0">
              <a:solidFill>
                <a:schemeClr val="bg1"/>
              </a:solidFill>
            </a:endParaRPr>
          </a:p>
          <a:p>
            <a:r>
              <a:rPr lang="en-US" sz="1400" dirty="0">
                <a:solidFill>
                  <a:schemeClr val="bg1"/>
                </a:solidFill>
              </a:rPr>
              <a:t>http://www.njleg.state.nj.us/kids/howbill1.asp</a:t>
            </a:r>
          </a:p>
        </p:txBody>
      </p:sp>
      <p:sp>
        <p:nvSpPr>
          <p:cNvPr id="4" name="Rectangle 3"/>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47652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7086" y="2167116"/>
            <a:ext cx="4041892" cy="3077766"/>
          </a:xfrm>
          <a:prstGeom prst="rect">
            <a:avLst/>
          </a:prstGeom>
          <a:solidFill>
            <a:srgbClr val="360C2E"/>
          </a:solidFill>
        </p:spPr>
        <p:txBody>
          <a:bodyPr wrap="square" rtlCol="0">
            <a:spAutoFit/>
          </a:bodyPr>
          <a:lstStyle/>
          <a:p>
            <a:r>
              <a:rPr lang="en-US" b="1" dirty="0">
                <a:solidFill>
                  <a:schemeClr val="bg1"/>
                </a:solidFill>
              </a:rPr>
              <a:t>T</a:t>
            </a:r>
            <a:r>
              <a:rPr lang="en-US" dirty="0">
                <a:solidFill>
                  <a:schemeClr val="bg1"/>
                </a:solidFill>
              </a:rPr>
              <a:t>he bill follows a similar path of first reading, committee consideration, second reading, third reading and final passage in the second house. </a:t>
            </a:r>
          </a:p>
          <a:p>
            <a:endParaRPr lang="en-US" dirty="0">
              <a:solidFill>
                <a:schemeClr val="bg1"/>
              </a:solidFill>
            </a:endParaRPr>
          </a:p>
          <a:p>
            <a:r>
              <a:rPr lang="en-US" dirty="0">
                <a:solidFill>
                  <a:schemeClr val="bg1"/>
                </a:solidFill>
              </a:rPr>
              <a:t>After both houses agree on the bill, it is sent to the Governor. In most cases, the bill becomes law when signed by the Governor.</a:t>
            </a:r>
          </a:p>
          <a:p>
            <a:endParaRPr lang="en-US" dirty="0">
              <a:solidFill>
                <a:schemeClr val="bg1"/>
              </a:solidFill>
            </a:endParaRPr>
          </a:p>
          <a:p>
            <a:r>
              <a:rPr lang="en-US" sz="1400" dirty="0">
                <a:solidFill>
                  <a:schemeClr val="bg1"/>
                </a:solidFill>
              </a:rPr>
              <a:t>http://www.njleg.state.nj.us/kids/howbill1.asp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493329" cy="6858000"/>
          </a:xfrm>
          <a:prstGeom prst="rect">
            <a:avLst/>
          </a:prstGeom>
        </p:spPr>
      </p:pic>
      <p:sp>
        <p:nvSpPr>
          <p:cNvPr id="4" name="Rectangle 3"/>
          <p:cNvSpPr/>
          <p:nvPr/>
        </p:nvSpPr>
        <p:spPr>
          <a:xfrm>
            <a:off x="121779" y="6437830"/>
            <a:ext cx="615874" cy="215444"/>
          </a:xfrm>
          <a:prstGeom prst="rect">
            <a:avLst/>
          </a:prstGeom>
        </p:spPr>
        <p:txBody>
          <a:bodyPr wrap="none">
            <a:spAutoFit/>
          </a:bodyPr>
          <a:lstStyle/>
          <a:p>
            <a:r>
              <a:rPr lang="en-US" sz="800" b="1" dirty="0">
                <a:solidFill>
                  <a:schemeClr val="bg1"/>
                </a:solidFill>
              </a:rPr>
              <a:t>123rf.com</a:t>
            </a:r>
          </a:p>
        </p:txBody>
      </p:sp>
    </p:spTree>
    <p:extLst>
      <p:ext uri="{BB962C8B-B14F-4D97-AF65-F5344CB8AC3E}">
        <p14:creationId xmlns:p14="http://schemas.microsoft.com/office/powerpoint/2010/main" val="22880475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18206</TotalTime>
  <Words>663</Words>
  <Application>Microsoft Office PowerPoint</Application>
  <PresentationFormat>Widescreen</PresentationFormat>
  <Paragraphs>98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532</cp:revision>
  <dcterms:created xsi:type="dcterms:W3CDTF">2016-07-19T04:55:11Z</dcterms:created>
  <dcterms:modified xsi:type="dcterms:W3CDTF">2016-10-25T15:45:35Z</dcterms:modified>
</cp:coreProperties>
</file>