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5" r:id="rId3"/>
    <p:sldId id="346" r:id="rId4"/>
    <p:sldId id="347" r:id="rId5"/>
    <p:sldId id="348" r:id="rId6"/>
    <p:sldId id="349" r:id="rId7"/>
    <p:sldId id="350" r:id="rId8"/>
    <p:sldId id="351" r:id="rId9"/>
    <p:sldId id="352" r:id="rId10"/>
    <p:sldId id="353" r:id="rId11"/>
    <p:sldId id="354" r:id="rId12"/>
    <p:sldId id="355" r:id="rId13"/>
    <p:sldId id="356" r:id="rId14"/>
    <p:sldId id="357" r:id="rId15"/>
    <p:sldId id="358" r:id="rId16"/>
    <p:sldId id="359"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0C2E"/>
    <a:srgbClr val="860000"/>
    <a:srgbClr val="63175A"/>
    <a:srgbClr val="02401E"/>
    <a:srgbClr val="8F21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17" autoAdjust="0"/>
    <p:restoredTop sz="94660"/>
  </p:normalViewPr>
  <p:slideViewPr>
    <p:cSldViewPr snapToGrid="0">
      <p:cViewPr varScale="1">
        <p:scale>
          <a:sx n="90" d="100"/>
          <a:sy n="90" d="100"/>
        </p:scale>
        <p:origin x="4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rgbClr val="63175A">
                <a:alpha val="49804"/>
              </a:srgbClr>
            </a:gs>
            <a:gs pos="98230">
              <a:srgbClr val="8F2182"/>
            </a:gs>
            <a:gs pos="85000">
              <a:srgbClr val="360C2E"/>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1524000" y="4872819"/>
            <a:ext cx="8878784" cy="1446550"/>
          </a:xfrm>
          <a:prstGeom prst="rect">
            <a:avLst/>
          </a:prstGeom>
          <a:noFill/>
        </p:spPr>
        <p:txBody>
          <a:bodyPr wrap="square" rtlCol="0">
            <a:spAutoFit/>
          </a:bodyPr>
          <a:lstStyle/>
          <a:p>
            <a:pPr algn="ctr"/>
            <a:r>
              <a:rPr lang="en-US" sz="4400" dirty="0">
                <a:solidFill>
                  <a:schemeClr val="bg1"/>
                </a:solidFill>
              </a:rPr>
              <a:t>CIVICS AND GOVERNMENT     </a:t>
            </a:r>
          </a:p>
          <a:p>
            <a:pPr algn="ctr"/>
            <a:r>
              <a:rPr lang="en-US" sz="4400">
                <a:solidFill>
                  <a:schemeClr val="bg1"/>
                </a:solidFill>
              </a:rPr>
              <a:t>Social Programs</a:t>
            </a:r>
            <a:endParaRPr lang="en-US" sz="4400" dirty="0">
              <a:solidFill>
                <a:schemeClr val="bg1"/>
              </a:solidFill>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0" b="99273" l="1080" r="98960"/>
                    </a14:imgEffect>
                  </a14:imgLayer>
                </a14:imgProps>
              </a:ext>
              <a:ext uri="{28A0092B-C50C-407E-A947-70E740481C1C}">
                <a14:useLocalDpi xmlns:a14="http://schemas.microsoft.com/office/drawing/2010/main" val="0"/>
              </a:ext>
            </a:extLst>
          </a:blip>
          <a:stretch>
            <a:fillRect/>
          </a:stretch>
        </p:blipFill>
        <p:spPr>
          <a:xfrm>
            <a:off x="177180" y="2388581"/>
            <a:ext cx="2173024" cy="2151654"/>
          </a:xfrm>
          <a:prstGeom prst="rect">
            <a:avLst/>
          </a:prstGeom>
        </p:spPr>
      </p:pic>
      <p:pic>
        <p:nvPicPr>
          <p:cNvPr id="9" name="Picture 8"/>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0" b="99273" l="1080" r="98960"/>
                    </a14:imgEffect>
                  </a14:imgLayer>
                </a14:imgProps>
              </a:ext>
              <a:ext uri="{28A0092B-C50C-407E-A947-70E740481C1C}">
                <a14:useLocalDpi xmlns:a14="http://schemas.microsoft.com/office/drawing/2010/main" val="0"/>
              </a:ext>
            </a:extLst>
          </a:blip>
          <a:stretch>
            <a:fillRect/>
          </a:stretch>
        </p:blipFill>
        <p:spPr>
          <a:xfrm>
            <a:off x="9841795" y="2388581"/>
            <a:ext cx="2173024" cy="2151654"/>
          </a:xfrm>
          <a:prstGeom prst="rect">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7049386" cy="6857999"/>
          </a:xfrm>
          <a:prstGeom prst="rect">
            <a:avLst/>
          </a:prstGeom>
        </p:spPr>
      </p:pic>
      <p:sp>
        <p:nvSpPr>
          <p:cNvPr id="2" name="TextBox 1"/>
          <p:cNvSpPr txBox="1"/>
          <p:nvPr/>
        </p:nvSpPr>
        <p:spPr>
          <a:xfrm>
            <a:off x="7176977" y="719165"/>
            <a:ext cx="4887433" cy="5570756"/>
          </a:xfrm>
          <a:prstGeom prst="rect">
            <a:avLst/>
          </a:prstGeom>
          <a:solidFill>
            <a:srgbClr val="360C2E"/>
          </a:solidFill>
        </p:spPr>
        <p:txBody>
          <a:bodyPr wrap="square" rtlCol="0">
            <a:spAutoFit/>
          </a:bodyPr>
          <a:lstStyle/>
          <a:p>
            <a:r>
              <a:rPr lang="en-US" dirty="0">
                <a:solidFill>
                  <a:schemeClr val="bg1"/>
                </a:solidFill>
              </a:rPr>
              <a:t>The severe Depression of the 1930’s made Federal action a Security Act necessity, as neither the States and the local communities nor private charities had the financial resources to cope with the growing need among the American people. </a:t>
            </a:r>
          </a:p>
          <a:p>
            <a:endParaRPr lang="en-US" dirty="0">
              <a:solidFill>
                <a:schemeClr val="bg1"/>
              </a:solidFill>
            </a:endParaRPr>
          </a:p>
          <a:p>
            <a:r>
              <a:rPr lang="en-US" dirty="0">
                <a:solidFill>
                  <a:schemeClr val="bg1"/>
                </a:solidFill>
              </a:rPr>
              <a:t>Beginning in 1932, the Federal Government first made loans, then grants, to States to pay for direct relief and work relief. After that, special Federal emergency relief and public works programs were started. </a:t>
            </a:r>
          </a:p>
          <a:p>
            <a:endParaRPr lang="en-US" dirty="0">
              <a:solidFill>
                <a:schemeClr val="bg1"/>
              </a:solidFill>
            </a:endParaRPr>
          </a:p>
          <a:p>
            <a:r>
              <a:rPr lang="en-US" dirty="0">
                <a:solidFill>
                  <a:schemeClr val="bg1"/>
                </a:solidFill>
              </a:rPr>
              <a:t>In 1935, President Franklin D. Roosevelt proposed to Congress economic security legislation embodying the recommendations of a specially created Committee on Economic Security. There followed the passage of the Social Security Act, signed into law August 14, 1935.</a:t>
            </a:r>
          </a:p>
          <a:p>
            <a:endParaRPr lang="en-US" dirty="0">
              <a:solidFill>
                <a:schemeClr val="bg1"/>
              </a:solidFill>
            </a:endParaRPr>
          </a:p>
          <a:p>
            <a:r>
              <a:rPr lang="en-US" sz="1400" dirty="0">
                <a:solidFill>
                  <a:schemeClr val="bg1"/>
                </a:solidFill>
              </a:rPr>
              <a:t>https://www.ssa.gov/history/pdf/histdev.pdf</a:t>
            </a:r>
          </a:p>
        </p:txBody>
      </p:sp>
      <p:sp>
        <p:nvSpPr>
          <p:cNvPr id="5" name="Rectangle 4"/>
          <p:cNvSpPr/>
          <p:nvPr/>
        </p:nvSpPr>
        <p:spPr>
          <a:xfrm>
            <a:off x="121779" y="6443330"/>
            <a:ext cx="973374" cy="215444"/>
          </a:xfrm>
          <a:prstGeom prst="rect">
            <a:avLst/>
          </a:prstGeom>
          <a:solidFill>
            <a:schemeClr val="bg1">
              <a:lumMod val="50000"/>
            </a:schemeClr>
          </a:solidFill>
        </p:spPr>
        <p:txBody>
          <a:bodyPr wrap="square">
            <a:spAutoFit/>
          </a:bodyPr>
          <a:lstStyle/>
          <a:p>
            <a:r>
              <a:rPr lang="en-US" sz="800" b="1" dirty="0">
                <a:solidFill>
                  <a:schemeClr val="bg1"/>
                </a:solidFill>
              </a:rPr>
              <a:t>Shutterstock.com</a:t>
            </a:r>
          </a:p>
        </p:txBody>
      </p:sp>
    </p:spTree>
    <p:extLst>
      <p:ext uri="{BB962C8B-B14F-4D97-AF65-F5344CB8AC3E}">
        <p14:creationId xmlns:p14="http://schemas.microsoft.com/office/powerpoint/2010/main" val="1448474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0706" y="0"/>
            <a:ext cx="6801293" cy="6858000"/>
          </a:xfrm>
          <a:prstGeom prst="rect">
            <a:avLst/>
          </a:prstGeom>
        </p:spPr>
      </p:pic>
      <p:sp>
        <p:nvSpPr>
          <p:cNvPr id="2" name="TextBox 1"/>
          <p:cNvSpPr txBox="1"/>
          <p:nvPr/>
        </p:nvSpPr>
        <p:spPr>
          <a:xfrm>
            <a:off x="205563" y="228123"/>
            <a:ext cx="5004390" cy="6401753"/>
          </a:xfrm>
          <a:prstGeom prst="rect">
            <a:avLst/>
          </a:prstGeom>
          <a:solidFill>
            <a:srgbClr val="360C2E"/>
          </a:solidFill>
        </p:spPr>
        <p:txBody>
          <a:bodyPr wrap="square" rtlCol="0">
            <a:spAutoFit/>
          </a:bodyPr>
          <a:lstStyle/>
          <a:p>
            <a:r>
              <a:rPr lang="en-US" dirty="0">
                <a:solidFill>
                  <a:schemeClr val="bg1"/>
                </a:solidFill>
              </a:rPr>
              <a:t>This law established two social insurance programs on a national scale to help meet the risks of old age and unemployment: a Federal system of old-age benefits for retired workers who had been employed in industry and commerce, and a Federal-State system of unemployment insurance. The choice of old age and unemployment as the risks to be covered by social insurance was a natural development, since the Depression had wiped out much of the lifetime savings of the aged and reduced opportunities for gainful employment. </a:t>
            </a:r>
          </a:p>
          <a:p>
            <a:endParaRPr lang="en-US" dirty="0">
              <a:solidFill>
                <a:schemeClr val="bg1"/>
              </a:solidFill>
            </a:endParaRPr>
          </a:p>
          <a:p>
            <a:r>
              <a:rPr lang="en-US" dirty="0">
                <a:solidFill>
                  <a:schemeClr val="bg1"/>
                </a:solidFill>
              </a:rPr>
              <a:t>The Act also provided Federal grants-in-aid to the States for the means-tested programs of Old-Age Assistance, and Aid to the Blind. These programs supplemented the incomes of persons who were either ineligible for </a:t>
            </a:r>
            <a:r>
              <a:rPr lang="en-US" u="sng" dirty="0">
                <a:solidFill>
                  <a:schemeClr val="bg1"/>
                </a:solidFill>
              </a:rPr>
              <a:t>Social Security</a:t>
            </a:r>
            <a:r>
              <a:rPr lang="en-US" dirty="0">
                <a:solidFill>
                  <a:schemeClr val="bg1"/>
                </a:solidFill>
              </a:rPr>
              <a:t> (Old-Age and Survivors Insurance) or whose benefits could not provide a basic living. The intent of Federal participation was to encourage States to adopt such programs.</a:t>
            </a:r>
          </a:p>
          <a:p>
            <a:endParaRPr lang="en-US" dirty="0">
              <a:solidFill>
                <a:schemeClr val="bg1"/>
              </a:solidFill>
            </a:endParaRPr>
          </a:p>
          <a:p>
            <a:r>
              <a:rPr lang="en-US" sz="1400" dirty="0">
                <a:solidFill>
                  <a:schemeClr val="bg1"/>
                </a:solidFill>
              </a:rPr>
              <a:t>https://www.ssa.gov/history/pdf/histdev.pdf</a:t>
            </a:r>
          </a:p>
        </p:txBody>
      </p:sp>
      <p:sp>
        <p:nvSpPr>
          <p:cNvPr id="5" name="Rectangle 4"/>
          <p:cNvSpPr/>
          <p:nvPr/>
        </p:nvSpPr>
        <p:spPr>
          <a:xfrm>
            <a:off x="5555016" y="6522154"/>
            <a:ext cx="973374" cy="215444"/>
          </a:xfrm>
          <a:prstGeom prst="rect">
            <a:avLst/>
          </a:prstGeom>
          <a:solidFill>
            <a:schemeClr val="tx1">
              <a:lumMod val="95000"/>
              <a:lumOff val="5000"/>
            </a:schemeClr>
          </a:solidFill>
        </p:spPr>
        <p:txBody>
          <a:bodyPr wrap="square">
            <a:spAutoFit/>
          </a:bodyPr>
          <a:lstStyle/>
          <a:p>
            <a:r>
              <a:rPr lang="en-US" sz="800" b="1" dirty="0">
                <a:solidFill>
                  <a:schemeClr val="bg1"/>
                </a:solidFill>
              </a:rPr>
              <a:t>Shutterstock.com</a:t>
            </a:r>
          </a:p>
        </p:txBody>
      </p:sp>
    </p:spTree>
    <p:extLst>
      <p:ext uri="{BB962C8B-B14F-4D97-AF65-F5344CB8AC3E}">
        <p14:creationId xmlns:p14="http://schemas.microsoft.com/office/powerpoint/2010/main" val="4187648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9963" y="0"/>
            <a:ext cx="7262037" cy="6858000"/>
          </a:xfrm>
          <a:prstGeom prst="rect">
            <a:avLst/>
          </a:prstGeom>
        </p:spPr>
      </p:pic>
      <p:sp>
        <p:nvSpPr>
          <p:cNvPr id="2" name="TextBox 1"/>
          <p:cNvSpPr txBox="1"/>
          <p:nvPr/>
        </p:nvSpPr>
        <p:spPr>
          <a:xfrm>
            <a:off x="180753" y="1163513"/>
            <a:ext cx="4632252" cy="4739759"/>
          </a:xfrm>
          <a:prstGeom prst="rect">
            <a:avLst/>
          </a:prstGeom>
          <a:solidFill>
            <a:srgbClr val="360C2E"/>
          </a:solidFill>
        </p:spPr>
        <p:txBody>
          <a:bodyPr wrap="square" rtlCol="0">
            <a:spAutoFit/>
          </a:bodyPr>
          <a:lstStyle/>
          <a:p>
            <a:r>
              <a:rPr lang="en-US" dirty="0">
                <a:solidFill>
                  <a:schemeClr val="bg1"/>
                </a:solidFill>
              </a:rPr>
              <a:t>The law established other Federal </a:t>
            </a:r>
            <a:r>
              <a:rPr lang="en-US" u="sng" dirty="0">
                <a:solidFill>
                  <a:schemeClr val="bg1"/>
                </a:solidFill>
              </a:rPr>
              <a:t>grants</a:t>
            </a:r>
            <a:r>
              <a:rPr lang="en-US" dirty="0">
                <a:solidFill>
                  <a:schemeClr val="bg1"/>
                </a:solidFill>
              </a:rPr>
              <a:t> to enable States to extend and strengthen maternal and child health and welfare services, and these grants became the Aid to Families with Dependent Children program, which has been replaced in 1996 with a new block grant program for Temporary Assistance for Needy Families. </a:t>
            </a:r>
          </a:p>
          <a:p>
            <a:endParaRPr lang="en-US" dirty="0">
              <a:solidFill>
                <a:schemeClr val="bg1"/>
              </a:solidFill>
            </a:endParaRPr>
          </a:p>
          <a:p>
            <a:r>
              <a:rPr lang="en-US" dirty="0">
                <a:solidFill>
                  <a:schemeClr val="bg1"/>
                </a:solidFill>
              </a:rPr>
              <a:t>(The Act also provided Federal grants to States for public health services and services of vocational rehabilitation. Provisions for these grants were later removed from the Social Security Act and incorporated into other legislation.)</a:t>
            </a:r>
          </a:p>
          <a:p>
            <a:endParaRPr lang="en-US" dirty="0">
              <a:solidFill>
                <a:schemeClr val="bg1"/>
              </a:solidFill>
            </a:endParaRPr>
          </a:p>
          <a:p>
            <a:r>
              <a:rPr lang="en-US" sz="1400" dirty="0">
                <a:solidFill>
                  <a:schemeClr val="bg1"/>
                </a:solidFill>
              </a:rPr>
              <a:t>https://www.ssa.gov/history/pdf/histdev.pdf</a:t>
            </a:r>
          </a:p>
        </p:txBody>
      </p:sp>
      <p:sp>
        <p:nvSpPr>
          <p:cNvPr id="5" name="Rectangle 4"/>
          <p:cNvSpPr/>
          <p:nvPr/>
        </p:nvSpPr>
        <p:spPr>
          <a:xfrm>
            <a:off x="11073314" y="6379535"/>
            <a:ext cx="633133" cy="215444"/>
          </a:xfrm>
          <a:prstGeom prst="rect">
            <a:avLst/>
          </a:prstGeom>
          <a:solidFill>
            <a:schemeClr val="bg1">
              <a:lumMod val="65000"/>
            </a:schemeClr>
          </a:solidFill>
        </p:spPr>
        <p:txBody>
          <a:bodyPr wrap="square">
            <a:spAutoFit/>
          </a:bodyPr>
          <a:lstStyle/>
          <a:p>
            <a:r>
              <a:rPr lang="en-US" sz="800" b="1" dirty="0">
                <a:solidFill>
                  <a:schemeClr val="bg1"/>
                </a:solidFill>
              </a:rPr>
              <a:t>123rf.com</a:t>
            </a:r>
          </a:p>
        </p:txBody>
      </p:sp>
    </p:spTree>
    <p:extLst>
      <p:ext uri="{BB962C8B-B14F-4D97-AF65-F5344CB8AC3E}">
        <p14:creationId xmlns:p14="http://schemas.microsoft.com/office/powerpoint/2010/main" val="677311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4866167" cy="6858000"/>
          </a:xfrm>
          <a:prstGeom prst="rect">
            <a:avLst/>
          </a:prstGeom>
        </p:spPr>
      </p:pic>
      <p:sp>
        <p:nvSpPr>
          <p:cNvPr id="2" name="TextBox 1"/>
          <p:cNvSpPr txBox="1"/>
          <p:nvPr/>
        </p:nvSpPr>
        <p:spPr>
          <a:xfrm>
            <a:off x="4274288" y="267654"/>
            <a:ext cx="7673163" cy="6401753"/>
          </a:xfrm>
          <a:prstGeom prst="rect">
            <a:avLst/>
          </a:prstGeom>
          <a:solidFill>
            <a:srgbClr val="360C2E"/>
          </a:solidFill>
        </p:spPr>
        <p:txBody>
          <a:bodyPr wrap="square" rtlCol="0">
            <a:spAutoFit/>
          </a:bodyPr>
          <a:lstStyle/>
          <a:p>
            <a:r>
              <a:rPr lang="en-US" dirty="0">
                <a:solidFill>
                  <a:schemeClr val="bg1"/>
                </a:solidFill>
              </a:rPr>
              <a:t>The Old-Age Insurance program was not actually in full operation before significant changes were adopted. In 1939, Congress made the Old-Age Insurance system a family program when it added benefits for dependents of retired workers and surviving dependents of deceased workers. Benefits also became first payable in 1940, instead of 1942 as originally planned. </a:t>
            </a:r>
          </a:p>
          <a:p>
            <a:endParaRPr lang="en-US" dirty="0">
              <a:solidFill>
                <a:schemeClr val="bg1"/>
              </a:solidFill>
            </a:endParaRPr>
          </a:p>
          <a:p>
            <a:r>
              <a:rPr lang="en-US" dirty="0">
                <a:solidFill>
                  <a:schemeClr val="bg1"/>
                </a:solidFill>
              </a:rPr>
              <a:t>No major changes were made again in the program until the 1950’s, when it was broadened to cover many jobs that previously had been excluded—in some cases because experience was needed to work out procedures for reporting the earnings and collecting the taxes of persons in certain occupational groups. </a:t>
            </a:r>
          </a:p>
          <a:p>
            <a:endParaRPr lang="en-US" dirty="0">
              <a:solidFill>
                <a:schemeClr val="bg1"/>
              </a:solidFill>
            </a:endParaRPr>
          </a:p>
          <a:p>
            <a:r>
              <a:rPr lang="en-US" dirty="0">
                <a:solidFill>
                  <a:schemeClr val="bg1"/>
                </a:solidFill>
              </a:rPr>
              <a:t>The scope of the basic national social insurance system was significantly broadened in 1956 through the addition of </a:t>
            </a:r>
            <a:r>
              <a:rPr lang="en-US" u="sng" dirty="0">
                <a:solidFill>
                  <a:schemeClr val="bg1"/>
                </a:solidFill>
              </a:rPr>
              <a:t>Disability Insurance</a:t>
            </a:r>
            <a:r>
              <a:rPr lang="en-US" dirty="0">
                <a:solidFill>
                  <a:schemeClr val="bg1"/>
                </a:solidFill>
              </a:rPr>
              <a:t>. Benefits were provided for severely disabled workers aged 50 or older and for adult disabled children of deceased or retired workers. </a:t>
            </a:r>
          </a:p>
          <a:p>
            <a:endParaRPr lang="en-US" dirty="0">
              <a:solidFill>
                <a:schemeClr val="bg1"/>
              </a:solidFill>
            </a:endParaRPr>
          </a:p>
          <a:p>
            <a:r>
              <a:rPr lang="en-US" dirty="0">
                <a:solidFill>
                  <a:schemeClr val="bg1"/>
                </a:solidFill>
              </a:rPr>
              <a:t>In 1958, the Social Security Act was further amended to provide benefits for dependents of disabled workers similar to those already provided for dependents of retired workers. In 1960, the age-50 requirement for disabled-worker benefits was removed. The 1967 amendments provided disability benefits for widows and widowers aged 50 or older. </a:t>
            </a:r>
          </a:p>
          <a:p>
            <a:endParaRPr lang="en-US" dirty="0">
              <a:solidFill>
                <a:schemeClr val="bg1"/>
              </a:solidFill>
            </a:endParaRPr>
          </a:p>
          <a:p>
            <a:r>
              <a:rPr lang="en-US" sz="1400" dirty="0">
                <a:solidFill>
                  <a:schemeClr val="bg1"/>
                </a:solidFill>
              </a:rPr>
              <a:t>https://www.ssa.gov/history/pdf/histdev.pdf</a:t>
            </a:r>
          </a:p>
        </p:txBody>
      </p:sp>
      <p:sp>
        <p:nvSpPr>
          <p:cNvPr id="5" name="Rectangle 4"/>
          <p:cNvSpPr/>
          <p:nvPr/>
        </p:nvSpPr>
        <p:spPr>
          <a:xfrm>
            <a:off x="228104" y="6453963"/>
            <a:ext cx="633133" cy="215444"/>
          </a:xfrm>
          <a:prstGeom prst="rect">
            <a:avLst/>
          </a:prstGeom>
          <a:solidFill>
            <a:schemeClr val="bg1">
              <a:lumMod val="65000"/>
            </a:schemeClr>
          </a:solidFill>
        </p:spPr>
        <p:txBody>
          <a:bodyPr wrap="square">
            <a:spAutoFit/>
          </a:bodyPr>
          <a:lstStyle/>
          <a:p>
            <a:r>
              <a:rPr lang="en-US" sz="800" b="1" dirty="0">
                <a:solidFill>
                  <a:schemeClr val="bg1"/>
                </a:solidFill>
              </a:rPr>
              <a:t>123rf.com</a:t>
            </a:r>
          </a:p>
        </p:txBody>
      </p:sp>
    </p:spTree>
    <p:extLst>
      <p:ext uri="{BB962C8B-B14F-4D97-AF65-F5344CB8AC3E}">
        <p14:creationId xmlns:p14="http://schemas.microsoft.com/office/powerpoint/2010/main" val="1867185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27060"/>
            <a:ext cx="12192001" cy="2030939"/>
          </a:xfrm>
          <a:prstGeom prst="rect">
            <a:avLst/>
          </a:prstGeom>
        </p:spPr>
      </p:pic>
      <p:sp>
        <p:nvSpPr>
          <p:cNvPr id="2" name="TextBox 1"/>
          <p:cNvSpPr txBox="1"/>
          <p:nvPr/>
        </p:nvSpPr>
        <p:spPr>
          <a:xfrm>
            <a:off x="249864" y="148856"/>
            <a:ext cx="11692271" cy="4678204"/>
          </a:xfrm>
          <a:prstGeom prst="rect">
            <a:avLst/>
          </a:prstGeom>
          <a:solidFill>
            <a:srgbClr val="360C2E"/>
          </a:solidFill>
        </p:spPr>
        <p:txBody>
          <a:bodyPr wrap="square" rtlCol="0">
            <a:spAutoFit/>
          </a:bodyPr>
          <a:lstStyle/>
          <a:p>
            <a:r>
              <a:rPr lang="en-US" dirty="0">
                <a:solidFill>
                  <a:schemeClr val="bg1"/>
                </a:solidFill>
              </a:rPr>
              <a:t>One of the most important pieces of social legislation was the establishment of the Medicare program under the Social Security Amendments of 1965. The program provided for the medical needs of persons aged 65 or older, regardless of income. The 1965 legislation also created Medicaid (Federal grants to States for Medical Assistance Programs). </a:t>
            </a:r>
          </a:p>
          <a:p>
            <a:endParaRPr lang="en-US" dirty="0">
              <a:solidFill>
                <a:schemeClr val="bg1"/>
              </a:solidFill>
            </a:endParaRPr>
          </a:p>
          <a:p>
            <a:r>
              <a:rPr lang="en-US" dirty="0">
                <a:solidFill>
                  <a:schemeClr val="bg1"/>
                </a:solidFill>
              </a:rPr>
              <a:t>Medicaid provides medical assistance for persons with low incomes and resources. It replaced the former programs of medical vendor payments to public assistance recipients and medical assistance for medically needy persons aged 65 or older. Both Medicare and Medicaid have been subject to numerous legislative changes since 1965. The public assistance provisions of the Social Security Act were also broadened. In 1972, the State-administered cash assistance programs for the aged, blind, and </a:t>
            </a:r>
            <a:r>
              <a:rPr lang="en-US" u="sng" dirty="0">
                <a:solidFill>
                  <a:schemeClr val="bg1"/>
                </a:solidFill>
              </a:rPr>
              <a:t>disabled</a:t>
            </a:r>
            <a:r>
              <a:rPr lang="en-US" dirty="0">
                <a:solidFill>
                  <a:schemeClr val="bg1"/>
                </a:solidFill>
              </a:rPr>
              <a:t> were replaced by the essentially federally administered Supplemental Security Income (SSI) program. </a:t>
            </a:r>
          </a:p>
          <a:p>
            <a:endParaRPr lang="en-US" dirty="0">
              <a:solidFill>
                <a:schemeClr val="bg1"/>
              </a:solidFill>
            </a:endParaRPr>
          </a:p>
          <a:p>
            <a:r>
              <a:rPr lang="en-US" dirty="0">
                <a:solidFill>
                  <a:schemeClr val="bg1"/>
                </a:solidFill>
              </a:rPr>
              <a:t>Other assistance programs not included in the Social Security Act were also broadened or new ones added. The Food Stamp program was enacted in 1964 to improve the nutrition of low-income families. Other nutrition programs include the Special Supplemental Food Program for Women, Infants, and Children (WIC) and school breakfasts and lunches. In addition, Federal-State programs provide home energy assistance, and public and subsidized housing. </a:t>
            </a:r>
          </a:p>
          <a:p>
            <a:endParaRPr lang="en-US" sz="1400" dirty="0">
              <a:solidFill>
                <a:schemeClr val="bg1"/>
              </a:solidFill>
            </a:endParaRPr>
          </a:p>
          <a:p>
            <a:r>
              <a:rPr lang="en-US" sz="1400" dirty="0">
                <a:solidFill>
                  <a:schemeClr val="bg1"/>
                </a:solidFill>
              </a:rPr>
              <a:t>https://www.ssa.gov/history/pdf/histdev.pdf</a:t>
            </a:r>
          </a:p>
        </p:txBody>
      </p:sp>
      <p:sp>
        <p:nvSpPr>
          <p:cNvPr id="5" name="Rectangle 4"/>
          <p:cNvSpPr/>
          <p:nvPr/>
        </p:nvSpPr>
        <p:spPr>
          <a:xfrm>
            <a:off x="164309" y="6422065"/>
            <a:ext cx="633133" cy="215444"/>
          </a:xfrm>
          <a:prstGeom prst="rect">
            <a:avLst/>
          </a:prstGeom>
          <a:solidFill>
            <a:schemeClr val="bg1">
              <a:lumMod val="65000"/>
            </a:schemeClr>
          </a:solidFill>
        </p:spPr>
        <p:txBody>
          <a:bodyPr wrap="square">
            <a:spAutoFit/>
          </a:bodyPr>
          <a:lstStyle/>
          <a:p>
            <a:r>
              <a:rPr lang="en-US" sz="800" b="1" dirty="0">
                <a:solidFill>
                  <a:schemeClr val="bg1"/>
                </a:solidFill>
              </a:rPr>
              <a:t>123rf.com</a:t>
            </a:r>
          </a:p>
        </p:txBody>
      </p:sp>
    </p:spTree>
    <p:extLst>
      <p:ext uri="{BB962C8B-B14F-4D97-AF65-F5344CB8AC3E}">
        <p14:creationId xmlns:p14="http://schemas.microsoft.com/office/powerpoint/2010/main" val="2544998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6823" y="191386"/>
            <a:ext cx="11458354" cy="2800767"/>
          </a:xfrm>
          <a:prstGeom prst="rect">
            <a:avLst/>
          </a:prstGeom>
          <a:solidFill>
            <a:srgbClr val="360C2E"/>
          </a:solidFill>
        </p:spPr>
        <p:txBody>
          <a:bodyPr wrap="square" rtlCol="0">
            <a:spAutoFit/>
          </a:bodyPr>
          <a:lstStyle/>
          <a:p>
            <a:r>
              <a:rPr lang="en-US" dirty="0">
                <a:solidFill>
                  <a:schemeClr val="bg1"/>
                </a:solidFill>
              </a:rPr>
              <a:t>While our nation goes to great lengths to support the needs of many of our citizens, there is often criticism that too much of our tax money is allocated toward social programs. The truth, however, is that we actually spend much more on </a:t>
            </a:r>
            <a:r>
              <a:rPr lang="en-US" i="1" dirty="0">
                <a:solidFill>
                  <a:schemeClr val="bg1"/>
                </a:solidFill>
              </a:rPr>
              <a:t>corporate welfare</a:t>
            </a:r>
            <a:r>
              <a:rPr lang="en-US" dirty="0">
                <a:solidFill>
                  <a:schemeClr val="bg1"/>
                </a:solidFill>
              </a:rPr>
              <a:t>, assistance to corporations, than we do on </a:t>
            </a:r>
            <a:r>
              <a:rPr lang="en-US" i="1" dirty="0">
                <a:solidFill>
                  <a:schemeClr val="bg1"/>
                </a:solidFill>
              </a:rPr>
              <a:t>social welfare,</a:t>
            </a:r>
            <a:r>
              <a:rPr lang="en-US" dirty="0">
                <a:solidFill>
                  <a:schemeClr val="bg1"/>
                </a:solidFill>
              </a:rPr>
              <a:t> which assists families and individuals.</a:t>
            </a:r>
          </a:p>
          <a:p>
            <a:endParaRPr lang="en-US" dirty="0">
              <a:solidFill>
                <a:schemeClr val="bg1"/>
              </a:solidFill>
            </a:endParaRPr>
          </a:p>
          <a:p>
            <a:r>
              <a:rPr lang="en-US" dirty="0">
                <a:solidFill>
                  <a:schemeClr val="bg1"/>
                </a:solidFill>
              </a:rPr>
              <a:t>The combined cost of 10 corporate welfare programs is </a:t>
            </a:r>
            <a:r>
              <a:rPr lang="en-US" b="1" dirty="0">
                <a:solidFill>
                  <a:schemeClr val="bg1"/>
                </a:solidFill>
              </a:rPr>
              <a:t>$1.539 trillion</a:t>
            </a:r>
            <a:r>
              <a:rPr lang="en-US" dirty="0">
                <a:solidFill>
                  <a:schemeClr val="bg1"/>
                </a:solidFill>
              </a:rPr>
              <a:t> per year. </a:t>
            </a:r>
          </a:p>
          <a:p>
            <a:endParaRPr lang="en-US" dirty="0">
              <a:solidFill>
                <a:schemeClr val="bg1"/>
              </a:solidFill>
            </a:endParaRPr>
          </a:p>
          <a:p>
            <a:r>
              <a:rPr lang="en-US" dirty="0">
                <a:solidFill>
                  <a:schemeClr val="bg1"/>
                </a:solidFill>
              </a:rPr>
              <a:t>The three main programs needy families depend upon — Temporary Assistance for Needy Families (</a:t>
            </a:r>
            <a:r>
              <a:rPr lang="en-US" b="1" dirty="0">
                <a:solidFill>
                  <a:schemeClr val="bg1"/>
                </a:solidFill>
              </a:rPr>
              <a:t>$17.3 billion</a:t>
            </a:r>
            <a:r>
              <a:rPr lang="en-US" dirty="0">
                <a:solidFill>
                  <a:schemeClr val="bg1"/>
                </a:solidFill>
              </a:rPr>
              <a:t>), food stamps (</a:t>
            </a:r>
            <a:r>
              <a:rPr lang="en-US" b="1" dirty="0">
                <a:solidFill>
                  <a:schemeClr val="bg1"/>
                </a:solidFill>
              </a:rPr>
              <a:t>$74 billion</a:t>
            </a:r>
            <a:r>
              <a:rPr lang="en-US" dirty="0">
                <a:solidFill>
                  <a:schemeClr val="bg1"/>
                </a:solidFill>
              </a:rPr>
              <a:t>), and the Earned Income Tax Credit (</a:t>
            </a:r>
            <a:r>
              <a:rPr lang="en-US" b="1" dirty="0">
                <a:solidFill>
                  <a:schemeClr val="bg1"/>
                </a:solidFill>
              </a:rPr>
              <a:t>$67.2 billion</a:t>
            </a:r>
            <a:r>
              <a:rPr lang="en-US" dirty="0">
                <a:solidFill>
                  <a:schemeClr val="bg1"/>
                </a:solidFill>
              </a:rPr>
              <a:t>) — cost just </a:t>
            </a:r>
            <a:r>
              <a:rPr lang="en-US" b="1" dirty="0">
                <a:solidFill>
                  <a:schemeClr val="bg1"/>
                </a:solidFill>
              </a:rPr>
              <a:t>$158.5 billion</a:t>
            </a:r>
            <a:r>
              <a:rPr lang="en-US" dirty="0">
                <a:solidFill>
                  <a:schemeClr val="bg1"/>
                </a:solidFill>
              </a:rPr>
              <a:t> in total.</a:t>
            </a:r>
          </a:p>
          <a:p>
            <a:endParaRPr lang="en-US" b="1" cap="all" dirty="0"/>
          </a:p>
          <a:p>
            <a:r>
              <a:rPr lang="en-US" sz="1400" dirty="0">
                <a:solidFill>
                  <a:schemeClr val="bg1"/>
                </a:solidFill>
              </a:rPr>
              <a:t>http://usuncut.com/class-war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2152"/>
            <a:ext cx="12192000" cy="3865847"/>
          </a:xfrm>
          <a:prstGeom prst="rect">
            <a:avLst/>
          </a:prstGeom>
        </p:spPr>
      </p:pic>
      <p:sp>
        <p:nvSpPr>
          <p:cNvPr id="4" name="Rectangle 3"/>
          <p:cNvSpPr/>
          <p:nvPr/>
        </p:nvSpPr>
        <p:spPr>
          <a:xfrm>
            <a:off x="366823" y="6373298"/>
            <a:ext cx="973374" cy="215444"/>
          </a:xfrm>
          <a:prstGeom prst="rect">
            <a:avLst/>
          </a:prstGeom>
          <a:solidFill>
            <a:schemeClr val="tx1">
              <a:lumMod val="95000"/>
              <a:lumOff val="5000"/>
            </a:schemeClr>
          </a:solidFill>
        </p:spPr>
        <p:txBody>
          <a:bodyPr wrap="square">
            <a:spAutoFit/>
          </a:bodyPr>
          <a:lstStyle/>
          <a:p>
            <a:r>
              <a:rPr lang="en-US" sz="800" b="1" dirty="0">
                <a:solidFill>
                  <a:schemeClr val="bg1"/>
                </a:solidFill>
              </a:rPr>
              <a:t>Shutterstock.com</a:t>
            </a:r>
          </a:p>
        </p:txBody>
      </p:sp>
    </p:spTree>
    <p:extLst>
      <p:ext uri="{BB962C8B-B14F-4D97-AF65-F5344CB8AC3E}">
        <p14:creationId xmlns:p14="http://schemas.microsoft.com/office/powerpoint/2010/main" val="3661391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64912" y="446084"/>
            <a:ext cx="7361275" cy="6001643"/>
          </a:xfrm>
          <a:prstGeom prst="rect">
            <a:avLst/>
          </a:prstGeom>
          <a:solidFill>
            <a:srgbClr val="360C2E"/>
          </a:solidFill>
        </p:spPr>
        <p:txBody>
          <a:bodyPr wrap="square" rtlCol="0">
            <a:spAutoFit/>
          </a:bodyPr>
          <a:lstStyle/>
          <a:p>
            <a:pPr lvl="5"/>
            <a:r>
              <a:rPr lang="en-US" sz="1600" b="1" dirty="0">
                <a:solidFill>
                  <a:schemeClr val="bg1"/>
                </a:solidFill>
              </a:rPr>
              <a:t>         CORPORATE WELFARE</a:t>
            </a:r>
          </a:p>
          <a:p>
            <a:pPr lvl="5"/>
            <a:endParaRPr lang="en-US" sz="1600" b="1" dirty="0">
              <a:solidFill>
                <a:schemeClr val="bg1"/>
              </a:solidFill>
            </a:endParaRPr>
          </a:p>
          <a:p>
            <a:pPr lvl="5"/>
            <a:r>
              <a:rPr lang="en-US" sz="1600" b="1" cap="all" dirty="0">
                <a:solidFill>
                  <a:schemeClr val="bg1"/>
                </a:solidFill>
              </a:rPr>
              <a:t>1. TAX BREAKS FOR CEO BONUSES </a:t>
            </a:r>
          </a:p>
          <a:p>
            <a:pPr lvl="5"/>
            <a:r>
              <a:rPr lang="en-US" sz="1600" b="1" cap="all" dirty="0">
                <a:solidFill>
                  <a:schemeClr val="bg1"/>
                </a:solidFill>
              </a:rPr>
              <a:t>		($7 BILLION/YEAR)</a:t>
            </a:r>
          </a:p>
          <a:p>
            <a:pPr lvl="5"/>
            <a:r>
              <a:rPr lang="en-US" sz="1600" b="1" cap="all" dirty="0">
                <a:solidFill>
                  <a:schemeClr val="bg1"/>
                </a:solidFill>
              </a:rPr>
              <a:t>2. TAX CUTS FOR LUXURY CORPORATE JETS 		($300 MILLION/YEAR)</a:t>
            </a:r>
          </a:p>
          <a:p>
            <a:pPr lvl="5"/>
            <a:r>
              <a:rPr lang="en-US" sz="1600" b="1" cap="all" dirty="0">
                <a:solidFill>
                  <a:schemeClr val="bg1"/>
                </a:solidFill>
              </a:rPr>
              <a:t>3. BIG OIL SUBSIDIES </a:t>
            </a:r>
          </a:p>
          <a:p>
            <a:pPr lvl="8"/>
            <a:r>
              <a:rPr lang="en-US" sz="1600" b="1" cap="all" dirty="0">
                <a:solidFill>
                  <a:schemeClr val="bg1"/>
                </a:solidFill>
              </a:rPr>
              <a:t>($37.5 BILLION/YEAR)</a:t>
            </a:r>
          </a:p>
          <a:p>
            <a:pPr lvl="5"/>
            <a:r>
              <a:rPr lang="en-US" sz="1600" b="1" cap="all" dirty="0">
                <a:solidFill>
                  <a:schemeClr val="bg1"/>
                </a:solidFill>
              </a:rPr>
              <a:t>4. PHARMACEUTICAL SUBSIDIES </a:t>
            </a:r>
          </a:p>
          <a:p>
            <a:pPr lvl="8"/>
            <a:r>
              <a:rPr lang="en-US" sz="1600" b="1" cap="all" dirty="0">
                <a:solidFill>
                  <a:schemeClr val="bg1"/>
                </a:solidFill>
              </a:rPr>
              <a:t>($270 BILLION/YEAR)</a:t>
            </a:r>
          </a:p>
          <a:p>
            <a:pPr lvl="5"/>
            <a:r>
              <a:rPr lang="en-US" sz="1600" b="1" cap="all" dirty="0">
                <a:solidFill>
                  <a:schemeClr val="bg1"/>
                </a:solidFill>
              </a:rPr>
              <a:t>5. CAPITAL GAINS TAX BREAKS </a:t>
            </a:r>
          </a:p>
          <a:p>
            <a:pPr lvl="8"/>
            <a:r>
              <a:rPr lang="en-US" sz="1600" b="1" cap="all" dirty="0">
                <a:solidFill>
                  <a:schemeClr val="bg1"/>
                </a:solidFill>
              </a:rPr>
              <a:t>($51 BILLION/YEAR)</a:t>
            </a:r>
          </a:p>
          <a:p>
            <a:pPr lvl="5"/>
            <a:r>
              <a:rPr lang="en-US" sz="1600" b="1" cap="all" dirty="0">
                <a:solidFill>
                  <a:schemeClr val="bg1"/>
                </a:solidFill>
              </a:rPr>
              <a:t>6. CORPORATE TAX SUBSIDIES FROM STATE AND LOCAL GOVERNMENTS </a:t>
            </a:r>
          </a:p>
          <a:p>
            <a:pPr lvl="5"/>
            <a:r>
              <a:rPr lang="en-US" sz="1600" b="1" cap="all" dirty="0">
                <a:solidFill>
                  <a:schemeClr val="bg1"/>
                </a:solidFill>
              </a:rPr>
              <a:t> 		($80.4 BILLION/YEAR)</a:t>
            </a:r>
          </a:p>
          <a:p>
            <a:pPr lvl="5"/>
            <a:r>
              <a:rPr lang="en-US" sz="1600" b="1" cap="all" dirty="0">
                <a:solidFill>
                  <a:schemeClr val="bg1"/>
                </a:solidFill>
              </a:rPr>
              <a:t>7. HANDOUTS TO BIG AG </a:t>
            </a:r>
          </a:p>
          <a:p>
            <a:pPr lvl="5"/>
            <a:r>
              <a:rPr lang="en-US" sz="1600" b="1" cap="all" dirty="0">
                <a:solidFill>
                  <a:schemeClr val="bg1"/>
                </a:solidFill>
              </a:rPr>
              <a:t>	 	($18 BILLION/YEAR)</a:t>
            </a:r>
          </a:p>
          <a:p>
            <a:pPr lvl="5"/>
            <a:r>
              <a:rPr lang="en-US" sz="1600" b="1" cap="all" dirty="0">
                <a:solidFill>
                  <a:schemeClr val="bg1"/>
                </a:solidFill>
              </a:rPr>
              <a:t>8. WELFARE FOR WALL STREET </a:t>
            </a:r>
          </a:p>
          <a:p>
            <a:pPr lvl="5"/>
            <a:r>
              <a:rPr lang="en-US" sz="1600" b="1" cap="all" dirty="0">
                <a:solidFill>
                  <a:schemeClr val="bg1"/>
                </a:solidFill>
              </a:rPr>
              <a:t>		($83 BILLION/YEAR)</a:t>
            </a:r>
          </a:p>
          <a:p>
            <a:pPr lvl="5"/>
            <a:r>
              <a:rPr lang="en-US" sz="1600" b="1" cap="all" dirty="0">
                <a:solidFill>
                  <a:schemeClr val="bg1"/>
                </a:solidFill>
              </a:rPr>
              <a:t>9. EXPORT-IMPORT BANK SUBSIDIES </a:t>
            </a:r>
          </a:p>
          <a:p>
            <a:pPr lvl="5"/>
            <a:r>
              <a:rPr lang="en-US" sz="1600" b="1" cap="all" dirty="0">
                <a:solidFill>
                  <a:schemeClr val="bg1"/>
                </a:solidFill>
              </a:rPr>
              <a:t>		($112 BILLION)</a:t>
            </a:r>
          </a:p>
          <a:p>
            <a:pPr lvl="5"/>
            <a:r>
              <a:rPr lang="en-US" sz="1600" b="1" cap="all" dirty="0">
                <a:solidFill>
                  <a:schemeClr val="bg1"/>
                </a:solidFill>
              </a:rPr>
              <a:t>10. FEDERAL CONTRACTS FOR THE TOP 200 BIGGEST COMPANIES </a:t>
            </a:r>
          </a:p>
          <a:p>
            <a:pPr lvl="5"/>
            <a:r>
              <a:rPr lang="en-US" sz="1600" b="1" cap="all" dirty="0">
                <a:solidFill>
                  <a:schemeClr val="bg1"/>
                </a:solidFill>
              </a:rPr>
              <a:t>		($880 BILLION/YEAR)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741042" cy="6858000"/>
          </a:xfrm>
          <a:prstGeom prst="rect">
            <a:avLst/>
          </a:prstGeom>
        </p:spPr>
      </p:pic>
      <p:sp>
        <p:nvSpPr>
          <p:cNvPr id="4" name="Rectangle 3"/>
          <p:cNvSpPr/>
          <p:nvPr/>
        </p:nvSpPr>
        <p:spPr>
          <a:xfrm>
            <a:off x="164804" y="6437094"/>
            <a:ext cx="973374" cy="215444"/>
          </a:xfrm>
          <a:prstGeom prst="rect">
            <a:avLst/>
          </a:prstGeom>
          <a:solidFill>
            <a:schemeClr val="tx1">
              <a:lumMod val="95000"/>
              <a:lumOff val="5000"/>
            </a:schemeClr>
          </a:solidFill>
        </p:spPr>
        <p:txBody>
          <a:bodyPr wrap="square">
            <a:spAutoFit/>
          </a:bodyPr>
          <a:lstStyle/>
          <a:p>
            <a:r>
              <a:rPr lang="en-US" sz="800" b="1" dirty="0">
                <a:solidFill>
                  <a:schemeClr val="bg1"/>
                </a:solidFill>
              </a:rPr>
              <a:t>Shutterstock.com</a:t>
            </a:r>
          </a:p>
        </p:txBody>
      </p:sp>
    </p:spTree>
    <p:extLst>
      <p:ext uri="{BB962C8B-B14F-4D97-AF65-F5344CB8AC3E}">
        <p14:creationId xmlns:p14="http://schemas.microsoft.com/office/powerpoint/2010/main" val="1885442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5" name="TextBox 4"/>
          <p:cNvSpPr txBox="1"/>
          <p:nvPr/>
        </p:nvSpPr>
        <p:spPr>
          <a:xfrm>
            <a:off x="350876" y="3618506"/>
            <a:ext cx="6751673" cy="3016210"/>
          </a:xfrm>
          <a:prstGeom prst="rect">
            <a:avLst/>
          </a:prstGeom>
          <a:solidFill>
            <a:srgbClr val="360C2E"/>
          </a:solidFill>
        </p:spPr>
        <p:txBody>
          <a:bodyPr wrap="square" rtlCol="0">
            <a:spAutoFit/>
          </a:bodyPr>
          <a:lstStyle/>
          <a:p>
            <a:pPr algn="ctr"/>
            <a:r>
              <a:rPr lang="en-US" sz="2800" dirty="0">
                <a:solidFill>
                  <a:schemeClr val="bg1"/>
                </a:solidFill>
              </a:rPr>
              <a:t>Key Words</a:t>
            </a:r>
          </a:p>
          <a:p>
            <a:r>
              <a:rPr lang="en-US" dirty="0">
                <a:solidFill>
                  <a:schemeClr val="bg1"/>
                </a:solidFill>
              </a:rPr>
              <a:t>social programs 	</a:t>
            </a:r>
            <a:r>
              <a:rPr lang="en-US" i="1" dirty="0">
                <a:solidFill>
                  <a:schemeClr val="bg1"/>
                </a:solidFill>
                <a:cs typeface="Arial" panose="020B0604020202020204" pitchFamily="34" charset="0"/>
              </a:rPr>
              <a:t>	 </a:t>
            </a:r>
            <a:r>
              <a:rPr lang="en-US" dirty="0">
                <a:solidFill>
                  <a:schemeClr val="bg1"/>
                </a:solidFill>
              </a:rPr>
              <a:t>Disability Insurance </a:t>
            </a:r>
            <a:r>
              <a:rPr lang="en-US" dirty="0">
                <a:solidFill>
                  <a:schemeClr val="bg1"/>
                </a:solidFill>
                <a:cs typeface="Arial" panose="020B0604020202020204" pitchFamily="34" charset="0"/>
              </a:rPr>
              <a:t>	</a:t>
            </a:r>
            <a:r>
              <a:rPr lang="en-US" dirty="0">
                <a:solidFill>
                  <a:schemeClr val="bg1"/>
                </a:solidFill>
              </a:rPr>
              <a:t> recipient</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social welfare structure </a:t>
            </a:r>
            <a:r>
              <a:rPr lang="en-US" dirty="0">
                <a:solidFill>
                  <a:schemeClr val="bg1"/>
                </a:solidFill>
                <a:cs typeface="Arial" panose="020B0604020202020204" pitchFamily="34" charset="0"/>
              </a:rPr>
              <a:t>	 </a:t>
            </a:r>
            <a:r>
              <a:rPr lang="en-US" dirty="0">
                <a:solidFill>
                  <a:schemeClr val="bg1"/>
                </a:solidFill>
              </a:rPr>
              <a:t>poor relief system </a:t>
            </a:r>
            <a:r>
              <a:rPr lang="en-US" dirty="0">
                <a:solidFill>
                  <a:schemeClr val="bg1"/>
                </a:solidFill>
                <a:cs typeface="Arial" panose="020B0604020202020204" pitchFamily="34" charset="0"/>
              </a:rPr>
              <a:t>		</a:t>
            </a:r>
            <a:r>
              <a:rPr lang="en-US" dirty="0">
                <a:solidFill>
                  <a:schemeClr val="bg1"/>
                </a:solidFill>
              </a:rPr>
              <a:t> industry</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old-age assistance </a:t>
            </a:r>
            <a:r>
              <a:rPr lang="en-US" dirty="0">
                <a:solidFill>
                  <a:schemeClr val="bg1"/>
                </a:solidFill>
                <a:cs typeface="Arial" panose="020B0604020202020204" pitchFamily="34" charset="0"/>
              </a:rPr>
              <a:t>		 </a:t>
            </a:r>
            <a:r>
              <a:rPr lang="en-US" dirty="0">
                <a:solidFill>
                  <a:schemeClr val="bg1"/>
                </a:solidFill>
              </a:rPr>
              <a:t>workers’ compensation</a:t>
            </a:r>
            <a:r>
              <a:rPr lang="en-US" dirty="0">
                <a:solidFill>
                  <a:schemeClr val="bg1"/>
                </a:solidFill>
                <a:cs typeface="Arial" panose="020B0604020202020204" pitchFamily="34" charset="0"/>
              </a:rPr>
              <a:t>	</a:t>
            </a:r>
            <a:r>
              <a:rPr lang="en-US" dirty="0">
                <a:solidFill>
                  <a:schemeClr val="bg1"/>
                </a:solidFill>
              </a:rPr>
              <a:t> benefits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retirement programs </a:t>
            </a:r>
            <a:r>
              <a:rPr lang="en-US" dirty="0">
                <a:solidFill>
                  <a:schemeClr val="bg1"/>
                </a:solidFill>
                <a:cs typeface="Arial" panose="020B0604020202020204" pitchFamily="34" charset="0"/>
              </a:rPr>
              <a:t>	 </a:t>
            </a:r>
            <a:r>
              <a:rPr lang="en-US" dirty="0">
                <a:solidFill>
                  <a:schemeClr val="bg1"/>
                </a:solidFill>
              </a:rPr>
              <a:t>pension plan 	</a:t>
            </a:r>
            <a:r>
              <a:rPr lang="en-US" dirty="0">
                <a:solidFill>
                  <a:schemeClr val="bg1"/>
                </a:solidFill>
                <a:cs typeface="Arial" panose="020B0604020202020204" pitchFamily="34" charset="0"/>
              </a:rPr>
              <a:t>	 </a:t>
            </a:r>
            <a:r>
              <a:rPr lang="en-US" dirty="0">
                <a:solidFill>
                  <a:schemeClr val="bg1"/>
                </a:solidFill>
              </a:rPr>
              <a:t>disabled</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full-scale system 	</a:t>
            </a:r>
            <a:r>
              <a:rPr lang="en-US" altLang="en-US" dirty="0">
                <a:solidFill>
                  <a:schemeClr val="bg1"/>
                </a:solidFill>
                <a:cs typeface="Arial" panose="020B0604020202020204" pitchFamily="34" charset="0"/>
              </a:rPr>
              <a:t>	 </a:t>
            </a:r>
            <a:r>
              <a:rPr lang="en-US" dirty="0">
                <a:solidFill>
                  <a:schemeClr val="bg1"/>
                </a:solidFill>
              </a:rPr>
              <a:t>Social Security 	</a:t>
            </a:r>
            <a:r>
              <a:rPr lang="en-US" dirty="0">
                <a:solidFill>
                  <a:schemeClr val="bg1"/>
                </a:solidFill>
                <a:cs typeface="Arial" panose="020B0604020202020204" pitchFamily="34" charset="0"/>
              </a:rPr>
              <a:t>	</a:t>
            </a:r>
            <a:r>
              <a:rPr lang="en-US" dirty="0">
                <a:solidFill>
                  <a:schemeClr val="bg1"/>
                </a:solidFill>
              </a:rPr>
              <a:t> grants</a:t>
            </a:r>
            <a:endParaRPr lang="en-US" dirty="0">
              <a:solidFill>
                <a:schemeClr val="bg1"/>
              </a:solidFill>
              <a:cs typeface="Arial" panose="020B0604020202020204" pitchFamily="34" charset="0"/>
            </a:endParaRPr>
          </a:p>
        </p:txBody>
      </p:sp>
      <p:sp>
        <p:nvSpPr>
          <p:cNvPr id="4" name="Rectangle 3"/>
          <p:cNvSpPr/>
          <p:nvPr/>
        </p:nvSpPr>
        <p:spPr>
          <a:xfrm>
            <a:off x="11041912" y="6419272"/>
            <a:ext cx="973374" cy="215444"/>
          </a:xfrm>
          <a:prstGeom prst="rect">
            <a:avLst/>
          </a:prstGeom>
          <a:solidFill>
            <a:schemeClr val="tx1">
              <a:lumMod val="95000"/>
              <a:lumOff val="5000"/>
            </a:schemeClr>
          </a:solidFill>
        </p:spPr>
        <p:txBody>
          <a:bodyPr wrap="square">
            <a:spAutoFit/>
          </a:bodyPr>
          <a:lstStyle/>
          <a:p>
            <a:r>
              <a:rPr lang="en-US" sz="800" b="1" dirty="0">
                <a:solidFill>
                  <a:schemeClr val="bg1"/>
                </a:solidFill>
              </a:rPr>
              <a:t>Shutterstock.com</a:t>
            </a:r>
          </a:p>
        </p:txBody>
      </p:sp>
    </p:spTree>
    <p:extLst>
      <p:ext uri="{BB962C8B-B14F-4D97-AF65-F5344CB8AC3E}">
        <p14:creationId xmlns:p14="http://schemas.microsoft.com/office/powerpoint/2010/main" val="139560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60844" y="5231220"/>
            <a:ext cx="9670312" cy="1477328"/>
          </a:xfrm>
          <a:prstGeom prst="rect">
            <a:avLst/>
          </a:prstGeom>
          <a:solidFill>
            <a:srgbClr val="360C2E"/>
          </a:solidFill>
        </p:spPr>
        <p:txBody>
          <a:bodyPr wrap="square" rtlCol="0">
            <a:spAutoFit/>
          </a:bodyPr>
          <a:lstStyle/>
          <a:p>
            <a:r>
              <a:rPr lang="en-US" dirty="0">
                <a:solidFill>
                  <a:schemeClr val="bg1"/>
                </a:solidFill>
              </a:rPr>
              <a:t>If you watch the evening news long enough, you’ll inevitably come across a story about </a:t>
            </a:r>
            <a:r>
              <a:rPr lang="en-US" u="sng" dirty="0">
                <a:solidFill>
                  <a:schemeClr val="bg1"/>
                </a:solidFill>
              </a:rPr>
              <a:t>social programs</a:t>
            </a:r>
            <a:r>
              <a:rPr lang="en-US" dirty="0">
                <a:solidFill>
                  <a:schemeClr val="bg1"/>
                </a:solidFill>
              </a:rPr>
              <a:t>. They are extremely controversial, often a talking point between the major political parties, and more frequently than not, misunderstood. There seems to be confusion as to what they are, who they help, how much they cost, and if they actually help the </a:t>
            </a:r>
            <a:r>
              <a:rPr lang="en-US" u="sng" dirty="0">
                <a:solidFill>
                  <a:schemeClr val="bg1"/>
                </a:solidFill>
              </a:rPr>
              <a:t>recipients</a:t>
            </a:r>
            <a:r>
              <a:rPr lang="en-US" dirty="0">
                <a:solidFill>
                  <a:schemeClr val="bg1"/>
                </a:solidFill>
              </a:rPr>
              <a:t> and the country. There is also confusion as to who pays for these social programs, often referred to as </a:t>
            </a:r>
            <a:r>
              <a:rPr lang="en-US" i="1" dirty="0">
                <a:solidFill>
                  <a:schemeClr val="bg1"/>
                </a:solidFill>
              </a:rPr>
              <a:t>social services</a:t>
            </a:r>
            <a:r>
              <a:rPr lang="en-US" dirty="0">
                <a:solidFill>
                  <a:schemeClr val="bg1"/>
                </a:solidFill>
              </a:rPr>
              <a:t>.</a:t>
            </a:r>
            <a:endParaRPr lang="en-US" sz="14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114"/>
            <a:ext cx="12192000" cy="5251334"/>
          </a:xfrm>
          <a:prstGeom prst="rect">
            <a:avLst/>
          </a:prstGeom>
        </p:spPr>
      </p:pic>
      <p:sp>
        <p:nvSpPr>
          <p:cNvPr id="5" name="Rectangle 4"/>
          <p:cNvSpPr/>
          <p:nvPr/>
        </p:nvSpPr>
        <p:spPr>
          <a:xfrm>
            <a:off x="196207" y="4885476"/>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3563320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4193768"/>
          </a:xfrm>
          <a:prstGeom prst="rect">
            <a:avLst/>
          </a:prstGeom>
        </p:spPr>
      </p:pic>
      <p:sp>
        <p:nvSpPr>
          <p:cNvPr id="2" name="TextBox 1"/>
          <p:cNvSpPr txBox="1"/>
          <p:nvPr/>
        </p:nvSpPr>
        <p:spPr>
          <a:xfrm>
            <a:off x="531629" y="4193768"/>
            <a:ext cx="11128744" cy="2462213"/>
          </a:xfrm>
          <a:prstGeom prst="rect">
            <a:avLst/>
          </a:prstGeom>
          <a:solidFill>
            <a:srgbClr val="360C2E"/>
          </a:solidFill>
        </p:spPr>
        <p:txBody>
          <a:bodyPr wrap="square" rtlCol="0">
            <a:spAutoFit/>
          </a:bodyPr>
          <a:lstStyle/>
          <a:p>
            <a:r>
              <a:rPr lang="en-US" dirty="0">
                <a:solidFill>
                  <a:schemeClr val="bg1"/>
                </a:solidFill>
              </a:rPr>
              <a:t>The U.S. </a:t>
            </a:r>
            <a:r>
              <a:rPr lang="en-US" u="sng" dirty="0">
                <a:solidFill>
                  <a:schemeClr val="bg1"/>
                </a:solidFill>
              </a:rPr>
              <a:t>social welfare structure</a:t>
            </a:r>
            <a:r>
              <a:rPr lang="en-US" dirty="0">
                <a:solidFill>
                  <a:schemeClr val="bg1"/>
                </a:solidFill>
              </a:rPr>
              <a:t> has been shaped both by long standing traditions and by changing economic and social conditions. In its early history, the United States was an expanding country with a vast frontier and a predominantly agricultural economy. Up to 1870, more than half the Nation’s adult workers were farmers. </a:t>
            </a:r>
          </a:p>
          <a:p>
            <a:endParaRPr lang="en-US" dirty="0">
              <a:solidFill>
                <a:schemeClr val="bg1"/>
              </a:solidFill>
            </a:endParaRPr>
          </a:p>
          <a:p>
            <a:r>
              <a:rPr lang="en-US" dirty="0">
                <a:solidFill>
                  <a:schemeClr val="bg1"/>
                </a:solidFill>
              </a:rPr>
              <a:t>In the years that followed, however, </a:t>
            </a:r>
            <a:r>
              <a:rPr lang="en-US" u="sng" dirty="0">
                <a:solidFill>
                  <a:schemeClr val="bg1"/>
                </a:solidFill>
              </a:rPr>
              <a:t>industry</a:t>
            </a:r>
            <a:r>
              <a:rPr lang="en-US" dirty="0">
                <a:solidFill>
                  <a:schemeClr val="bg1"/>
                </a:solidFill>
              </a:rPr>
              <a:t> developed rapidly and the economy tended to be increasingly characterized by industrialization, specialization, and urbanization. The result was a Nation of more employees who were dependent upon a continuing flow of money income to provide for themselves and their families.</a:t>
            </a:r>
          </a:p>
          <a:p>
            <a:endParaRPr lang="en-US" sz="1400" dirty="0">
              <a:solidFill>
                <a:schemeClr val="bg1"/>
              </a:solidFill>
            </a:endParaRPr>
          </a:p>
          <a:p>
            <a:r>
              <a:rPr lang="en-US" sz="1400" dirty="0">
                <a:solidFill>
                  <a:schemeClr val="bg1"/>
                </a:solidFill>
              </a:rPr>
              <a:t>https://www.ssa.gov/history/pdf/histdev.pdf</a:t>
            </a:r>
          </a:p>
        </p:txBody>
      </p:sp>
      <p:sp>
        <p:nvSpPr>
          <p:cNvPr id="5" name="Rectangle 4"/>
          <p:cNvSpPr/>
          <p:nvPr/>
        </p:nvSpPr>
        <p:spPr>
          <a:xfrm>
            <a:off x="149264" y="3774558"/>
            <a:ext cx="956522" cy="215444"/>
          </a:xfrm>
          <a:prstGeom prst="rect">
            <a:avLst/>
          </a:prstGeom>
          <a:solidFill>
            <a:schemeClr val="bg1">
              <a:lumMod val="65000"/>
            </a:schemeClr>
          </a:solidFill>
        </p:spPr>
        <p:txBody>
          <a:bodyPr wrap="square">
            <a:spAutoFit/>
          </a:bodyPr>
          <a:lstStyle/>
          <a:p>
            <a:r>
              <a:rPr lang="en-US" sz="800" b="1" dirty="0">
                <a:solidFill>
                  <a:schemeClr val="bg1"/>
                </a:solidFill>
              </a:rPr>
              <a:t>Shutterstock.com</a:t>
            </a:r>
          </a:p>
        </p:txBody>
      </p:sp>
    </p:spTree>
    <p:extLst>
      <p:ext uri="{BB962C8B-B14F-4D97-AF65-F5344CB8AC3E}">
        <p14:creationId xmlns:p14="http://schemas.microsoft.com/office/powerpoint/2010/main" val="929374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67"/>
            <a:ext cx="10632558" cy="6858000"/>
          </a:xfrm>
          <a:prstGeom prst="rect">
            <a:avLst/>
          </a:prstGeom>
        </p:spPr>
      </p:pic>
      <p:sp>
        <p:nvSpPr>
          <p:cNvPr id="2" name="TextBox 1"/>
          <p:cNvSpPr txBox="1"/>
          <p:nvPr/>
        </p:nvSpPr>
        <p:spPr>
          <a:xfrm>
            <a:off x="7517218" y="137369"/>
            <a:ext cx="4306186" cy="6617196"/>
          </a:xfrm>
          <a:prstGeom prst="rect">
            <a:avLst/>
          </a:prstGeom>
          <a:solidFill>
            <a:srgbClr val="360C2E"/>
          </a:solidFill>
        </p:spPr>
        <p:txBody>
          <a:bodyPr wrap="square" rtlCol="0">
            <a:spAutoFit/>
          </a:bodyPr>
          <a:lstStyle/>
          <a:p>
            <a:r>
              <a:rPr lang="en-US" dirty="0">
                <a:solidFill>
                  <a:schemeClr val="bg1"/>
                </a:solidFill>
              </a:rPr>
              <a:t>From the earliest colonial times, local villages and towns recognized an obligation to aid the needy when family effort, and assistance provided by neighbors and friends, were not sufficient. This aid was carried out through the </a:t>
            </a:r>
            <a:r>
              <a:rPr lang="en-US" u="sng" dirty="0">
                <a:solidFill>
                  <a:schemeClr val="bg1"/>
                </a:solidFill>
              </a:rPr>
              <a:t>poor relief system</a:t>
            </a:r>
            <a:r>
              <a:rPr lang="en-US" dirty="0">
                <a:solidFill>
                  <a:schemeClr val="bg1"/>
                </a:solidFill>
              </a:rPr>
              <a:t> and almshouses, or workhouses. </a:t>
            </a:r>
          </a:p>
          <a:p>
            <a:endParaRPr lang="en-US" dirty="0">
              <a:solidFill>
                <a:schemeClr val="bg1"/>
              </a:solidFill>
            </a:endParaRPr>
          </a:p>
          <a:p>
            <a:r>
              <a:rPr lang="en-US" dirty="0">
                <a:solidFill>
                  <a:schemeClr val="bg1"/>
                </a:solidFill>
              </a:rPr>
              <a:t>Gradually, measures were adopted to provide aid on a more organized basis, usually through cash allowances to certain categories among the poor. Mothers’ pension laws, which made it possible for children without paternal support to live at home with their mothers rather than in institutions or foster homes, were adopted in a number of States even before World War I. </a:t>
            </a:r>
          </a:p>
          <a:p>
            <a:endParaRPr lang="en-US" dirty="0">
              <a:solidFill>
                <a:schemeClr val="bg1"/>
              </a:solidFill>
            </a:endParaRPr>
          </a:p>
          <a:p>
            <a:r>
              <a:rPr lang="en-US" dirty="0">
                <a:solidFill>
                  <a:schemeClr val="bg1"/>
                </a:solidFill>
              </a:rPr>
              <a:t>In the mid-1920s, a few States began to experiment with </a:t>
            </a:r>
            <a:r>
              <a:rPr lang="en-US" u="sng" dirty="0">
                <a:solidFill>
                  <a:schemeClr val="bg1"/>
                </a:solidFill>
              </a:rPr>
              <a:t>old-age assistance</a:t>
            </a:r>
            <a:r>
              <a:rPr lang="en-US" dirty="0">
                <a:solidFill>
                  <a:schemeClr val="bg1"/>
                </a:solidFill>
              </a:rPr>
              <a:t> and aid to the blind.</a:t>
            </a:r>
            <a:endParaRPr lang="en-US" sz="1400" dirty="0">
              <a:solidFill>
                <a:schemeClr val="bg1"/>
              </a:solidFill>
            </a:endParaRPr>
          </a:p>
          <a:p>
            <a:endParaRPr lang="en-US" sz="1400" dirty="0">
              <a:solidFill>
                <a:schemeClr val="bg1"/>
              </a:solidFill>
            </a:endParaRPr>
          </a:p>
          <a:p>
            <a:r>
              <a:rPr lang="en-US" sz="1400" dirty="0">
                <a:solidFill>
                  <a:schemeClr val="bg1"/>
                </a:solidFill>
              </a:rPr>
              <a:t>https://www.ssa.gov/history/pdf/histdev.pdf</a:t>
            </a:r>
          </a:p>
        </p:txBody>
      </p:sp>
      <p:sp>
        <p:nvSpPr>
          <p:cNvPr id="5" name="Rectangle 4"/>
          <p:cNvSpPr/>
          <p:nvPr/>
        </p:nvSpPr>
        <p:spPr>
          <a:xfrm>
            <a:off x="121779" y="6443330"/>
            <a:ext cx="973374" cy="215444"/>
          </a:xfrm>
          <a:prstGeom prst="rect">
            <a:avLst/>
          </a:prstGeom>
          <a:solidFill>
            <a:schemeClr val="bg1">
              <a:lumMod val="65000"/>
            </a:schemeClr>
          </a:solidFill>
        </p:spPr>
        <p:txBody>
          <a:bodyPr wrap="square">
            <a:spAutoFit/>
          </a:bodyPr>
          <a:lstStyle/>
          <a:p>
            <a:r>
              <a:rPr lang="en-US" sz="800" b="1" dirty="0">
                <a:solidFill>
                  <a:schemeClr val="bg1"/>
                </a:solidFill>
              </a:rPr>
              <a:t>Shutterstock.com</a:t>
            </a:r>
          </a:p>
        </p:txBody>
      </p:sp>
    </p:spTree>
    <p:extLst>
      <p:ext uri="{BB962C8B-B14F-4D97-AF65-F5344CB8AC3E}">
        <p14:creationId xmlns:p14="http://schemas.microsoft.com/office/powerpoint/2010/main" val="334789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8151628" y="2144347"/>
            <a:ext cx="3700130" cy="4401205"/>
          </a:xfrm>
          <a:prstGeom prst="rect">
            <a:avLst/>
          </a:prstGeom>
          <a:solidFill>
            <a:srgbClr val="360C2E"/>
          </a:solidFill>
        </p:spPr>
        <p:txBody>
          <a:bodyPr wrap="square" rtlCol="0">
            <a:spAutoFit/>
          </a:bodyPr>
          <a:lstStyle/>
          <a:p>
            <a:r>
              <a:rPr lang="en-US" dirty="0">
                <a:solidFill>
                  <a:schemeClr val="bg1"/>
                </a:solidFill>
              </a:rPr>
              <a:t>Meanwhile, both the States and the Federal Government had begun to recognize that certain risks in an increasingly industrialized economy could best be met through a social insurance approach to public welfare.</a:t>
            </a:r>
          </a:p>
          <a:p>
            <a:endParaRPr lang="en-US" dirty="0">
              <a:solidFill>
                <a:schemeClr val="bg1"/>
              </a:solidFill>
            </a:endParaRPr>
          </a:p>
          <a:p>
            <a:r>
              <a:rPr lang="en-US" dirty="0">
                <a:solidFill>
                  <a:schemeClr val="bg1"/>
                </a:solidFill>
              </a:rPr>
              <a:t>That is, the contributory financing of social insurance programs would ensure that protection was available as a matter of right as contrasted with a public assistance approach whereby only those persons in need would be eligible for </a:t>
            </a:r>
            <a:r>
              <a:rPr lang="en-US" u="sng" dirty="0">
                <a:solidFill>
                  <a:schemeClr val="bg1"/>
                </a:solidFill>
              </a:rPr>
              <a:t>benefits</a:t>
            </a:r>
            <a:r>
              <a:rPr lang="en-US" dirty="0">
                <a:solidFill>
                  <a:schemeClr val="bg1"/>
                </a:solidFill>
              </a:rPr>
              <a:t>.</a:t>
            </a:r>
          </a:p>
          <a:p>
            <a:endParaRPr lang="en-US" sz="1400" dirty="0">
              <a:solidFill>
                <a:schemeClr val="bg1"/>
              </a:solidFill>
            </a:endParaRPr>
          </a:p>
          <a:p>
            <a:r>
              <a:rPr lang="en-US" sz="1400" dirty="0">
                <a:solidFill>
                  <a:schemeClr val="bg1"/>
                </a:solidFill>
              </a:rPr>
              <a:t>https://www.ssa.gov/history/pdf/histdev.pdf</a:t>
            </a:r>
          </a:p>
        </p:txBody>
      </p:sp>
      <p:sp>
        <p:nvSpPr>
          <p:cNvPr id="5" name="Rectangle 4"/>
          <p:cNvSpPr/>
          <p:nvPr/>
        </p:nvSpPr>
        <p:spPr>
          <a:xfrm>
            <a:off x="121779" y="6437830"/>
            <a:ext cx="615874" cy="215444"/>
          </a:xfrm>
          <a:prstGeom prst="rect">
            <a:avLst/>
          </a:prstGeom>
          <a:solidFill>
            <a:schemeClr val="bg1">
              <a:lumMod val="65000"/>
            </a:schemeClr>
          </a:solidFill>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529611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TextBox 1"/>
          <p:cNvSpPr txBox="1"/>
          <p:nvPr/>
        </p:nvSpPr>
        <p:spPr>
          <a:xfrm>
            <a:off x="233916" y="506878"/>
            <a:ext cx="3370521" cy="6001643"/>
          </a:xfrm>
          <a:prstGeom prst="rect">
            <a:avLst/>
          </a:prstGeom>
          <a:solidFill>
            <a:srgbClr val="360C2E"/>
          </a:solidFill>
        </p:spPr>
        <p:txBody>
          <a:bodyPr wrap="square" rtlCol="0">
            <a:spAutoFit/>
          </a:bodyPr>
          <a:lstStyle/>
          <a:p>
            <a:r>
              <a:rPr lang="en-US" dirty="0">
                <a:solidFill>
                  <a:schemeClr val="bg1"/>
                </a:solidFill>
              </a:rPr>
              <a:t>In the United States, as in most industrial countries, social insurance first began with </a:t>
            </a:r>
            <a:r>
              <a:rPr lang="en-US" u="sng" dirty="0">
                <a:solidFill>
                  <a:schemeClr val="bg1"/>
                </a:solidFill>
              </a:rPr>
              <a:t>workers’ compensation</a:t>
            </a:r>
            <a:r>
              <a:rPr lang="en-US" dirty="0">
                <a:solidFill>
                  <a:schemeClr val="bg1"/>
                </a:solidFill>
              </a:rPr>
              <a:t>. A Federal law covering civilian employees of the Government in hazardous jobs was adopted in 1908, and the first State compensation law to be held constitutional was enacted in 1911. </a:t>
            </a:r>
          </a:p>
          <a:p>
            <a:endParaRPr lang="en-US" dirty="0">
              <a:solidFill>
                <a:schemeClr val="bg1"/>
              </a:solidFill>
            </a:endParaRPr>
          </a:p>
          <a:p>
            <a:r>
              <a:rPr lang="en-US" dirty="0">
                <a:solidFill>
                  <a:schemeClr val="bg1"/>
                </a:solidFill>
              </a:rPr>
              <a:t>By 1929, workers’ compensation laws were in effect in all but four States. These laws made industry responsible for the costs of compensating workers or their survivors when the worker was injured or killed in connection with his or her job. </a:t>
            </a:r>
          </a:p>
          <a:p>
            <a:endParaRPr lang="en-US" sz="1400" dirty="0">
              <a:solidFill>
                <a:schemeClr val="bg1"/>
              </a:solidFill>
            </a:endParaRPr>
          </a:p>
          <a:p>
            <a:r>
              <a:rPr lang="en-US" sz="1400" dirty="0">
                <a:solidFill>
                  <a:schemeClr val="bg1"/>
                </a:solidFill>
              </a:rPr>
              <a:t>https://www.ssa.gov/history/pdf/histdev.pdf</a:t>
            </a:r>
          </a:p>
        </p:txBody>
      </p:sp>
      <p:sp>
        <p:nvSpPr>
          <p:cNvPr id="5" name="Rectangle 4"/>
          <p:cNvSpPr/>
          <p:nvPr/>
        </p:nvSpPr>
        <p:spPr>
          <a:xfrm>
            <a:off x="10977621" y="6400799"/>
            <a:ext cx="973374" cy="215444"/>
          </a:xfrm>
          <a:prstGeom prst="rect">
            <a:avLst/>
          </a:prstGeom>
          <a:solidFill>
            <a:schemeClr val="bg1">
              <a:lumMod val="65000"/>
            </a:schemeClr>
          </a:solidFill>
        </p:spPr>
        <p:txBody>
          <a:bodyPr wrap="square">
            <a:spAutoFit/>
          </a:bodyPr>
          <a:lstStyle/>
          <a:p>
            <a:r>
              <a:rPr lang="en-US" sz="800" b="1" dirty="0">
                <a:solidFill>
                  <a:schemeClr val="bg1"/>
                </a:solidFill>
              </a:rPr>
              <a:t>Shutterstock.com</a:t>
            </a:r>
          </a:p>
        </p:txBody>
      </p:sp>
    </p:spTree>
    <p:extLst>
      <p:ext uri="{BB962C8B-B14F-4D97-AF65-F5344CB8AC3E}">
        <p14:creationId xmlns:p14="http://schemas.microsoft.com/office/powerpoint/2010/main" val="2410177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4508205"/>
          </a:xfrm>
          <a:prstGeom prst="rect">
            <a:avLst/>
          </a:prstGeom>
        </p:spPr>
      </p:pic>
      <p:sp>
        <p:nvSpPr>
          <p:cNvPr id="2" name="TextBox 1"/>
          <p:cNvSpPr txBox="1"/>
          <p:nvPr/>
        </p:nvSpPr>
        <p:spPr>
          <a:xfrm>
            <a:off x="574158" y="4508205"/>
            <a:ext cx="11043684" cy="2185214"/>
          </a:xfrm>
          <a:prstGeom prst="rect">
            <a:avLst/>
          </a:prstGeom>
          <a:solidFill>
            <a:srgbClr val="360C2E"/>
          </a:solidFill>
        </p:spPr>
        <p:txBody>
          <a:bodyPr wrap="square" rtlCol="0">
            <a:spAutoFit/>
          </a:bodyPr>
          <a:lstStyle/>
          <a:p>
            <a:r>
              <a:rPr lang="en-US" u="sng" dirty="0">
                <a:solidFill>
                  <a:schemeClr val="bg1"/>
                </a:solidFill>
              </a:rPr>
              <a:t>Retirement programs</a:t>
            </a:r>
            <a:r>
              <a:rPr lang="en-US" dirty="0">
                <a:solidFill>
                  <a:schemeClr val="bg1"/>
                </a:solidFill>
              </a:rPr>
              <a:t> for certain groups of State and local government employees—mainly teachers, police officers, and firefighters—date back to the 19th century. The teachers’ </a:t>
            </a:r>
            <a:r>
              <a:rPr lang="en-US" u="sng" dirty="0">
                <a:solidFill>
                  <a:schemeClr val="bg1"/>
                </a:solidFill>
              </a:rPr>
              <a:t>pension plan</a:t>
            </a:r>
            <a:r>
              <a:rPr lang="en-US" dirty="0">
                <a:solidFill>
                  <a:schemeClr val="bg1"/>
                </a:solidFill>
              </a:rPr>
              <a:t> of New Jersey, which was established in 1896, is probably the oldest retirement plan for government employees. By the early 1900’s, a number of municipalities and local governments had set up retirement plans for police officers and firefighters. New York State and New York City set up retirement systems for their employees in 1920—the same year that the Civil Service Retirement System was set up for Federal employees.</a:t>
            </a:r>
          </a:p>
          <a:p>
            <a:endParaRPr lang="en-US" sz="1400" dirty="0">
              <a:solidFill>
                <a:schemeClr val="bg1"/>
              </a:solidFill>
            </a:endParaRPr>
          </a:p>
          <a:p>
            <a:r>
              <a:rPr lang="en-US" sz="1400" dirty="0">
                <a:solidFill>
                  <a:schemeClr val="bg1"/>
                </a:solidFill>
              </a:rPr>
              <a:t>https://www.ssa.gov/history/pdf/histdev.pdf</a:t>
            </a:r>
          </a:p>
        </p:txBody>
      </p:sp>
      <p:sp>
        <p:nvSpPr>
          <p:cNvPr id="5" name="Rectangle 4"/>
          <p:cNvSpPr/>
          <p:nvPr/>
        </p:nvSpPr>
        <p:spPr>
          <a:xfrm>
            <a:off x="111146" y="4072270"/>
            <a:ext cx="973374" cy="215444"/>
          </a:xfrm>
          <a:prstGeom prst="rect">
            <a:avLst/>
          </a:prstGeom>
          <a:solidFill>
            <a:schemeClr val="bg1">
              <a:lumMod val="65000"/>
            </a:schemeClr>
          </a:solidFill>
        </p:spPr>
        <p:txBody>
          <a:bodyPr wrap="square">
            <a:spAutoFit/>
          </a:bodyPr>
          <a:lstStyle/>
          <a:p>
            <a:r>
              <a:rPr lang="en-US" sz="800" b="1" dirty="0">
                <a:solidFill>
                  <a:schemeClr val="bg1"/>
                </a:solidFill>
              </a:rPr>
              <a:t>Shutterstock.com</a:t>
            </a:r>
          </a:p>
        </p:txBody>
      </p:sp>
    </p:spTree>
    <p:extLst>
      <p:ext uri="{BB962C8B-B14F-4D97-AF65-F5344CB8AC3E}">
        <p14:creationId xmlns:p14="http://schemas.microsoft.com/office/powerpoint/2010/main" val="4163009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1999" cy="3934046"/>
          </a:xfrm>
          <a:prstGeom prst="rect">
            <a:avLst/>
          </a:prstGeom>
        </p:spPr>
      </p:pic>
      <p:sp>
        <p:nvSpPr>
          <p:cNvPr id="2" name="TextBox 1"/>
          <p:cNvSpPr txBox="1"/>
          <p:nvPr/>
        </p:nvSpPr>
        <p:spPr>
          <a:xfrm>
            <a:off x="574158" y="3934047"/>
            <a:ext cx="11043684" cy="2739211"/>
          </a:xfrm>
          <a:prstGeom prst="rect">
            <a:avLst/>
          </a:prstGeom>
          <a:solidFill>
            <a:srgbClr val="360C2E"/>
          </a:solidFill>
        </p:spPr>
        <p:txBody>
          <a:bodyPr wrap="square" rtlCol="0">
            <a:spAutoFit/>
          </a:bodyPr>
          <a:lstStyle/>
          <a:p>
            <a:r>
              <a:rPr lang="en-US" dirty="0">
                <a:solidFill>
                  <a:schemeClr val="bg1"/>
                </a:solidFill>
              </a:rPr>
              <a:t>Another area where the Federal Government accepted an early responsibility was in the provision of benefits and services for persons who served in the Armed Forces. These veterans’ benefits, at first, consisted mainly of compensation for the war-disabled, widows’ pensions, and land grants. Later, emphasis was placed on service pensions and domiciliary care. Following World War I, provisions were made for a </a:t>
            </a:r>
            <a:r>
              <a:rPr lang="en-US" u="sng" dirty="0">
                <a:solidFill>
                  <a:schemeClr val="bg1"/>
                </a:solidFill>
              </a:rPr>
              <a:t>full-scale system </a:t>
            </a:r>
            <a:r>
              <a:rPr lang="en-US" dirty="0">
                <a:solidFill>
                  <a:schemeClr val="bg1"/>
                </a:solidFill>
              </a:rPr>
              <a:t>of hospital and medical care benefits.</a:t>
            </a:r>
          </a:p>
          <a:p>
            <a:endParaRPr lang="en-US" dirty="0">
              <a:solidFill>
                <a:schemeClr val="bg1"/>
              </a:solidFill>
            </a:endParaRPr>
          </a:p>
          <a:p>
            <a:r>
              <a:rPr lang="en-US" dirty="0">
                <a:solidFill>
                  <a:schemeClr val="bg1"/>
                </a:solidFill>
              </a:rPr>
              <a:t>The development of social welfare programs has been strongly pragmatic and incremental. Proposals for change are generally formulated in response to specific problems rather than to a broad national agenda.</a:t>
            </a:r>
          </a:p>
          <a:p>
            <a:endParaRPr lang="en-US" sz="1400" dirty="0">
              <a:solidFill>
                <a:schemeClr val="bg1"/>
              </a:solidFill>
            </a:endParaRPr>
          </a:p>
          <a:p>
            <a:r>
              <a:rPr lang="en-US" sz="1400" dirty="0">
                <a:solidFill>
                  <a:schemeClr val="bg1"/>
                </a:solidFill>
              </a:rPr>
              <a:t>https://www.ssa.gov/history/pdf/histdev.pdf</a:t>
            </a:r>
          </a:p>
        </p:txBody>
      </p:sp>
      <p:sp>
        <p:nvSpPr>
          <p:cNvPr id="5" name="Rectangle 4"/>
          <p:cNvSpPr/>
          <p:nvPr/>
        </p:nvSpPr>
        <p:spPr>
          <a:xfrm>
            <a:off x="174942" y="3540642"/>
            <a:ext cx="973374" cy="215444"/>
          </a:xfrm>
          <a:prstGeom prst="rect">
            <a:avLst/>
          </a:prstGeom>
          <a:solidFill>
            <a:schemeClr val="bg1">
              <a:lumMod val="65000"/>
            </a:schemeClr>
          </a:solidFill>
        </p:spPr>
        <p:txBody>
          <a:bodyPr wrap="square">
            <a:spAutoFit/>
          </a:bodyPr>
          <a:lstStyle/>
          <a:p>
            <a:r>
              <a:rPr lang="en-US" sz="800" b="1" dirty="0">
                <a:solidFill>
                  <a:schemeClr val="bg1"/>
                </a:solidFill>
              </a:rPr>
              <a:t>Shutterstock.com</a:t>
            </a:r>
          </a:p>
        </p:txBody>
      </p:sp>
    </p:spTree>
    <p:extLst>
      <p:ext uri="{BB962C8B-B14F-4D97-AF65-F5344CB8AC3E}">
        <p14:creationId xmlns:p14="http://schemas.microsoft.com/office/powerpoint/2010/main" val="3348286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1999" cy="4075062"/>
          </a:xfrm>
          <a:prstGeom prst="rect">
            <a:avLst/>
          </a:prstGeom>
        </p:spPr>
      </p:pic>
      <p:sp>
        <p:nvSpPr>
          <p:cNvPr id="2" name="TextBox 1"/>
          <p:cNvSpPr txBox="1"/>
          <p:nvPr/>
        </p:nvSpPr>
        <p:spPr>
          <a:xfrm>
            <a:off x="563524" y="4075063"/>
            <a:ext cx="11064949" cy="2523768"/>
          </a:xfrm>
          <a:prstGeom prst="rect">
            <a:avLst/>
          </a:prstGeom>
          <a:solidFill>
            <a:srgbClr val="360C2E"/>
          </a:solidFill>
        </p:spPr>
        <p:txBody>
          <a:bodyPr wrap="square" rtlCol="0">
            <a:spAutoFit/>
          </a:bodyPr>
          <a:lstStyle/>
          <a:p>
            <a:r>
              <a:rPr lang="en-US" dirty="0">
                <a:solidFill>
                  <a:schemeClr val="bg1"/>
                </a:solidFill>
              </a:rPr>
              <a:t>A second characteristic of U.S. social welfare policy development is its considerable degree of decentralization. Some programs are almost entirely Federal with respect to administration, financing, or both; others involve only the States (with or without participation of local government); still others involve all three levels of government. </a:t>
            </a:r>
          </a:p>
          <a:p>
            <a:endParaRPr lang="en-US" dirty="0">
              <a:solidFill>
                <a:schemeClr val="bg1"/>
              </a:solidFill>
            </a:endParaRPr>
          </a:p>
          <a:p>
            <a:r>
              <a:rPr lang="en-US" dirty="0">
                <a:solidFill>
                  <a:schemeClr val="bg1"/>
                </a:solidFill>
              </a:rPr>
              <a:t>The important role played by the private sector is another aspect of decentralization in the development of American social welfare programs. The private sector shares a large role in the provision of health and medical care and income maintenance benefits in the form of employment related pensions, group life insurance, and sickness payments.</a:t>
            </a:r>
          </a:p>
          <a:p>
            <a:endParaRPr lang="en-US" dirty="0">
              <a:solidFill>
                <a:schemeClr val="bg1"/>
              </a:solidFill>
            </a:endParaRPr>
          </a:p>
          <a:p>
            <a:r>
              <a:rPr lang="en-US" sz="1400" dirty="0">
                <a:solidFill>
                  <a:schemeClr val="bg1"/>
                </a:solidFill>
              </a:rPr>
              <a:t>https://www.ssa.gov/history/pdf/histdev.pdf</a:t>
            </a:r>
          </a:p>
        </p:txBody>
      </p:sp>
      <p:sp>
        <p:nvSpPr>
          <p:cNvPr id="5" name="Rectangle 4"/>
          <p:cNvSpPr/>
          <p:nvPr/>
        </p:nvSpPr>
        <p:spPr>
          <a:xfrm>
            <a:off x="313165" y="3689498"/>
            <a:ext cx="633133" cy="215444"/>
          </a:xfrm>
          <a:prstGeom prst="rect">
            <a:avLst/>
          </a:prstGeom>
          <a:solidFill>
            <a:schemeClr val="bg1">
              <a:lumMod val="65000"/>
            </a:schemeClr>
          </a:solidFill>
        </p:spPr>
        <p:txBody>
          <a:bodyPr wrap="square">
            <a:spAutoFit/>
          </a:bodyPr>
          <a:lstStyle/>
          <a:p>
            <a:r>
              <a:rPr lang="en-US" sz="800" b="1" dirty="0">
                <a:solidFill>
                  <a:schemeClr val="bg1"/>
                </a:solidFill>
              </a:rPr>
              <a:t>123rf.com</a:t>
            </a:r>
          </a:p>
        </p:txBody>
      </p:sp>
    </p:spTree>
    <p:extLst>
      <p:ext uri="{BB962C8B-B14F-4D97-AF65-F5344CB8AC3E}">
        <p14:creationId xmlns:p14="http://schemas.microsoft.com/office/powerpoint/2010/main" val="1762604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18300</TotalTime>
  <Words>1801</Words>
  <Application>Microsoft Office PowerPoint</Application>
  <PresentationFormat>Widescreen</PresentationFormat>
  <Paragraphs>129</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545</cp:revision>
  <dcterms:created xsi:type="dcterms:W3CDTF">2016-07-19T04:55:11Z</dcterms:created>
  <dcterms:modified xsi:type="dcterms:W3CDTF">2016-10-25T11:19:23Z</dcterms:modified>
</cp:coreProperties>
</file>