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7" r:id="rId4"/>
    <p:sldId id="353" r:id="rId5"/>
    <p:sldId id="354" r:id="rId6"/>
    <p:sldId id="355" r:id="rId7"/>
    <p:sldId id="356" r:id="rId8"/>
    <p:sldId id="357" r:id="rId9"/>
    <p:sldId id="358" r:id="rId10"/>
    <p:sldId id="359" r:id="rId11"/>
    <p:sldId id="360" r:id="rId12"/>
    <p:sldId id="362" r:id="rId13"/>
    <p:sldId id="361" r:id="rId14"/>
    <p:sldId id="363"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2123658"/>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dirty="0">
                <a:solidFill>
                  <a:schemeClr val="bg1"/>
                </a:solidFill>
              </a:rPr>
              <a:t>&gt;121</a:t>
            </a:r>
          </a:p>
          <a:p>
            <a:pPr algn="ctr"/>
            <a:r>
              <a:rPr lang="en-US" sz="4400">
                <a:solidFill>
                  <a:schemeClr val="bg1"/>
                </a:solidFill>
              </a:rPr>
              <a:t>&lt;121</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204791" y="340242"/>
            <a:ext cx="3561907" cy="2862322"/>
          </a:xfrm>
          <a:prstGeom prst="rect">
            <a:avLst/>
          </a:prstGeom>
          <a:solidFill>
            <a:srgbClr val="360C2E"/>
          </a:solidFill>
        </p:spPr>
        <p:txBody>
          <a:bodyPr wrap="square" rtlCol="0">
            <a:spAutoFit/>
          </a:bodyPr>
          <a:lstStyle/>
          <a:p>
            <a:r>
              <a:rPr lang="en-US" dirty="0">
                <a:solidFill>
                  <a:schemeClr val="bg1"/>
                </a:solidFill>
              </a:rPr>
              <a:t>The other reason for constituent participation is called </a:t>
            </a:r>
            <a:r>
              <a:rPr lang="en-US" i="1" dirty="0">
                <a:solidFill>
                  <a:schemeClr val="bg1"/>
                </a:solidFill>
              </a:rPr>
              <a:t>daylight</a:t>
            </a:r>
            <a:r>
              <a:rPr lang="en-US" dirty="0">
                <a:solidFill>
                  <a:schemeClr val="bg1"/>
                </a:solidFill>
              </a:rPr>
              <a:t>. Your interest and participation shines daylight on the activities of our lawmakers. </a:t>
            </a:r>
          </a:p>
          <a:p>
            <a:endParaRPr lang="en-US" dirty="0">
              <a:solidFill>
                <a:schemeClr val="bg1"/>
              </a:solidFill>
            </a:endParaRPr>
          </a:p>
          <a:p>
            <a:r>
              <a:rPr lang="en-US" dirty="0">
                <a:solidFill>
                  <a:schemeClr val="bg1"/>
                </a:solidFill>
              </a:rPr>
              <a:t>When people know their activities are being monitored, they tend to follow the rules and make better decisions. </a:t>
            </a:r>
          </a:p>
        </p:txBody>
      </p:sp>
      <p:sp>
        <p:nvSpPr>
          <p:cNvPr id="4" name="Rectangle 3"/>
          <p:cNvSpPr/>
          <p:nvPr/>
        </p:nvSpPr>
        <p:spPr>
          <a:xfrm>
            <a:off x="121779" y="6437830"/>
            <a:ext cx="615874" cy="215444"/>
          </a:xfrm>
          <a:prstGeom prst="rect">
            <a:avLst/>
          </a:prstGeom>
        </p:spPr>
        <p:txBody>
          <a:bodyPr wrap="none">
            <a:spAutoFit/>
          </a:bodyPr>
          <a:lstStyle/>
          <a:p>
            <a:r>
              <a:rPr lang="en-US" sz="800" b="1" dirty="0"/>
              <a:t>123rf.com</a:t>
            </a:r>
          </a:p>
        </p:txBody>
      </p:sp>
    </p:spTree>
    <p:extLst>
      <p:ext uri="{BB962C8B-B14F-4D97-AF65-F5344CB8AC3E}">
        <p14:creationId xmlns:p14="http://schemas.microsoft.com/office/powerpoint/2010/main" val="1981471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878726" y="289679"/>
            <a:ext cx="3951767" cy="3970318"/>
          </a:xfrm>
          <a:prstGeom prst="rect">
            <a:avLst/>
          </a:prstGeom>
          <a:solidFill>
            <a:srgbClr val="360C2E"/>
          </a:solidFill>
        </p:spPr>
        <p:txBody>
          <a:bodyPr wrap="square" rtlCol="0">
            <a:spAutoFit/>
          </a:bodyPr>
          <a:lstStyle/>
          <a:p>
            <a:r>
              <a:rPr lang="en-US" dirty="0">
                <a:solidFill>
                  <a:schemeClr val="bg1"/>
                </a:solidFill>
              </a:rPr>
              <a:t>The reason is that the majority of lawmakers work very hard for their constituents. </a:t>
            </a:r>
          </a:p>
          <a:p>
            <a:endParaRPr lang="en-US" dirty="0">
              <a:solidFill>
                <a:schemeClr val="bg1"/>
              </a:solidFill>
            </a:endParaRPr>
          </a:p>
          <a:p>
            <a:r>
              <a:rPr lang="en-US" dirty="0">
                <a:solidFill>
                  <a:schemeClr val="bg1"/>
                </a:solidFill>
              </a:rPr>
              <a:t>They are as upset, if not more, with the behavior of some of their colleagues. They know that the behavior of a few reflects poorly on the group. </a:t>
            </a:r>
          </a:p>
          <a:p>
            <a:endParaRPr lang="en-US" dirty="0">
              <a:solidFill>
                <a:schemeClr val="bg1"/>
              </a:solidFill>
            </a:endParaRPr>
          </a:p>
          <a:p>
            <a:r>
              <a:rPr lang="en-US" dirty="0">
                <a:solidFill>
                  <a:schemeClr val="bg1"/>
                </a:solidFill>
              </a:rPr>
              <a:t>The hardworking, honest Senators and members of the General Assembly would appreciate nothing more than your input, active participation, and interest.</a:t>
            </a: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35707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22605"/>
          </a:xfrm>
          <a:prstGeom prst="rect">
            <a:avLst/>
          </a:prstGeom>
        </p:spPr>
      </p:pic>
      <p:sp>
        <p:nvSpPr>
          <p:cNvPr id="2" name="TextBox 1"/>
          <p:cNvSpPr txBox="1"/>
          <p:nvPr/>
        </p:nvSpPr>
        <p:spPr>
          <a:xfrm>
            <a:off x="696432" y="4827227"/>
            <a:ext cx="10799135" cy="1754326"/>
          </a:xfrm>
          <a:prstGeom prst="rect">
            <a:avLst/>
          </a:prstGeom>
          <a:solidFill>
            <a:srgbClr val="360C2E"/>
          </a:solidFill>
        </p:spPr>
        <p:txBody>
          <a:bodyPr wrap="square" rtlCol="0">
            <a:spAutoFit/>
          </a:bodyPr>
          <a:lstStyle/>
          <a:p>
            <a:r>
              <a:rPr lang="en-US" dirty="0">
                <a:solidFill>
                  <a:schemeClr val="bg1"/>
                </a:solidFill>
              </a:rPr>
              <a:t>Before you use your voice and reach out to your lawmakers, make sure you are informed about the issues and have referenced multiple sources. It’s your obligation, as a constituent, to be aware of the issues our lawmakers are discussing. That’s an important part of being a constituent.</a:t>
            </a:r>
          </a:p>
          <a:p>
            <a:endParaRPr lang="en-US" dirty="0">
              <a:solidFill>
                <a:schemeClr val="bg1"/>
              </a:solidFill>
            </a:endParaRPr>
          </a:p>
          <a:p>
            <a:r>
              <a:rPr lang="en-US" dirty="0">
                <a:solidFill>
                  <a:schemeClr val="bg1"/>
                </a:solidFill>
              </a:rPr>
              <a:t>Once you’ve done your homework, and are aware of the issues, make it a point to </a:t>
            </a:r>
            <a:r>
              <a:rPr lang="en-US" u="sng" dirty="0">
                <a:solidFill>
                  <a:schemeClr val="bg1"/>
                </a:solidFill>
              </a:rPr>
              <a:t>share your opinion</a:t>
            </a:r>
            <a:r>
              <a:rPr lang="en-US" dirty="0">
                <a:solidFill>
                  <a:schemeClr val="bg1"/>
                </a:solidFill>
              </a:rPr>
              <a:t> with your representatives in both chambers.</a:t>
            </a:r>
          </a:p>
        </p:txBody>
      </p:sp>
    </p:spTree>
    <p:extLst>
      <p:ext uri="{BB962C8B-B14F-4D97-AF65-F5344CB8AC3E}">
        <p14:creationId xmlns:p14="http://schemas.microsoft.com/office/powerpoint/2010/main" val="108227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83" t="8234" r="51357" b="52006"/>
          <a:stretch/>
        </p:blipFill>
        <p:spPr>
          <a:xfrm>
            <a:off x="-37572" y="0"/>
            <a:ext cx="12229572" cy="6857999"/>
          </a:xfrm>
          <a:prstGeom prst="rect">
            <a:avLst/>
          </a:prstGeom>
        </p:spPr>
      </p:pic>
      <p:sp>
        <p:nvSpPr>
          <p:cNvPr id="2" name="TextBox 1"/>
          <p:cNvSpPr txBox="1"/>
          <p:nvPr/>
        </p:nvSpPr>
        <p:spPr>
          <a:xfrm>
            <a:off x="372140" y="3549110"/>
            <a:ext cx="4699591" cy="2862322"/>
          </a:xfrm>
          <a:prstGeom prst="rect">
            <a:avLst/>
          </a:prstGeom>
          <a:solidFill>
            <a:srgbClr val="360C2E"/>
          </a:solidFill>
        </p:spPr>
        <p:txBody>
          <a:bodyPr wrap="square" rtlCol="0">
            <a:spAutoFit/>
          </a:bodyPr>
          <a:lstStyle/>
          <a:p>
            <a:r>
              <a:rPr lang="en-US" dirty="0">
                <a:solidFill>
                  <a:schemeClr val="bg1"/>
                </a:solidFill>
              </a:rPr>
              <a:t>You have several options to use your voice:</a:t>
            </a:r>
          </a:p>
          <a:p>
            <a:endParaRPr lang="en-US" dirty="0">
              <a:solidFill>
                <a:schemeClr val="bg1"/>
              </a:solidFill>
            </a:endParaRPr>
          </a:p>
          <a:p>
            <a:r>
              <a:rPr lang="en-US" dirty="0">
                <a:solidFill>
                  <a:schemeClr val="bg1"/>
                </a:solidFill>
              </a:rPr>
              <a:t>	Email</a:t>
            </a:r>
          </a:p>
          <a:p>
            <a:r>
              <a:rPr lang="en-US" dirty="0">
                <a:solidFill>
                  <a:schemeClr val="bg1"/>
                </a:solidFill>
              </a:rPr>
              <a:t>	Call</a:t>
            </a:r>
          </a:p>
          <a:p>
            <a:r>
              <a:rPr lang="en-US" dirty="0">
                <a:solidFill>
                  <a:schemeClr val="bg1"/>
                </a:solidFill>
              </a:rPr>
              <a:t>	Letter</a:t>
            </a:r>
          </a:p>
          <a:p>
            <a:r>
              <a:rPr lang="en-US" dirty="0">
                <a:solidFill>
                  <a:schemeClr val="bg1"/>
                </a:solidFill>
              </a:rPr>
              <a:t>	Attend events</a:t>
            </a:r>
          </a:p>
          <a:p>
            <a:r>
              <a:rPr lang="en-US" dirty="0">
                <a:solidFill>
                  <a:schemeClr val="bg1"/>
                </a:solidFill>
              </a:rPr>
              <a:t>	Attend legislative sessions</a:t>
            </a:r>
          </a:p>
          <a:p>
            <a:r>
              <a:rPr lang="en-US" dirty="0">
                <a:solidFill>
                  <a:schemeClr val="bg1"/>
                </a:solidFill>
              </a:rPr>
              <a:t>	Attend committee hearings</a:t>
            </a:r>
          </a:p>
          <a:p>
            <a:r>
              <a:rPr lang="en-US" dirty="0">
                <a:solidFill>
                  <a:schemeClr val="bg1"/>
                </a:solidFill>
              </a:rPr>
              <a:t>	Invite your representatives </a:t>
            </a:r>
            <a:r>
              <a:rPr lang="en-US">
                <a:solidFill>
                  <a:schemeClr val="bg1"/>
                </a:solidFill>
              </a:rPr>
              <a:t>to school</a:t>
            </a:r>
            <a:endParaRPr lang="en-US" dirty="0">
              <a:solidFill>
                <a:schemeClr val="bg1"/>
              </a:solidFill>
            </a:endParaRPr>
          </a:p>
          <a:p>
            <a:endParaRPr lang="en-US" dirty="0">
              <a:solidFill>
                <a:schemeClr val="bg1"/>
              </a:solidFill>
            </a:endParaRPr>
          </a:p>
        </p:txBody>
      </p:sp>
      <p:sp>
        <p:nvSpPr>
          <p:cNvPr id="4" name="TextBox 3"/>
          <p:cNvSpPr txBox="1"/>
          <p:nvPr/>
        </p:nvSpPr>
        <p:spPr>
          <a:xfrm>
            <a:off x="5840819" y="3171504"/>
            <a:ext cx="2977116" cy="2062103"/>
          </a:xfrm>
          <a:prstGeom prst="rect">
            <a:avLst/>
          </a:prstGeom>
          <a:noFill/>
        </p:spPr>
        <p:txBody>
          <a:bodyPr wrap="square" rtlCol="0">
            <a:spAutoFit/>
          </a:bodyPr>
          <a:lstStyle/>
          <a:p>
            <a:r>
              <a:rPr lang="en-US" sz="3200" dirty="0">
                <a:latin typeface="Arabic Typesetting" panose="03020402040406030203" pitchFamily="66" charset="-78"/>
                <a:cs typeface="Arabic Typesetting" panose="03020402040406030203" pitchFamily="66" charset="-78"/>
              </a:rPr>
              <a:t>NJ Lawmaker</a:t>
            </a:r>
          </a:p>
          <a:p>
            <a:r>
              <a:rPr lang="en-US" sz="3200" dirty="0">
                <a:latin typeface="Arabic Typesetting" panose="03020402040406030203" pitchFamily="66" charset="-78"/>
                <a:cs typeface="Arabic Typesetting" panose="03020402040406030203" pitchFamily="66" charset="-78"/>
              </a:rPr>
              <a:t>State House</a:t>
            </a:r>
          </a:p>
          <a:p>
            <a:r>
              <a:rPr lang="en-US" sz="3200" dirty="0">
                <a:latin typeface="Arabic Typesetting" panose="03020402040406030203" pitchFamily="66" charset="-78"/>
                <a:cs typeface="Arabic Typesetting" panose="03020402040406030203" pitchFamily="66" charset="-78"/>
              </a:rPr>
              <a:t>125 West State Street</a:t>
            </a:r>
          </a:p>
          <a:p>
            <a:r>
              <a:rPr lang="en-US" sz="3200" dirty="0">
                <a:latin typeface="Arabic Typesetting" panose="03020402040406030203" pitchFamily="66" charset="-78"/>
                <a:cs typeface="Arabic Typesetting" panose="03020402040406030203" pitchFamily="66" charset="-78"/>
              </a:rPr>
              <a:t>Trenton, NJ 08608</a:t>
            </a:r>
          </a:p>
        </p:txBody>
      </p:sp>
      <p:sp>
        <p:nvSpPr>
          <p:cNvPr id="5" name="TextBox 4"/>
          <p:cNvSpPr txBox="1"/>
          <p:nvPr/>
        </p:nvSpPr>
        <p:spPr>
          <a:xfrm>
            <a:off x="467833" y="304254"/>
            <a:ext cx="2977116" cy="1569660"/>
          </a:xfrm>
          <a:prstGeom prst="rect">
            <a:avLst/>
          </a:prstGeom>
          <a:noFill/>
        </p:spPr>
        <p:txBody>
          <a:bodyPr wrap="square" rtlCol="0">
            <a:spAutoFit/>
          </a:bodyPr>
          <a:lstStyle/>
          <a:p>
            <a:r>
              <a:rPr lang="en-US" sz="3200" dirty="0">
                <a:latin typeface="Arabic Typesetting" panose="03020402040406030203" pitchFamily="66" charset="-78"/>
                <a:cs typeface="Arabic Typesetting" panose="03020402040406030203" pitchFamily="66" charset="-78"/>
              </a:rPr>
              <a:t>Active Constituent</a:t>
            </a:r>
          </a:p>
          <a:p>
            <a:r>
              <a:rPr lang="en-US" sz="3200" dirty="0">
                <a:latin typeface="Arabic Typesetting" panose="03020402040406030203" pitchFamily="66" charset="-78"/>
                <a:cs typeface="Arabic Typesetting" panose="03020402040406030203" pitchFamily="66" charset="-78"/>
              </a:rPr>
              <a:t>Any Street</a:t>
            </a:r>
          </a:p>
          <a:p>
            <a:r>
              <a:rPr lang="en-US" sz="3200" dirty="0">
                <a:latin typeface="Arabic Typesetting" panose="03020402040406030203" pitchFamily="66" charset="-78"/>
                <a:cs typeface="Arabic Typesetting" panose="03020402040406030203" pitchFamily="66" charset="-78"/>
              </a:rPr>
              <a:t>Any Town, NJ  00000</a:t>
            </a:r>
          </a:p>
        </p:txBody>
      </p:sp>
    </p:spTree>
    <p:extLst>
      <p:ext uri="{BB962C8B-B14F-4D97-AF65-F5344CB8AC3E}">
        <p14:creationId xmlns:p14="http://schemas.microsoft.com/office/powerpoint/2010/main" val="413114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extBox 1"/>
          <p:cNvSpPr txBox="1"/>
          <p:nvPr/>
        </p:nvSpPr>
        <p:spPr>
          <a:xfrm>
            <a:off x="8098466" y="4539596"/>
            <a:ext cx="3721395" cy="2031325"/>
          </a:xfrm>
          <a:prstGeom prst="rect">
            <a:avLst/>
          </a:prstGeom>
          <a:solidFill>
            <a:srgbClr val="360C2E"/>
          </a:solidFill>
        </p:spPr>
        <p:txBody>
          <a:bodyPr wrap="square" rtlCol="0">
            <a:spAutoFit/>
          </a:bodyPr>
          <a:lstStyle/>
          <a:p>
            <a:r>
              <a:rPr lang="en-US" dirty="0">
                <a:solidFill>
                  <a:schemeClr val="bg1"/>
                </a:solidFill>
              </a:rPr>
              <a:t>While we may take it for granted at times, our democracy is a remarkable gift from our Founding Fathers. Remember, for a government of the people, by the people, and for the people to function, the people must participate.</a:t>
            </a:r>
          </a:p>
        </p:txBody>
      </p:sp>
    </p:spTree>
    <p:extLst>
      <p:ext uri="{BB962C8B-B14F-4D97-AF65-F5344CB8AC3E}">
        <p14:creationId xmlns:p14="http://schemas.microsoft.com/office/powerpoint/2010/main" val="40380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6822"/>
          <a:stretch/>
        </p:blipFill>
        <p:spPr>
          <a:xfrm>
            <a:off x="1" y="0"/>
            <a:ext cx="12191999" cy="6858000"/>
          </a:xfrm>
          <a:prstGeom prst="rect">
            <a:avLst/>
          </a:prstGeom>
        </p:spPr>
      </p:pic>
      <p:sp>
        <p:nvSpPr>
          <p:cNvPr id="5" name="TextBox 4"/>
          <p:cNvSpPr txBox="1"/>
          <p:nvPr/>
        </p:nvSpPr>
        <p:spPr>
          <a:xfrm>
            <a:off x="6096000" y="265814"/>
            <a:ext cx="5773477" cy="3016210"/>
          </a:xfrm>
          <a:prstGeom prst="rect">
            <a:avLst/>
          </a:prstGeom>
          <a:solidFill>
            <a:srgbClr val="360C2E"/>
          </a:solidFill>
        </p:spPr>
        <p:txBody>
          <a:bodyPr wrap="square" rtlCol="0">
            <a:spAutoFit/>
          </a:bodyPr>
          <a:lstStyle/>
          <a:p>
            <a:pPr algn="ctr"/>
            <a:r>
              <a:rPr lang="en-US" sz="2800" dirty="0">
                <a:solidFill>
                  <a:schemeClr val="bg1"/>
                </a:solidFill>
              </a:rPr>
              <a:t> Key Words</a:t>
            </a:r>
          </a:p>
          <a:p>
            <a:r>
              <a:rPr lang="en-US" dirty="0">
                <a:solidFill>
                  <a:schemeClr val="bg1"/>
                </a:solidFill>
              </a:rPr>
              <a:t>democracy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citizens		</a:t>
            </a:r>
            <a:r>
              <a:rPr lang="en-US" dirty="0">
                <a:solidFill>
                  <a:schemeClr val="bg1"/>
                </a:solidFill>
              </a:rPr>
              <a:t>Senators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constituents 	</a:t>
            </a:r>
            <a:r>
              <a:rPr lang="en-US" dirty="0">
                <a:solidFill>
                  <a:schemeClr val="bg1"/>
                </a:solidFill>
                <a:cs typeface="Arial" panose="020B0604020202020204" pitchFamily="34" charset="0"/>
              </a:rPr>
              <a:t>           </a:t>
            </a:r>
            <a:r>
              <a:rPr lang="en-US" dirty="0">
                <a:solidFill>
                  <a:schemeClr val="bg1"/>
                </a:solidFill>
              </a:rPr>
              <a:t>General Assembly</a:t>
            </a:r>
            <a:r>
              <a:rPr lang="en-US" dirty="0">
                <a:solidFill>
                  <a:schemeClr val="bg1"/>
                </a:solidFill>
                <a:cs typeface="Arial" panose="020B0604020202020204" pitchFamily="34" charset="0"/>
              </a:rPr>
              <a:t>	</a:t>
            </a:r>
            <a:r>
              <a:rPr lang="en-US" dirty="0">
                <a:solidFill>
                  <a:schemeClr val="bg1"/>
                </a:solidFill>
              </a:rPr>
              <a:t>lobbyist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campaign contributions </a:t>
            </a:r>
            <a:r>
              <a:rPr lang="en-US" dirty="0">
                <a:solidFill>
                  <a:schemeClr val="bg1"/>
                </a:solidFill>
                <a:cs typeface="Arial" panose="020B0604020202020204" pitchFamily="34" charset="0"/>
              </a:rPr>
              <a:t>   </a:t>
            </a:r>
            <a:r>
              <a:rPr lang="en-US" dirty="0">
                <a:solidFill>
                  <a:schemeClr val="bg1"/>
                </a:solidFill>
              </a:rPr>
              <a:t>elected officials</a:t>
            </a:r>
            <a:r>
              <a:rPr lang="en-US" dirty="0">
                <a:solidFill>
                  <a:schemeClr val="bg1"/>
                </a:solidFill>
                <a:cs typeface="Arial" panose="020B0604020202020204" pitchFamily="34" charset="0"/>
              </a:rPr>
              <a:t>	</a:t>
            </a:r>
            <a:r>
              <a:rPr lang="en-US" dirty="0">
                <a:solidFill>
                  <a:schemeClr val="bg1"/>
                </a:solidFill>
              </a:rPr>
              <a:t>advocate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special interests	</a:t>
            </a:r>
            <a:r>
              <a:rPr lang="en-US" dirty="0">
                <a:solidFill>
                  <a:schemeClr val="bg1"/>
                </a:solidFill>
                <a:cs typeface="Arial" panose="020B0604020202020204" pitchFamily="34" charset="0"/>
              </a:rPr>
              <a:t>           </a:t>
            </a:r>
            <a:r>
              <a:rPr lang="en-US" dirty="0">
                <a:solidFill>
                  <a:schemeClr val="bg1"/>
                </a:solidFill>
              </a:rPr>
              <a:t>representatives 	conscripts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share your opinion             disconnected	enlistee</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4763" y="782121"/>
            <a:ext cx="5280561" cy="5570756"/>
          </a:xfrm>
          <a:prstGeom prst="rect">
            <a:avLst/>
          </a:prstGeom>
          <a:solidFill>
            <a:srgbClr val="360C2E"/>
          </a:solidFill>
        </p:spPr>
        <p:txBody>
          <a:bodyPr wrap="square" rtlCol="0">
            <a:spAutoFit/>
          </a:bodyPr>
          <a:lstStyle/>
          <a:p>
            <a:r>
              <a:rPr lang="en-US" dirty="0">
                <a:solidFill>
                  <a:schemeClr val="bg1"/>
                </a:solidFill>
              </a:rPr>
              <a:t>As a </a:t>
            </a:r>
            <a:r>
              <a:rPr lang="en-US" u="sng" dirty="0">
                <a:solidFill>
                  <a:schemeClr val="bg1"/>
                </a:solidFill>
              </a:rPr>
              <a:t>citizen</a:t>
            </a:r>
            <a:r>
              <a:rPr lang="en-US" dirty="0">
                <a:solidFill>
                  <a:schemeClr val="bg1"/>
                </a:solidFill>
              </a:rPr>
              <a:t> of the United States, you live in a </a:t>
            </a:r>
            <a:r>
              <a:rPr lang="en-US" u="sng" dirty="0">
                <a:solidFill>
                  <a:schemeClr val="bg1"/>
                </a:solidFill>
              </a:rPr>
              <a:t>democracy</a:t>
            </a:r>
            <a:r>
              <a:rPr lang="en-US" dirty="0">
                <a:solidFill>
                  <a:schemeClr val="bg1"/>
                </a:solidFill>
              </a:rPr>
              <a:t> and, on the federal level, you are represented  by 2 Senators and 12 Congressmen and Congresswomen. </a:t>
            </a:r>
          </a:p>
          <a:p>
            <a:endParaRPr lang="en-US" dirty="0">
              <a:solidFill>
                <a:schemeClr val="bg1"/>
              </a:solidFill>
            </a:endParaRPr>
          </a:p>
          <a:p>
            <a:r>
              <a:rPr lang="en-US" dirty="0">
                <a:solidFill>
                  <a:schemeClr val="bg1"/>
                </a:solidFill>
              </a:rPr>
              <a:t>They are the elected officials who represent the interests of the citizens of New Jersey, as well as those of the state. </a:t>
            </a:r>
          </a:p>
          <a:p>
            <a:endParaRPr lang="en-US" dirty="0">
              <a:solidFill>
                <a:schemeClr val="bg1"/>
              </a:solidFill>
            </a:endParaRPr>
          </a:p>
          <a:p>
            <a:r>
              <a:rPr lang="en-US" dirty="0">
                <a:solidFill>
                  <a:schemeClr val="bg1"/>
                </a:solidFill>
              </a:rPr>
              <a:t>In New Jersey, you are represented  by 40 </a:t>
            </a:r>
            <a:r>
              <a:rPr lang="en-US" u="sng" dirty="0">
                <a:solidFill>
                  <a:schemeClr val="bg1"/>
                </a:solidFill>
              </a:rPr>
              <a:t>Senators</a:t>
            </a:r>
            <a:r>
              <a:rPr lang="en-US" dirty="0">
                <a:solidFill>
                  <a:schemeClr val="bg1"/>
                </a:solidFill>
              </a:rPr>
              <a:t> and 80 members of the General Assembly. They are the elected officials who represent the interests of the citizens of New Jersey’s legislative districts, as well as those of the state. </a:t>
            </a:r>
          </a:p>
          <a:p>
            <a:endParaRPr lang="en-US" dirty="0">
              <a:solidFill>
                <a:schemeClr val="bg1"/>
              </a:solidFill>
            </a:endParaRPr>
          </a:p>
          <a:p>
            <a:r>
              <a:rPr lang="en-US" dirty="0">
                <a:solidFill>
                  <a:schemeClr val="bg1"/>
                </a:solidFill>
              </a:rPr>
              <a:t>In addition, we have one governor. </a:t>
            </a:r>
          </a:p>
          <a:p>
            <a:endParaRPr lang="en-US" dirty="0">
              <a:solidFill>
                <a:schemeClr val="bg1"/>
              </a:solidFill>
            </a:endParaRPr>
          </a:p>
          <a:p>
            <a:r>
              <a:rPr lang="en-US" dirty="0">
                <a:solidFill>
                  <a:schemeClr val="bg1"/>
                </a:solidFill>
              </a:rPr>
              <a:t>This tiny group, consisting of merely 121 citizens, is responsible for creating the laws that govern our state.</a:t>
            </a:r>
          </a:p>
          <a:p>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209414" cy="6858000"/>
          </a:xfrm>
          <a:prstGeom prst="rect">
            <a:avLst/>
          </a:prstGeom>
        </p:spPr>
      </p:pic>
      <p:sp>
        <p:nvSpPr>
          <p:cNvPr id="5" name="Rectangle 4"/>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414670" y="170121"/>
            <a:ext cx="5443870" cy="3077766"/>
          </a:xfrm>
          <a:prstGeom prst="rect">
            <a:avLst/>
          </a:prstGeom>
          <a:solidFill>
            <a:srgbClr val="360C2E"/>
          </a:solidFill>
        </p:spPr>
        <p:txBody>
          <a:bodyPr wrap="square" rtlCol="0">
            <a:spAutoFit/>
          </a:bodyPr>
          <a:lstStyle/>
          <a:p>
            <a:r>
              <a:rPr lang="en-US" dirty="0">
                <a:solidFill>
                  <a:schemeClr val="bg1"/>
                </a:solidFill>
              </a:rPr>
              <a:t>The population of New Jersey is about 9 million, a much bigger number than 121. If this were a math lesson, it would look like this: 9,000,000 &gt; 121. </a:t>
            </a:r>
          </a:p>
          <a:p>
            <a:endParaRPr lang="en-US" dirty="0">
              <a:solidFill>
                <a:schemeClr val="bg1"/>
              </a:solidFill>
            </a:endParaRPr>
          </a:p>
          <a:p>
            <a:r>
              <a:rPr lang="en-US" dirty="0">
                <a:solidFill>
                  <a:schemeClr val="bg1"/>
                </a:solidFill>
              </a:rPr>
              <a:t>As a civics lesson, however, this equation paints a different picture. </a:t>
            </a:r>
          </a:p>
          <a:p>
            <a:endParaRPr lang="en-US" sz="1400" dirty="0">
              <a:solidFill>
                <a:schemeClr val="bg1"/>
              </a:solidFill>
            </a:endParaRPr>
          </a:p>
          <a:p>
            <a:r>
              <a:rPr lang="en-US" dirty="0">
                <a:solidFill>
                  <a:schemeClr val="bg1"/>
                </a:solidFill>
              </a:rPr>
              <a:t>In addition to being citizens, the 9 million of ‘</a:t>
            </a:r>
            <a:r>
              <a:rPr lang="en-US" i="1" dirty="0">
                <a:solidFill>
                  <a:schemeClr val="bg1"/>
                </a:solidFill>
              </a:rPr>
              <a:t>the rest of us’ </a:t>
            </a:r>
            <a:r>
              <a:rPr lang="en-US" dirty="0">
                <a:solidFill>
                  <a:schemeClr val="bg1"/>
                </a:solidFill>
              </a:rPr>
              <a:t>are also </a:t>
            </a:r>
            <a:r>
              <a:rPr lang="en-US" u="sng" dirty="0">
                <a:solidFill>
                  <a:schemeClr val="bg1"/>
                </a:solidFill>
              </a:rPr>
              <a:t>constituents</a:t>
            </a:r>
            <a:r>
              <a:rPr lang="en-US" dirty="0">
                <a:solidFill>
                  <a:schemeClr val="bg1"/>
                </a:solidFill>
              </a:rPr>
              <a:t>. We are the people the 121 represent. Their job, as </a:t>
            </a:r>
            <a:r>
              <a:rPr lang="en-US" u="sng" dirty="0">
                <a:solidFill>
                  <a:schemeClr val="bg1"/>
                </a:solidFill>
              </a:rPr>
              <a:t>elected officials</a:t>
            </a:r>
            <a:r>
              <a:rPr lang="en-US" dirty="0">
                <a:solidFill>
                  <a:schemeClr val="bg1"/>
                </a:solidFill>
              </a:rPr>
              <a:t>, is to represent the interests of the constituents, not their own.</a:t>
            </a: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83839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14400" y="5006293"/>
            <a:ext cx="10618381" cy="1415772"/>
          </a:xfrm>
          <a:prstGeom prst="rect">
            <a:avLst/>
          </a:prstGeom>
          <a:solidFill>
            <a:srgbClr val="360C2E"/>
          </a:solidFill>
        </p:spPr>
        <p:txBody>
          <a:bodyPr wrap="square" rtlCol="0">
            <a:spAutoFit/>
          </a:bodyPr>
          <a:lstStyle/>
          <a:p>
            <a:r>
              <a:rPr lang="en-US" dirty="0">
                <a:solidFill>
                  <a:schemeClr val="bg1"/>
                </a:solidFill>
              </a:rPr>
              <a:t>Today, however, many elected officials serve their own interests or draft and pass laws that benefit </a:t>
            </a:r>
            <a:r>
              <a:rPr lang="en-US" u="sng" dirty="0">
                <a:solidFill>
                  <a:schemeClr val="bg1"/>
                </a:solidFill>
              </a:rPr>
              <a:t>special interests</a:t>
            </a:r>
            <a:r>
              <a:rPr lang="en-US" dirty="0">
                <a:solidFill>
                  <a:schemeClr val="bg1"/>
                </a:solidFill>
              </a:rPr>
              <a:t>. Special interests are the groups, often corporations or organizations, that pay lobbyists, or people to explain their needs to lawmakers. Unfortunately, they use massive </a:t>
            </a:r>
            <a:r>
              <a:rPr lang="en-US" u="sng" dirty="0">
                <a:solidFill>
                  <a:schemeClr val="bg1"/>
                </a:solidFill>
              </a:rPr>
              <a:t>campaign contributions </a:t>
            </a:r>
            <a:r>
              <a:rPr lang="en-US" dirty="0">
                <a:solidFill>
                  <a:schemeClr val="bg1"/>
                </a:solidFill>
              </a:rPr>
              <a:t>and other ‘</a:t>
            </a:r>
            <a:r>
              <a:rPr lang="en-US" i="1" dirty="0">
                <a:solidFill>
                  <a:schemeClr val="bg1"/>
                </a:solidFill>
              </a:rPr>
              <a:t>carrots’</a:t>
            </a:r>
            <a:r>
              <a:rPr lang="en-US" dirty="0">
                <a:solidFill>
                  <a:schemeClr val="bg1"/>
                </a:solidFill>
              </a:rPr>
              <a:t> to get the job done. They enjoy access that </a:t>
            </a:r>
            <a:r>
              <a:rPr lang="en-US" i="1" dirty="0">
                <a:solidFill>
                  <a:schemeClr val="bg1"/>
                </a:solidFill>
              </a:rPr>
              <a:t>the rest of us</a:t>
            </a:r>
            <a:r>
              <a:rPr lang="en-US" dirty="0">
                <a:solidFill>
                  <a:schemeClr val="bg1"/>
                </a:solidFill>
              </a:rPr>
              <a:t> never experience and then they enjoy the results.</a:t>
            </a:r>
          </a:p>
          <a:p>
            <a:endParaRPr lang="en-US" sz="1400" dirty="0">
              <a:solidFill>
                <a:schemeClr val="bg1"/>
              </a:solidFill>
            </a:endParaRP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56276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14670" y="191386"/>
            <a:ext cx="2966484" cy="3139321"/>
          </a:xfrm>
          <a:prstGeom prst="rect">
            <a:avLst/>
          </a:prstGeom>
          <a:solidFill>
            <a:srgbClr val="360C2E"/>
          </a:solidFill>
        </p:spPr>
        <p:txBody>
          <a:bodyPr wrap="square" rtlCol="0">
            <a:spAutoFit/>
          </a:bodyPr>
          <a:lstStyle/>
          <a:p>
            <a:r>
              <a:rPr lang="en-US" dirty="0">
                <a:solidFill>
                  <a:schemeClr val="bg1"/>
                </a:solidFill>
              </a:rPr>
              <a:t>Now, to be fair, not all </a:t>
            </a:r>
            <a:r>
              <a:rPr lang="en-US" u="sng" dirty="0">
                <a:solidFill>
                  <a:schemeClr val="bg1"/>
                </a:solidFill>
              </a:rPr>
              <a:t>lobbyists</a:t>
            </a:r>
            <a:r>
              <a:rPr lang="en-US" dirty="0">
                <a:solidFill>
                  <a:schemeClr val="bg1"/>
                </a:solidFill>
              </a:rPr>
              <a:t> are lobbying for selfish purposes. There are some who </a:t>
            </a:r>
            <a:r>
              <a:rPr lang="en-US" u="sng" dirty="0">
                <a:solidFill>
                  <a:schemeClr val="bg1"/>
                </a:solidFill>
              </a:rPr>
              <a:t>advocate</a:t>
            </a:r>
            <a:r>
              <a:rPr lang="en-US" dirty="0">
                <a:solidFill>
                  <a:schemeClr val="bg1"/>
                </a:solidFill>
              </a:rPr>
              <a:t> on behalf of important causes involving children, families, and the environment. But overall, to the average citizen, the presence of special interests feels rather unseemly.</a:t>
            </a: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44874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31" y="1582340"/>
            <a:ext cx="3396343" cy="3970318"/>
          </a:xfrm>
          <a:prstGeom prst="rect">
            <a:avLst/>
          </a:prstGeom>
          <a:solidFill>
            <a:srgbClr val="360C2E"/>
          </a:solidFill>
        </p:spPr>
        <p:txBody>
          <a:bodyPr wrap="square" rtlCol="0">
            <a:spAutoFit/>
          </a:bodyPr>
          <a:lstStyle/>
          <a:p>
            <a:r>
              <a:rPr lang="en-US" dirty="0">
                <a:solidFill>
                  <a:schemeClr val="bg1"/>
                </a:solidFill>
              </a:rPr>
              <a:t>Special interests are just one reason many of </a:t>
            </a:r>
            <a:r>
              <a:rPr lang="en-US" i="1" dirty="0">
                <a:solidFill>
                  <a:schemeClr val="bg1"/>
                </a:solidFill>
              </a:rPr>
              <a:t>the rest of us</a:t>
            </a:r>
            <a:r>
              <a:rPr lang="en-US" dirty="0">
                <a:solidFill>
                  <a:schemeClr val="bg1"/>
                </a:solidFill>
              </a:rPr>
              <a:t> feel </a:t>
            </a:r>
            <a:r>
              <a:rPr lang="en-US" u="sng" dirty="0">
                <a:solidFill>
                  <a:schemeClr val="bg1"/>
                </a:solidFill>
              </a:rPr>
              <a:t>disconnected</a:t>
            </a:r>
            <a:r>
              <a:rPr lang="en-US" dirty="0">
                <a:solidFill>
                  <a:schemeClr val="bg1"/>
                </a:solidFill>
              </a:rPr>
              <a:t> from our </a:t>
            </a:r>
            <a:r>
              <a:rPr lang="en-US" i="1" dirty="0">
                <a:solidFill>
                  <a:schemeClr val="bg1"/>
                </a:solidFill>
              </a:rPr>
              <a:t>of the people, by the people, for the people</a:t>
            </a:r>
            <a:r>
              <a:rPr lang="en-US" dirty="0">
                <a:solidFill>
                  <a:schemeClr val="bg1"/>
                </a:solidFill>
              </a:rPr>
              <a:t> democracy. It seems like </a:t>
            </a:r>
            <a:r>
              <a:rPr lang="en-US" i="1" dirty="0">
                <a:solidFill>
                  <a:schemeClr val="bg1"/>
                </a:solidFill>
              </a:rPr>
              <a:t>the people </a:t>
            </a:r>
            <a:r>
              <a:rPr lang="en-US" dirty="0">
                <a:solidFill>
                  <a:schemeClr val="bg1"/>
                </a:solidFill>
              </a:rPr>
              <a:t>are missing from the equation.</a:t>
            </a:r>
          </a:p>
          <a:p>
            <a:endParaRPr lang="en-US" dirty="0">
              <a:solidFill>
                <a:schemeClr val="bg1"/>
              </a:solidFill>
            </a:endParaRPr>
          </a:p>
          <a:p>
            <a:r>
              <a:rPr lang="en-US" dirty="0">
                <a:solidFill>
                  <a:schemeClr val="bg1"/>
                </a:solidFill>
              </a:rPr>
              <a:t>And it’s true. Not many of the </a:t>
            </a:r>
            <a:r>
              <a:rPr lang="en-US" i="1" dirty="0">
                <a:solidFill>
                  <a:schemeClr val="bg1"/>
                </a:solidFill>
              </a:rPr>
              <a:t>rest of us,</a:t>
            </a:r>
            <a:r>
              <a:rPr lang="en-US" dirty="0">
                <a:solidFill>
                  <a:schemeClr val="bg1"/>
                </a:solidFill>
              </a:rPr>
              <a:t> roughly 9 million minus 121, do our part. Our apathy and lack of participation is the reason things like this are able to occur over and over and over again.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978" y="0"/>
            <a:ext cx="8380021" cy="6858000"/>
          </a:xfrm>
          <a:prstGeom prst="rect">
            <a:avLst/>
          </a:prstGeom>
        </p:spPr>
      </p:pic>
    </p:spTree>
    <p:extLst>
      <p:ext uri="{BB962C8B-B14F-4D97-AF65-F5344CB8AC3E}">
        <p14:creationId xmlns:p14="http://schemas.microsoft.com/office/powerpoint/2010/main" val="146895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35935" y="191386"/>
            <a:ext cx="5443870" cy="3139321"/>
          </a:xfrm>
          <a:prstGeom prst="rect">
            <a:avLst/>
          </a:prstGeom>
          <a:solidFill>
            <a:srgbClr val="360C2E"/>
          </a:solidFill>
        </p:spPr>
        <p:txBody>
          <a:bodyPr wrap="square" rtlCol="0">
            <a:spAutoFit/>
          </a:bodyPr>
          <a:lstStyle/>
          <a:p>
            <a:r>
              <a:rPr lang="en-US" dirty="0">
                <a:solidFill>
                  <a:schemeClr val="bg1"/>
                </a:solidFill>
              </a:rPr>
              <a:t>Let’s face it, most New </a:t>
            </a:r>
            <a:r>
              <a:rPr lang="en-US" dirty="0" err="1">
                <a:solidFill>
                  <a:schemeClr val="bg1"/>
                </a:solidFill>
              </a:rPr>
              <a:t>Jerseyans</a:t>
            </a:r>
            <a:r>
              <a:rPr lang="en-US" dirty="0">
                <a:solidFill>
                  <a:schemeClr val="bg1"/>
                </a:solidFill>
              </a:rPr>
              <a:t> don’t know, without checking their phone, who their </a:t>
            </a:r>
            <a:r>
              <a:rPr lang="en-US" u="sng" dirty="0">
                <a:solidFill>
                  <a:schemeClr val="bg1"/>
                </a:solidFill>
              </a:rPr>
              <a:t>representatives</a:t>
            </a:r>
            <a:r>
              <a:rPr lang="en-US" dirty="0">
                <a:solidFill>
                  <a:schemeClr val="bg1"/>
                </a:solidFill>
              </a:rPr>
              <a:t> are or even what legislative district they live in. Most have never called to lodge a complaint or praise a new law, and many have never even sent a letter.</a:t>
            </a:r>
          </a:p>
          <a:p>
            <a:endParaRPr lang="en-US" dirty="0">
              <a:solidFill>
                <a:schemeClr val="bg1"/>
              </a:solidFill>
            </a:endParaRPr>
          </a:p>
          <a:p>
            <a:r>
              <a:rPr lang="en-US" dirty="0">
                <a:solidFill>
                  <a:schemeClr val="bg1"/>
                </a:solidFill>
              </a:rPr>
              <a:t>If the 9 million are only aware of current issues when they directly impact them, if they remain oblivious and ambivalent, and if they feel their only role as a citizen of New Jersey is to point out the flaws, then they are as much a part of the problem as the 121.</a:t>
            </a:r>
          </a:p>
        </p:txBody>
      </p:sp>
    </p:spTree>
    <p:extLst>
      <p:ext uri="{BB962C8B-B14F-4D97-AF65-F5344CB8AC3E}">
        <p14:creationId xmlns:p14="http://schemas.microsoft.com/office/powerpoint/2010/main" val="104204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387" y="1166842"/>
            <a:ext cx="3467595" cy="4524315"/>
          </a:xfrm>
          <a:prstGeom prst="rect">
            <a:avLst/>
          </a:prstGeom>
          <a:solidFill>
            <a:srgbClr val="360C2E"/>
          </a:solidFill>
        </p:spPr>
        <p:txBody>
          <a:bodyPr wrap="square" rtlCol="0">
            <a:spAutoFit/>
          </a:bodyPr>
          <a:lstStyle/>
          <a:p>
            <a:r>
              <a:rPr lang="en-US" dirty="0">
                <a:solidFill>
                  <a:schemeClr val="bg1"/>
                </a:solidFill>
              </a:rPr>
              <a:t>Turn on the evening news tonight and, on any given evening, you’ll see half a dozen stories about countries where citizens have no voice. They live under dictators, violent regimes, and have little to no rights.</a:t>
            </a:r>
          </a:p>
          <a:p>
            <a:endParaRPr lang="en-US" dirty="0">
              <a:solidFill>
                <a:schemeClr val="bg1"/>
              </a:solidFill>
            </a:endParaRPr>
          </a:p>
          <a:p>
            <a:r>
              <a:rPr lang="en-US" dirty="0">
                <a:solidFill>
                  <a:schemeClr val="bg1"/>
                </a:solidFill>
              </a:rPr>
              <a:t>Then think about where you live. In a democracy, there are four vital components: the Legislature, the Executive Branch, the Supreme Court, and the constituents. Of those four components, the constituents are the most important and least involved.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494" y="0"/>
            <a:ext cx="7857506" cy="6858000"/>
          </a:xfrm>
          <a:prstGeom prst="rect">
            <a:avLst/>
          </a:prstGeom>
        </p:spPr>
      </p:pic>
      <p:sp>
        <p:nvSpPr>
          <p:cNvPr id="4" name="Rectangle 3"/>
          <p:cNvSpPr/>
          <p:nvPr/>
        </p:nvSpPr>
        <p:spPr>
          <a:xfrm>
            <a:off x="4725677" y="6642556"/>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36782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8104" y="435935"/>
            <a:ext cx="3232298" cy="5078313"/>
          </a:xfrm>
          <a:prstGeom prst="rect">
            <a:avLst/>
          </a:prstGeom>
          <a:solidFill>
            <a:srgbClr val="360C2E"/>
          </a:solidFill>
        </p:spPr>
        <p:txBody>
          <a:bodyPr wrap="square" rtlCol="0">
            <a:spAutoFit/>
          </a:bodyPr>
          <a:lstStyle/>
          <a:p>
            <a:r>
              <a:rPr lang="en-US" dirty="0">
                <a:solidFill>
                  <a:schemeClr val="bg1"/>
                </a:solidFill>
              </a:rPr>
              <a:t>For three important reasons, constituent involvement needs to change. The first reason is obvious: how can lawmakers represent our interests appropriately if they don’t know what we want. </a:t>
            </a:r>
          </a:p>
          <a:p>
            <a:endParaRPr lang="en-US" dirty="0">
              <a:solidFill>
                <a:schemeClr val="bg1"/>
              </a:solidFill>
            </a:endParaRPr>
          </a:p>
          <a:p>
            <a:r>
              <a:rPr lang="en-US" dirty="0">
                <a:solidFill>
                  <a:schemeClr val="bg1"/>
                </a:solidFill>
              </a:rPr>
              <a:t>They may have power, but they don’t have special powers. There is no legislative crystal ball to read the minds of the constituents. It is our duty, as members of a democracy, to participate in our government. If you fail to meet that obligation, you should refrain from complaining.</a:t>
            </a:r>
          </a:p>
        </p:txBody>
      </p:sp>
      <p:sp>
        <p:nvSpPr>
          <p:cNvPr id="4" name="Rectangle 3"/>
          <p:cNvSpPr/>
          <p:nvPr/>
        </p:nvSpPr>
        <p:spPr>
          <a:xfrm>
            <a:off x="228104"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767687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18645</TotalTime>
  <Words>1026</Words>
  <Application>Microsoft Office PowerPoint</Application>
  <PresentationFormat>Widescreen</PresentationFormat>
  <Paragraphs>81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Arabic Typesetting</vt: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537</cp:revision>
  <dcterms:created xsi:type="dcterms:W3CDTF">2016-07-19T04:55:11Z</dcterms:created>
  <dcterms:modified xsi:type="dcterms:W3CDTF">2016-10-25T15:19:03Z</dcterms:modified>
</cp:coreProperties>
</file>