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89" r:id="rId4"/>
    <p:sldId id="275" r:id="rId5"/>
    <p:sldId id="276" r:id="rId6"/>
    <p:sldId id="277" r:id="rId7"/>
    <p:sldId id="278" r:id="rId8"/>
    <p:sldId id="279" r:id="rId9"/>
    <p:sldId id="281" r:id="rId10"/>
    <p:sldId id="282" r:id="rId11"/>
    <p:sldId id="283" r:id="rId12"/>
    <p:sldId id="274" r:id="rId13"/>
    <p:sldId id="288" r:id="rId14"/>
    <p:sldId id="285" r:id="rId15"/>
    <p:sldId id="286" r:id="rId16"/>
    <p:sldId id="287" r:id="rId17"/>
    <p:sldId id="284" r:id="rId18"/>
    <p:sldId id="290"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0C2E"/>
    <a:srgbClr val="860000"/>
    <a:srgbClr val="63175A"/>
    <a:srgbClr val="02401E"/>
    <a:srgbClr val="8F21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63175A">
                <a:alpha val="49804"/>
              </a:srgbClr>
            </a:gs>
            <a:gs pos="98230">
              <a:srgbClr val="8F2182"/>
            </a:gs>
            <a:gs pos="85000">
              <a:srgbClr val="360C2E"/>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CIVICS AND GOVERNMENT     </a:t>
            </a:r>
          </a:p>
          <a:p>
            <a:pPr algn="ctr"/>
            <a:r>
              <a:rPr lang="en-US" sz="4400" dirty="0">
                <a:solidFill>
                  <a:schemeClr val="bg1"/>
                </a:solidFill>
              </a:rPr>
              <a:t>State vs. </a:t>
            </a:r>
            <a:r>
              <a:rPr lang="en-US" sz="4400">
                <a:solidFill>
                  <a:schemeClr val="bg1"/>
                </a:solidFill>
              </a:rPr>
              <a:t>Federal</a:t>
            </a:r>
            <a:endParaRPr lang="en-US" sz="4400" dirty="0">
              <a:solidFill>
                <a:schemeClr val="bg1"/>
              </a:solidFil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0" b="99273" l="1080" r="98960"/>
                    </a14:imgEffect>
                  </a14:imgLayer>
                </a14:imgProps>
              </a:ext>
              <a:ext uri="{28A0092B-C50C-407E-A947-70E740481C1C}">
                <a14:useLocalDpi xmlns:a14="http://schemas.microsoft.com/office/drawing/2010/main" val="0"/>
              </a:ext>
            </a:extLst>
          </a:blip>
          <a:stretch>
            <a:fillRect/>
          </a:stretch>
        </p:blipFill>
        <p:spPr>
          <a:xfrm>
            <a:off x="177180" y="2388581"/>
            <a:ext cx="2173024" cy="2151654"/>
          </a:xfrm>
          <a:prstGeom prst="rect">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0" b="99273" l="1080" r="98960"/>
                    </a14:imgEffect>
                  </a14:imgLayer>
                </a14:imgProps>
              </a:ext>
              <a:ext uri="{28A0092B-C50C-407E-A947-70E740481C1C}">
                <a14:useLocalDpi xmlns:a14="http://schemas.microsoft.com/office/drawing/2010/main" val="0"/>
              </a:ext>
            </a:extLst>
          </a:blip>
          <a:stretch>
            <a:fillRect/>
          </a:stretch>
        </p:blipFill>
        <p:spPr>
          <a:xfrm>
            <a:off x="9841795" y="2388581"/>
            <a:ext cx="2173024" cy="2151654"/>
          </a:xfrm>
          <a:prstGeom prst="rect">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59" y="190027"/>
            <a:ext cx="5241850" cy="6463308"/>
          </a:xfrm>
          <a:prstGeom prst="rect">
            <a:avLst/>
          </a:prstGeom>
        </p:spPr>
      </p:pic>
      <p:sp>
        <p:nvSpPr>
          <p:cNvPr id="2" name="TextBox 1"/>
          <p:cNvSpPr txBox="1"/>
          <p:nvPr/>
        </p:nvSpPr>
        <p:spPr>
          <a:xfrm>
            <a:off x="5443870" y="199301"/>
            <a:ext cx="6655980" cy="6463308"/>
          </a:xfrm>
          <a:prstGeom prst="rect">
            <a:avLst/>
          </a:prstGeom>
          <a:solidFill>
            <a:srgbClr val="360C2E"/>
          </a:solidFill>
        </p:spPr>
        <p:txBody>
          <a:bodyPr wrap="square" rtlCol="0">
            <a:spAutoFit/>
          </a:bodyPr>
          <a:lstStyle/>
          <a:p>
            <a:r>
              <a:rPr lang="en-US" b="1" dirty="0">
                <a:solidFill>
                  <a:schemeClr val="bg1"/>
                </a:solidFill>
              </a:rPr>
              <a:t>Executive Branch</a:t>
            </a:r>
          </a:p>
          <a:p>
            <a:r>
              <a:rPr lang="en-US" dirty="0">
                <a:solidFill>
                  <a:schemeClr val="bg1"/>
                </a:solidFill>
              </a:rPr>
              <a:t>The executive branch carries out and enforces laws. It includes the president, vice president, the Cabinet, executive departments, independent agencies, and other boards, commissions, and committees.</a:t>
            </a:r>
          </a:p>
          <a:p>
            <a:r>
              <a:rPr lang="en-US" dirty="0">
                <a:solidFill>
                  <a:schemeClr val="bg1"/>
                </a:solidFill>
              </a:rPr>
              <a:t>American citizens have the right to vote for the president and vice president through free, confidential ballots.</a:t>
            </a:r>
          </a:p>
          <a:p>
            <a:endParaRPr lang="en-US" dirty="0">
              <a:solidFill>
                <a:schemeClr val="bg1"/>
              </a:solidFill>
            </a:endParaRPr>
          </a:p>
          <a:p>
            <a:r>
              <a:rPr lang="en-US" dirty="0">
                <a:solidFill>
                  <a:schemeClr val="bg1"/>
                </a:solidFill>
              </a:rPr>
              <a:t>Key roles of the executive branch include:</a:t>
            </a:r>
          </a:p>
          <a:p>
            <a:pPr marL="285750" indent="-285750">
              <a:buFont typeface="Arial" panose="020B0604020202020204" pitchFamily="34" charset="0"/>
              <a:buChar char="•"/>
            </a:pPr>
            <a:r>
              <a:rPr lang="en-US" dirty="0">
                <a:solidFill>
                  <a:schemeClr val="bg1"/>
                </a:solidFill>
              </a:rPr>
              <a:t>President - The president leads the country. He/she is the head of state, leader of the federal government, and commander-in-chief of the United States Armed Forces. The president serves a four-year term and can be elected no more than two times.</a:t>
            </a:r>
          </a:p>
          <a:p>
            <a:pPr marL="285750" indent="-285750">
              <a:buFont typeface="Arial" panose="020B0604020202020204" pitchFamily="34" charset="0"/>
              <a:buChar char="•"/>
            </a:pPr>
            <a:r>
              <a:rPr lang="en-US" dirty="0">
                <a:solidFill>
                  <a:schemeClr val="bg1"/>
                </a:solidFill>
              </a:rPr>
              <a:t>Vice President - The vice president supports the president. If the president is unable to serve, the vice president becomes president. He/she can serve an unlimited number of four-year terms.</a:t>
            </a:r>
          </a:p>
          <a:p>
            <a:pPr marL="285750" indent="-285750">
              <a:buFont typeface="Arial" panose="020B0604020202020204" pitchFamily="34" charset="0"/>
              <a:buChar char="•"/>
            </a:pPr>
            <a:r>
              <a:rPr lang="en-US" dirty="0">
                <a:solidFill>
                  <a:schemeClr val="bg1"/>
                </a:solidFill>
              </a:rPr>
              <a:t>The Cabinet - Cabinet members serve as advisors to the president. They include the vice president and the heads of executive departments. Cabinet members are nominated by the president and must be approved by the Senate (with at least 51 votes).</a:t>
            </a:r>
          </a:p>
          <a:p>
            <a:pPr marL="285750" indent="-285750">
              <a:buFont typeface="Arial" panose="020B0604020202020204" pitchFamily="34" charset="0"/>
              <a:buChar char="•"/>
            </a:pPr>
            <a:endParaRPr lang="en-US" dirty="0">
              <a:solidFill>
                <a:schemeClr val="bg1"/>
              </a:solidFill>
            </a:endParaRPr>
          </a:p>
          <a:p>
            <a:r>
              <a:rPr lang="en-US" sz="1400" dirty="0">
                <a:solidFill>
                  <a:schemeClr val="bg1"/>
                </a:solidFill>
              </a:rPr>
              <a:t>https://www.usa.gov/branches-of-government</a:t>
            </a:r>
          </a:p>
        </p:txBody>
      </p:sp>
      <p:sp>
        <p:nvSpPr>
          <p:cNvPr id="5" name="Rectangle 4"/>
          <p:cNvSpPr/>
          <p:nvPr/>
        </p:nvSpPr>
        <p:spPr>
          <a:xfrm>
            <a:off x="0" y="6342137"/>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1893180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8585" y="484977"/>
            <a:ext cx="5167423" cy="5909310"/>
          </a:xfrm>
          <a:prstGeom prst="rect">
            <a:avLst/>
          </a:prstGeom>
          <a:solidFill>
            <a:srgbClr val="360C2E"/>
          </a:solidFill>
        </p:spPr>
        <p:txBody>
          <a:bodyPr wrap="square" rtlCol="0">
            <a:spAutoFit/>
          </a:bodyPr>
          <a:lstStyle/>
          <a:p>
            <a:r>
              <a:rPr lang="en-US" b="1" dirty="0">
                <a:solidFill>
                  <a:schemeClr val="bg1"/>
                </a:solidFill>
              </a:rPr>
              <a:t>Judicial Branch</a:t>
            </a:r>
          </a:p>
          <a:p>
            <a:endParaRPr lang="en-US" b="1" dirty="0">
              <a:solidFill>
                <a:schemeClr val="bg1"/>
              </a:solidFill>
            </a:endParaRPr>
          </a:p>
          <a:p>
            <a:r>
              <a:rPr lang="en-US" dirty="0">
                <a:solidFill>
                  <a:schemeClr val="bg1"/>
                </a:solidFill>
              </a:rPr>
              <a:t>The judicial branch interprets the meaning of laws, applies laws to individual cases, and decides if laws violate the Constitution. The judicial branch is comprised of the Supreme Court and other federal courts.</a:t>
            </a:r>
          </a:p>
          <a:p>
            <a:endParaRPr lang="en-US" u="sng" dirty="0">
              <a:solidFill>
                <a:schemeClr val="bg1"/>
              </a:solidFill>
            </a:endParaRPr>
          </a:p>
          <a:p>
            <a:pPr marL="285750" indent="-285750">
              <a:buFont typeface="Arial" panose="020B0604020202020204" pitchFamily="34" charset="0"/>
              <a:buChar char="•"/>
            </a:pPr>
            <a:r>
              <a:rPr lang="en-US" u="sng" dirty="0">
                <a:solidFill>
                  <a:schemeClr val="bg1"/>
                </a:solidFill>
              </a:rPr>
              <a:t>Supreme Court</a:t>
            </a:r>
            <a:r>
              <a:rPr lang="en-US" dirty="0">
                <a:solidFill>
                  <a:schemeClr val="bg1"/>
                </a:solidFill>
              </a:rPr>
              <a:t> - The Supreme Court is the highest court in the United States. The justices of the Supreme Court are nominated by the president and must be approved by the Senate (with at least 51 votes). Congress decides the number of justices. Currently, there are nine. There is no fixed term for justices. They serve until their death, retirement, or removal in exceptional circumstances.</a:t>
            </a:r>
          </a:p>
          <a:p>
            <a:endParaRPr lang="en-US" u="sng" dirty="0">
              <a:solidFill>
                <a:schemeClr val="bg1"/>
              </a:solidFill>
            </a:endParaRPr>
          </a:p>
          <a:p>
            <a:pPr marL="285750" indent="-285750">
              <a:buFont typeface="Arial" panose="020B0604020202020204" pitchFamily="34" charset="0"/>
              <a:buChar char="•"/>
            </a:pPr>
            <a:r>
              <a:rPr lang="en-US" u="sng" dirty="0">
                <a:solidFill>
                  <a:schemeClr val="bg1"/>
                </a:solidFill>
              </a:rPr>
              <a:t>Other Federal Courts</a:t>
            </a:r>
            <a:r>
              <a:rPr lang="en-US" dirty="0">
                <a:solidFill>
                  <a:schemeClr val="bg1"/>
                </a:solidFill>
              </a:rPr>
              <a:t> - The Constitution grants Congress the authority to establish other federal courts.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1702" y="446567"/>
            <a:ext cx="6198782" cy="5986131"/>
          </a:xfrm>
          <a:prstGeom prst="rect">
            <a:avLst/>
          </a:prstGeom>
        </p:spPr>
      </p:pic>
    </p:spTree>
    <p:extLst>
      <p:ext uri="{BB962C8B-B14F-4D97-AF65-F5344CB8AC3E}">
        <p14:creationId xmlns:p14="http://schemas.microsoft.com/office/powerpoint/2010/main" val="77658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29608" y="255181"/>
            <a:ext cx="3902149" cy="5386090"/>
          </a:xfrm>
          <a:prstGeom prst="rect">
            <a:avLst/>
          </a:prstGeom>
          <a:solidFill>
            <a:srgbClr val="360C2E"/>
          </a:solidFill>
        </p:spPr>
        <p:txBody>
          <a:bodyPr wrap="square" rtlCol="0">
            <a:spAutoFit/>
          </a:bodyPr>
          <a:lstStyle/>
          <a:p>
            <a:pPr fontAlgn="base"/>
            <a:r>
              <a:rPr lang="en-US" dirty="0">
                <a:solidFill>
                  <a:schemeClr val="bg1"/>
                </a:solidFill>
              </a:rPr>
              <a:t>State &amp; Local Government</a:t>
            </a:r>
          </a:p>
          <a:p>
            <a:pPr fontAlgn="base"/>
            <a:endParaRPr lang="en-US" dirty="0">
              <a:solidFill>
                <a:schemeClr val="bg1"/>
              </a:solidFill>
            </a:endParaRPr>
          </a:p>
          <a:p>
            <a:pPr fontAlgn="base"/>
            <a:r>
              <a:rPr lang="en-US" dirty="0">
                <a:solidFill>
                  <a:schemeClr val="bg1"/>
                </a:solidFill>
              </a:rPr>
              <a:t>Powers not granted to the federal government are reserved for states and the people, which are divided between state and local governments. </a:t>
            </a:r>
          </a:p>
          <a:p>
            <a:pPr fontAlgn="base"/>
            <a:endParaRPr lang="en-US" dirty="0">
              <a:solidFill>
                <a:schemeClr val="bg1"/>
              </a:solidFill>
            </a:endParaRPr>
          </a:p>
          <a:p>
            <a:pPr fontAlgn="base"/>
            <a:r>
              <a:rPr lang="en-US" sz="1400" dirty="0">
                <a:solidFill>
                  <a:schemeClr val="bg1"/>
                </a:solidFill>
              </a:rPr>
              <a:t>https://www.whitehouse.gov/1600/state-and-local-government</a:t>
            </a:r>
          </a:p>
          <a:p>
            <a:pPr fontAlgn="base"/>
            <a:endParaRPr lang="en-US" sz="1400" dirty="0">
              <a:solidFill>
                <a:schemeClr val="bg1"/>
              </a:solidFill>
            </a:endParaRPr>
          </a:p>
          <a:p>
            <a:pPr fontAlgn="base"/>
            <a:endParaRPr lang="en-US" sz="1400" dirty="0">
              <a:solidFill>
                <a:schemeClr val="bg1"/>
              </a:solidFill>
            </a:endParaRPr>
          </a:p>
          <a:p>
            <a:pPr fontAlgn="base"/>
            <a:r>
              <a:rPr lang="en-US" dirty="0">
                <a:solidFill>
                  <a:schemeClr val="bg1"/>
                </a:solidFill>
              </a:rPr>
              <a:t>Much like the federal government, the state government is divided into three branches:</a:t>
            </a:r>
          </a:p>
          <a:p>
            <a:pPr fontAlgn="base"/>
            <a:endParaRPr lang="en-US" dirty="0">
              <a:solidFill>
                <a:schemeClr val="bg1"/>
              </a:solidFill>
            </a:endParaRPr>
          </a:p>
          <a:p>
            <a:pPr marL="285750" indent="-285750" fontAlgn="base">
              <a:buFont typeface="Arial" panose="020B0604020202020204" pitchFamily="34" charset="0"/>
              <a:buChar char="•"/>
            </a:pPr>
            <a:r>
              <a:rPr lang="en-US" dirty="0">
                <a:solidFill>
                  <a:schemeClr val="bg1"/>
                </a:solidFill>
              </a:rPr>
              <a:t>Executive (Governor)</a:t>
            </a:r>
          </a:p>
          <a:p>
            <a:pPr marL="285750" indent="-285750" fontAlgn="base">
              <a:buFont typeface="Arial" panose="020B0604020202020204" pitchFamily="34" charset="0"/>
              <a:buChar char="•"/>
            </a:pPr>
            <a:endParaRPr lang="en-US" dirty="0">
              <a:solidFill>
                <a:schemeClr val="bg1"/>
              </a:solidFill>
            </a:endParaRPr>
          </a:p>
          <a:p>
            <a:pPr marL="285750" indent="-285750" fontAlgn="base">
              <a:buFont typeface="Arial" panose="020B0604020202020204" pitchFamily="34" charset="0"/>
              <a:buChar char="•"/>
            </a:pPr>
            <a:r>
              <a:rPr lang="en-US" dirty="0">
                <a:solidFill>
                  <a:schemeClr val="bg1"/>
                </a:solidFill>
              </a:rPr>
              <a:t>Legislative (Assembly and Senate)</a:t>
            </a:r>
          </a:p>
          <a:p>
            <a:pPr marL="285750" indent="-285750" fontAlgn="base">
              <a:buFont typeface="Arial" panose="020B0604020202020204" pitchFamily="34" charset="0"/>
              <a:buChar char="•"/>
            </a:pPr>
            <a:endParaRPr lang="en-US" dirty="0">
              <a:solidFill>
                <a:schemeClr val="bg1"/>
              </a:solidFill>
            </a:endParaRPr>
          </a:p>
          <a:p>
            <a:pPr marL="285750" indent="-285750" fontAlgn="base">
              <a:buFont typeface="Arial" panose="020B0604020202020204" pitchFamily="34" charset="0"/>
              <a:buChar char="•"/>
            </a:pPr>
            <a:r>
              <a:rPr lang="en-US" dirty="0">
                <a:solidFill>
                  <a:schemeClr val="bg1"/>
                </a:solidFill>
              </a:rPr>
              <a:t>Judicial (New Jersey Supreme Court)</a:t>
            </a:r>
          </a:p>
        </p:txBody>
      </p:sp>
      <p:sp>
        <p:nvSpPr>
          <p:cNvPr id="4" name="TextBox 3"/>
          <p:cNvSpPr txBox="1"/>
          <p:nvPr/>
        </p:nvSpPr>
        <p:spPr>
          <a:xfrm>
            <a:off x="10470767" y="148855"/>
            <a:ext cx="1370358" cy="646331"/>
          </a:xfrm>
          <a:prstGeom prst="rect">
            <a:avLst/>
          </a:prstGeom>
          <a:noFill/>
        </p:spPr>
        <p:txBody>
          <a:bodyPr wrap="square" rtlCol="0">
            <a:spAutoFit/>
          </a:bodyPr>
          <a:lstStyle/>
          <a:p>
            <a:r>
              <a:rPr lang="en-US" dirty="0">
                <a:solidFill>
                  <a:schemeClr val="bg1"/>
                </a:solidFill>
              </a:rPr>
              <a:t>State House</a:t>
            </a:r>
          </a:p>
          <a:p>
            <a:r>
              <a:rPr lang="en-US" dirty="0">
                <a:solidFill>
                  <a:schemeClr val="bg1"/>
                </a:solidFill>
              </a:rPr>
              <a:t>Trenton, NJ</a:t>
            </a:r>
          </a:p>
        </p:txBody>
      </p:sp>
      <p:sp>
        <p:nvSpPr>
          <p:cNvPr id="5" name="Rectangle 4"/>
          <p:cNvSpPr/>
          <p:nvPr/>
        </p:nvSpPr>
        <p:spPr>
          <a:xfrm>
            <a:off x="329608" y="6427198"/>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390436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453423" cy="6858000"/>
          </a:xfrm>
          <a:prstGeom prst="rect">
            <a:avLst/>
          </a:prstGeom>
        </p:spPr>
      </p:pic>
      <p:sp>
        <p:nvSpPr>
          <p:cNvPr id="2" name="TextBox 1"/>
          <p:cNvSpPr txBox="1"/>
          <p:nvPr/>
        </p:nvSpPr>
        <p:spPr>
          <a:xfrm>
            <a:off x="7719236" y="1089898"/>
            <a:ext cx="3902149" cy="4678204"/>
          </a:xfrm>
          <a:prstGeom prst="rect">
            <a:avLst/>
          </a:prstGeom>
          <a:solidFill>
            <a:srgbClr val="360C2E"/>
          </a:solidFill>
        </p:spPr>
        <p:txBody>
          <a:bodyPr wrap="square" rtlCol="0">
            <a:spAutoFit/>
          </a:bodyPr>
          <a:lstStyle/>
          <a:p>
            <a:pPr fontAlgn="base"/>
            <a:r>
              <a:rPr lang="en-US" dirty="0">
                <a:solidFill>
                  <a:schemeClr val="bg1"/>
                </a:solidFill>
              </a:rPr>
              <a:t>New Jersey Executive Branch</a:t>
            </a:r>
          </a:p>
          <a:p>
            <a:pPr fontAlgn="base"/>
            <a:endParaRPr lang="en-US" dirty="0">
              <a:solidFill>
                <a:schemeClr val="bg1"/>
              </a:solidFill>
            </a:endParaRPr>
          </a:p>
          <a:p>
            <a:pPr fontAlgn="base"/>
            <a:r>
              <a:rPr lang="en-US" dirty="0">
                <a:solidFill>
                  <a:schemeClr val="bg1"/>
                </a:solidFill>
              </a:rPr>
              <a:t>In every state, the executive branch is headed by a governor who is directly elected by the people. In most states, the other leaders in the executive branch are also directly elected, including the lieutenant governor, the attorney general, the secretary of state, and auditors and commissioners. States reserve the right to organize in any way, so they often vary greatly with regard to executive structure. No two state executive organizations are identical.</a:t>
            </a:r>
          </a:p>
          <a:p>
            <a:pPr fontAlgn="base"/>
            <a:endParaRPr lang="en-US" dirty="0">
              <a:solidFill>
                <a:schemeClr val="bg1"/>
              </a:solidFill>
            </a:endParaRPr>
          </a:p>
          <a:p>
            <a:pPr fontAlgn="base"/>
            <a:r>
              <a:rPr lang="en-US" sz="1400" dirty="0">
                <a:solidFill>
                  <a:schemeClr val="bg1"/>
                </a:solidFill>
              </a:rPr>
              <a:t>https://www.whitehouse.gov/1600/state-and-local-government</a:t>
            </a:r>
          </a:p>
        </p:txBody>
      </p:sp>
      <p:sp>
        <p:nvSpPr>
          <p:cNvPr id="4" name="TextBox 3"/>
          <p:cNvSpPr txBox="1"/>
          <p:nvPr/>
        </p:nvSpPr>
        <p:spPr>
          <a:xfrm>
            <a:off x="197322" y="180754"/>
            <a:ext cx="1370358" cy="646331"/>
          </a:xfrm>
          <a:prstGeom prst="rect">
            <a:avLst/>
          </a:prstGeom>
          <a:noFill/>
        </p:spPr>
        <p:txBody>
          <a:bodyPr wrap="square" rtlCol="0">
            <a:spAutoFit/>
          </a:bodyPr>
          <a:lstStyle/>
          <a:p>
            <a:r>
              <a:rPr lang="en-US" dirty="0">
                <a:solidFill>
                  <a:schemeClr val="bg1"/>
                </a:solidFill>
              </a:rPr>
              <a:t>State House</a:t>
            </a:r>
          </a:p>
          <a:p>
            <a:r>
              <a:rPr lang="en-US" dirty="0">
                <a:solidFill>
                  <a:schemeClr val="bg1"/>
                </a:solidFill>
              </a:rPr>
              <a:t>Trenton, NJ</a:t>
            </a:r>
          </a:p>
        </p:txBody>
      </p:sp>
    </p:spTree>
    <p:extLst>
      <p:ext uri="{BB962C8B-B14F-4D97-AF65-F5344CB8AC3E}">
        <p14:creationId xmlns:p14="http://schemas.microsoft.com/office/powerpoint/2010/main" val="225234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832" y="4400822"/>
            <a:ext cx="11256335" cy="2308324"/>
          </a:xfrm>
          <a:prstGeom prst="rect">
            <a:avLst/>
          </a:prstGeom>
          <a:solidFill>
            <a:srgbClr val="360C2E"/>
          </a:solidFill>
        </p:spPr>
        <p:txBody>
          <a:bodyPr wrap="square" rtlCol="0">
            <a:spAutoFit/>
          </a:bodyPr>
          <a:lstStyle/>
          <a:p>
            <a:pPr fontAlgn="base"/>
            <a:r>
              <a:rPr lang="en-US" dirty="0">
                <a:solidFill>
                  <a:schemeClr val="bg1"/>
                </a:solidFill>
              </a:rPr>
              <a:t>New Jersey Legislative Branch</a:t>
            </a:r>
          </a:p>
          <a:p>
            <a:pPr fontAlgn="base"/>
            <a:endParaRPr lang="en-US" dirty="0">
              <a:solidFill>
                <a:schemeClr val="bg1"/>
              </a:solidFill>
            </a:endParaRPr>
          </a:p>
          <a:p>
            <a:pPr fontAlgn="base"/>
            <a:r>
              <a:rPr lang="en-US" dirty="0">
                <a:solidFill>
                  <a:schemeClr val="bg1"/>
                </a:solidFill>
              </a:rPr>
              <a:t>All 50 states have legislatures made up of elected representatives, who consider matters brought forth by the governor or introduced by its members to create legislation that becomes law. The </a:t>
            </a:r>
            <a:r>
              <a:rPr lang="en-US" u="sng" dirty="0">
                <a:solidFill>
                  <a:schemeClr val="bg1"/>
                </a:solidFill>
              </a:rPr>
              <a:t>legislature</a:t>
            </a:r>
            <a:r>
              <a:rPr lang="en-US" dirty="0">
                <a:solidFill>
                  <a:schemeClr val="bg1"/>
                </a:solidFill>
              </a:rPr>
              <a:t> also approves a state's budget and initiates tax legislation and articles of impeachment. The latter is part of a system of checks and balances among the three branches of government that mirrors the federal system and prevents any branch from abusing its power.</a:t>
            </a:r>
          </a:p>
          <a:p>
            <a:pPr fontAlgn="base"/>
            <a:endParaRPr lang="en-US" dirty="0">
              <a:solidFill>
                <a:schemeClr val="bg1"/>
              </a:solidFill>
            </a:endParaRPr>
          </a:p>
          <a:p>
            <a:pPr fontAlgn="base"/>
            <a:r>
              <a:rPr lang="en-US" sz="1400" dirty="0">
                <a:solidFill>
                  <a:schemeClr val="bg1"/>
                </a:solidFill>
              </a:rPr>
              <a:t>https://www.whitehouse.gov/1600/state-and-local-government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427"/>
            <a:ext cx="12192000" cy="4327450"/>
          </a:xfrm>
          <a:prstGeom prst="rect">
            <a:avLst/>
          </a:prstGeom>
        </p:spPr>
      </p:pic>
      <p:sp>
        <p:nvSpPr>
          <p:cNvPr id="4" name="TextBox 3"/>
          <p:cNvSpPr txBox="1"/>
          <p:nvPr/>
        </p:nvSpPr>
        <p:spPr>
          <a:xfrm>
            <a:off x="9994604" y="3232943"/>
            <a:ext cx="1729563" cy="923330"/>
          </a:xfrm>
          <a:prstGeom prst="rect">
            <a:avLst/>
          </a:prstGeom>
          <a:noFill/>
        </p:spPr>
        <p:txBody>
          <a:bodyPr wrap="square" rtlCol="0">
            <a:spAutoFit/>
          </a:bodyPr>
          <a:lstStyle/>
          <a:p>
            <a:r>
              <a:rPr lang="en-US" dirty="0">
                <a:solidFill>
                  <a:schemeClr val="bg1"/>
                </a:solidFill>
              </a:rPr>
              <a:t>Senate Chamber</a:t>
            </a:r>
          </a:p>
          <a:p>
            <a:r>
              <a:rPr lang="en-US" dirty="0">
                <a:solidFill>
                  <a:schemeClr val="bg1"/>
                </a:solidFill>
              </a:rPr>
              <a:t>(Upper House)</a:t>
            </a:r>
          </a:p>
          <a:p>
            <a:r>
              <a:rPr lang="en-US" dirty="0">
                <a:solidFill>
                  <a:schemeClr val="bg1"/>
                </a:solidFill>
              </a:rPr>
              <a:t>State House</a:t>
            </a:r>
          </a:p>
        </p:txBody>
      </p:sp>
    </p:spTree>
    <p:extLst>
      <p:ext uri="{BB962C8B-B14F-4D97-AF65-F5344CB8AC3E}">
        <p14:creationId xmlns:p14="http://schemas.microsoft.com/office/powerpoint/2010/main" val="1472222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87339" y="460644"/>
            <a:ext cx="4338084" cy="6063198"/>
          </a:xfrm>
          <a:prstGeom prst="rect">
            <a:avLst/>
          </a:prstGeom>
          <a:solidFill>
            <a:srgbClr val="360C2E"/>
          </a:solidFill>
        </p:spPr>
        <p:txBody>
          <a:bodyPr wrap="square" rtlCol="0">
            <a:spAutoFit/>
          </a:bodyPr>
          <a:lstStyle/>
          <a:p>
            <a:pPr fontAlgn="base"/>
            <a:r>
              <a:rPr lang="en-US" dirty="0">
                <a:solidFill>
                  <a:schemeClr val="bg1"/>
                </a:solidFill>
              </a:rPr>
              <a:t>Except for one state, Nebraska, all states have a bicameral legislature made up of two chambers: a smaller upper house and a larger lower house. </a:t>
            </a:r>
          </a:p>
          <a:p>
            <a:pPr fontAlgn="base"/>
            <a:endParaRPr lang="en-US" dirty="0">
              <a:solidFill>
                <a:schemeClr val="bg1"/>
              </a:solidFill>
            </a:endParaRPr>
          </a:p>
          <a:p>
            <a:pPr fontAlgn="base"/>
            <a:r>
              <a:rPr lang="en-US" dirty="0">
                <a:solidFill>
                  <a:schemeClr val="bg1"/>
                </a:solidFill>
              </a:rPr>
              <a:t>Together the two chambers make state laws and fulfill other governing responsibilities. (Nebraska is the lone state that has just one </a:t>
            </a:r>
            <a:r>
              <a:rPr lang="en-US" u="sng" dirty="0">
                <a:solidFill>
                  <a:schemeClr val="bg1"/>
                </a:solidFill>
              </a:rPr>
              <a:t>chamber</a:t>
            </a:r>
            <a:r>
              <a:rPr lang="en-US" dirty="0">
                <a:solidFill>
                  <a:schemeClr val="bg1"/>
                </a:solidFill>
              </a:rPr>
              <a:t> in its legislature.) </a:t>
            </a:r>
          </a:p>
          <a:p>
            <a:pPr fontAlgn="base"/>
            <a:endParaRPr lang="en-US" dirty="0">
              <a:solidFill>
                <a:schemeClr val="bg1"/>
              </a:solidFill>
            </a:endParaRPr>
          </a:p>
          <a:p>
            <a:pPr fontAlgn="base"/>
            <a:r>
              <a:rPr lang="en-US" dirty="0">
                <a:solidFill>
                  <a:schemeClr val="bg1"/>
                </a:solidFill>
              </a:rPr>
              <a:t>The smaller upper chamber is always called the Senate, and its members generally serve longer terms, usually four years. </a:t>
            </a:r>
          </a:p>
          <a:p>
            <a:pPr fontAlgn="base"/>
            <a:endParaRPr lang="en-US" dirty="0">
              <a:solidFill>
                <a:schemeClr val="bg1"/>
              </a:solidFill>
            </a:endParaRPr>
          </a:p>
          <a:p>
            <a:pPr fontAlgn="base"/>
            <a:r>
              <a:rPr lang="en-US" dirty="0">
                <a:solidFill>
                  <a:schemeClr val="bg1"/>
                </a:solidFill>
              </a:rPr>
              <a:t>The larger lower chamber is most often called the House of Representatives, but some states call it the Assembly or the House of Delegates. Its members usually serve shorter terms, often two years.</a:t>
            </a:r>
          </a:p>
          <a:p>
            <a:pPr fontAlgn="base"/>
            <a:endParaRPr lang="en-US" dirty="0">
              <a:solidFill>
                <a:schemeClr val="bg1"/>
              </a:solidFill>
            </a:endParaRPr>
          </a:p>
          <a:p>
            <a:pPr fontAlgn="base"/>
            <a:r>
              <a:rPr lang="en-US" sz="1400" dirty="0">
                <a:solidFill>
                  <a:schemeClr val="bg1"/>
                </a:solidFill>
              </a:rPr>
              <a:t>https://www.whitehouse.gov/1600/state-and-local-government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538484" cy="6858000"/>
          </a:xfrm>
          <a:prstGeom prst="rect">
            <a:avLst/>
          </a:prstGeom>
        </p:spPr>
      </p:pic>
      <p:sp>
        <p:nvSpPr>
          <p:cNvPr id="4" name="TextBox 3"/>
          <p:cNvSpPr txBox="1"/>
          <p:nvPr/>
        </p:nvSpPr>
        <p:spPr>
          <a:xfrm>
            <a:off x="5358810" y="5753917"/>
            <a:ext cx="2020185" cy="923330"/>
          </a:xfrm>
          <a:prstGeom prst="rect">
            <a:avLst/>
          </a:prstGeom>
          <a:solidFill>
            <a:schemeClr val="bg1">
              <a:lumMod val="65000"/>
            </a:schemeClr>
          </a:solidFill>
        </p:spPr>
        <p:txBody>
          <a:bodyPr wrap="square" rtlCol="0">
            <a:spAutoFit/>
          </a:bodyPr>
          <a:lstStyle/>
          <a:p>
            <a:r>
              <a:rPr lang="en-US" dirty="0">
                <a:solidFill>
                  <a:schemeClr val="bg1"/>
                </a:solidFill>
              </a:rPr>
              <a:t>Assembly Chamber</a:t>
            </a:r>
          </a:p>
          <a:p>
            <a:r>
              <a:rPr lang="en-US" dirty="0">
                <a:solidFill>
                  <a:schemeClr val="bg1"/>
                </a:solidFill>
              </a:rPr>
              <a:t>(Lower House)</a:t>
            </a:r>
          </a:p>
          <a:p>
            <a:r>
              <a:rPr lang="en-US" dirty="0">
                <a:solidFill>
                  <a:schemeClr val="bg1"/>
                </a:solidFill>
              </a:rPr>
              <a:t>State House</a:t>
            </a:r>
          </a:p>
        </p:txBody>
      </p:sp>
    </p:spTree>
    <p:extLst>
      <p:ext uri="{BB962C8B-B14F-4D97-AF65-F5344CB8AC3E}">
        <p14:creationId xmlns:p14="http://schemas.microsoft.com/office/powerpoint/2010/main" val="2393262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380" y="3997843"/>
            <a:ext cx="10873563" cy="2585323"/>
          </a:xfrm>
          <a:prstGeom prst="rect">
            <a:avLst/>
          </a:prstGeom>
          <a:solidFill>
            <a:srgbClr val="360C2E"/>
          </a:solidFill>
        </p:spPr>
        <p:txBody>
          <a:bodyPr wrap="square" rtlCol="0">
            <a:spAutoFit/>
          </a:bodyPr>
          <a:lstStyle/>
          <a:p>
            <a:pPr fontAlgn="base"/>
            <a:r>
              <a:rPr lang="en-US" dirty="0">
                <a:solidFill>
                  <a:schemeClr val="bg1"/>
                </a:solidFill>
              </a:rPr>
              <a:t>New Jersey Judicial Branch</a:t>
            </a:r>
          </a:p>
          <a:p>
            <a:pPr fontAlgn="base"/>
            <a:endParaRPr lang="en-US" dirty="0">
              <a:solidFill>
                <a:schemeClr val="bg1"/>
              </a:solidFill>
            </a:endParaRPr>
          </a:p>
          <a:p>
            <a:pPr fontAlgn="base"/>
            <a:r>
              <a:rPr lang="en-US" dirty="0">
                <a:solidFill>
                  <a:schemeClr val="bg1"/>
                </a:solidFill>
              </a:rPr>
              <a:t>State judicial branches are usually led by the state supreme court, which hears appeals from lower-level state courts. Court structures and judicial appointments/elections are determined either by legislation or the state constitution. The Supreme Court focuses on correcting errors made in lower courts and therefore holds no trials. Rulings made in state supreme courts are normally binding; however, when questions are raised regarding consistency with the U.S. Constitution, matters may be appealed directly to the United States Supreme Court.</a:t>
            </a:r>
          </a:p>
          <a:p>
            <a:pPr fontAlgn="base"/>
            <a:endParaRPr lang="en-US" dirty="0">
              <a:solidFill>
                <a:schemeClr val="bg1"/>
              </a:solidFill>
            </a:endParaRPr>
          </a:p>
          <a:p>
            <a:pPr fontAlgn="base"/>
            <a:r>
              <a:rPr lang="en-US" sz="1400" dirty="0">
                <a:solidFill>
                  <a:schemeClr val="bg1"/>
                </a:solidFill>
              </a:rPr>
              <a:t>https://www.whitehouse.gov/1600/state-and-local-government</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1"/>
            <a:ext cx="12192000" cy="3997842"/>
          </a:xfrm>
          <a:prstGeom prst="rect">
            <a:avLst/>
          </a:prstGeom>
        </p:spPr>
      </p:pic>
      <p:sp>
        <p:nvSpPr>
          <p:cNvPr id="4" name="TextBox 3"/>
          <p:cNvSpPr txBox="1"/>
          <p:nvPr/>
        </p:nvSpPr>
        <p:spPr>
          <a:xfrm>
            <a:off x="9175898" y="170121"/>
            <a:ext cx="2824717" cy="646331"/>
          </a:xfrm>
          <a:prstGeom prst="rect">
            <a:avLst/>
          </a:prstGeom>
          <a:noFill/>
        </p:spPr>
        <p:txBody>
          <a:bodyPr wrap="square" rtlCol="0">
            <a:spAutoFit/>
          </a:bodyPr>
          <a:lstStyle/>
          <a:p>
            <a:r>
              <a:rPr lang="en-US" dirty="0">
                <a:solidFill>
                  <a:schemeClr val="bg1"/>
                </a:solidFill>
              </a:rPr>
              <a:t>Hughes Justice Complex</a:t>
            </a:r>
          </a:p>
          <a:p>
            <a:r>
              <a:rPr lang="en-US" dirty="0">
                <a:solidFill>
                  <a:schemeClr val="bg1"/>
                </a:solidFill>
              </a:rPr>
              <a:t>Trenton, NJ</a:t>
            </a:r>
          </a:p>
        </p:txBody>
      </p:sp>
    </p:spTree>
    <p:extLst>
      <p:ext uri="{BB962C8B-B14F-4D97-AF65-F5344CB8AC3E}">
        <p14:creationId xmlns:p14="http://schemas.microsoft.com/office/powerpoint/2010/main" val="2400086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822" y="0"/>
            <a:ext cx="6110177" cy="6858000"/>
          </a:xfrm>
          <a:prstGeom prst="rect">
            <a:avLst/>
          </a:prstGeom>
        </p:spPr>
      </p:pic>
      <p:sp>
        <p:nvSpPr>
          <p:cNvPr id="2" name="TextBox 1"/>
          <p:cNvSpPr txBox="1"/>
          <p:nvPr/>
        </p:nvSpPr>
        <p:spPr>
          <a:xfrm>
            <a:off x="265813" y="197346"/>
            <a:ext cx="5539563" cy="6463308"/>
          </a:xfrm>
          <a:prstGeom prst="rect">
            <a:avLst/>
          </a:prstGeom>
          <a:solidFill>
            <a:srgbClr val="360C2E"/>
          </a:solidFill>
        </p:spPr>
        <p:txBody>
          <a:bodyPr wrap="square" rtlCol="0">
            <a:spAutoFit/>
          </a:bodyPr>
          <a:lstStyle/>
          <a:p>
            <a:r>
              <a:rPr lang="en-US" dirty="0">
                <a:solidFill>
                  <a:schemeClr val="bg1"/>
                </a:solidFill>
              </a:rPr>
              <a:t>Throughout its history as a state, New Jersey has had three different constitutions. These documents reflect the social and governmental conditions of the state at the time they were written. Of the three constitutions the first, the Constitution of 1776, is most directly a product of the time in which it was written. This document, for better or worse, has had a profound effect on the development of democratic government in the Garden State. </a:t>
            </a:r>
          </a:p>
          <a:p>
            <a:endParaRPr lang="en-US" dirty="0">
              <a:solidFill>
                <a:schemeClr val="bg1"/>
              </a:solidFill>
            </a:endParaRPr>
          </a:p>
          <a:p>
            <a:r>
              <a:rPr lang="en-US" dirty="0">
                <a:solidFill>
                  <a:schemeClr val="bg1"/>
                </a:solidFill>
              </a:rPr>
              <a:t>The two governing documents that followed this original constitution took their form largely as a response to governmental problems created by the deficiencies of the Constitution of 1776.One of the most remarkable aspects of this first constitution is that it remained the state's foundation of government for over 65 years. </a:t>
            </a:r>
          </a:p>
          <a:p>
            <a:endParaRPr lang="en-US" dirty="0">
              <a:solidFill>
                <a:schemeClr val="bg1"/>
              </a:solidFill>
            </a:endParaRPr>
          </a:p>
          <a:p>
            <a:r>
              <a:rPr lang="en-US" dirty="0">
                <a:solidFill>
                  <a:schemeClr val="bg1"/>
                </a:solidFill>
              </a:rPr>
              <a:t>Despite its limitations, this document is at least partially responsible for the creation of many institutions of government that contemporary New Jerseyans consider indispensable.</a:t>
            </a:r>
          </a:p>
          <a:p>
            <a:endParaRPr lang="en-US" dirty="0">
              <a:solidFill>
                <a:schemeClr val="bg1"/>
              </a:solidFill>
            </a:endParaRPr>
          </a:p>
          <a:p>
            <a:r>
              <a:rPr lang="en-US" sz="1400" dirty="0">
                <a:solidFill>
                  <a:schemeClr val="bg1"/>
                </a:solidFill>
              </a:rPr>
              <a:t>http://www.state.nj.us/njfacts/njdoc10.htm</a:t>
            </a:r>
          </a:p>
        </p:txBody>
      </p:sp>
    </p:spTree>
    <p:extLst>
      <p:ext uri="{BB962C8B-B14F-4D97-AF65-F5344CB8AC3E}">
        <p14:creationId xmlns:p14="http://schemas.microsoft.com/office/powerpoint/2010/main" val="2609155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02019" y="5178654"/>
            <a:ext cx="6018028" cy="1477328"/>
          </a:xfrm>
          <a:prstGeom prst="rect">
            <a:avLst/>
          </a:prstGeom>
          <a:solidFill>
            <a:srgbClr val="360C2E"/>
          </a:solidFill>
        </p:spPr>
        <p:txBody>
          <a:bodyPr wrap="square" rtlCol="0">
            <a:spAutoFit/>
          </a:bodyPr>
          <a:lstStyle/>
          <a:p>
            <a:r>
              <a:rPr lang="en-US" dirty="0">
                <a:solidFill>
                  <a:schemeClr val="bg1"/>
                </a:solidFill>
              </a:rPr>
              <a:t>While there are disputes from time to time, the framework of our government, established by our Founding Fathers and amended by our elected representatives, has enabled various levels of government to co-exist and establish, evaluate, and enforce the laws of the land.</a:t>
            </a:r>
            <a:endParaRPr lang="en-US" sz="1400" dirty="0">
              <a:solidFill>
                <a:schemeClr val="bg1"/>
              </a:solidFill>
            </a:endParaRPr>
          </a:p>
        </p:txBody>
      </p:sp>
    </p:spTree>
    <p:extLst>
      <p:ext uri="{BB962C8B-B14F-4D97-AF65-F5344CB8AC3E}">
        <p14:creationId xmlns:p14="http://schemas.microsoft.com/office/powerpoint/2010/main" val="4094906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1998" cy="6858000"/>
          </a:xfrm>
          <a:prstGeom prst="rect">
            <a:avLst/>
          </a:prstGeom>
        </p:spPr>
      </p:pic>
      <p:sp>
        <p:nvSpPr>
          <p:cNvPr id="5" name="TextBox 4"/>
          <p:cNvSpPr txBox="1"/>
          <p:nvPr/>
        </p:nvSpPr>
        <p:spPr>
          <a:xfrm>
            <a:off x="244551" y="3429000"/>
            <a:ext cx="6996222" cy="3016210"/>
          </a:xfrm>
          <a:prstGeom prst="rect">
            <a:avLst/>
          </a:prstGeom>
          <a:solidFill>
            <a:srgbClr val="360C2E"/>
          </a:solidFill>
        </p:spPr>
        <p:txBody>
          <a:bodyPr wrap="square" rtlCol="0">
            <a:spAutoFit/>
          </a:bodyPr>
          <a:lstStyle/>
          <a:p>
            <a:pPr algn="ctr"/>
            <a:r>
              <a:rPr lang="en-US" sz="2800" dirty="0">
                <a:solidFill>
                  <a:schemeClr val="bg1"/>
                </a:solidFill>
              </a:rPr>
              <a:t>Key Words</a:t>
            </a:r>
          </a:p>
          <a:p>
            <a:r>
              <a:rPr lang="en-US" dirty="0">
                <a:solidFill>
                  <a:schemeClr val="bg1"/>
                </a:solidFill>
              </a:rPr>
              <a:t>division of powers 	</a:t>
            </a:r>
            <a:r>
              <a:rPr lang="en-US" i="1" dirty="0">
                <a:solidFill>
                  <a:schemeClr val="bg1"/>
                </a:solidFill>
                <a:cs typeface="Arial" panose="020B0604020202020204" pitchFamily="34" charset="0"/>
              </a:rPr>
              <a:t>	 </a:t>
            </a:r>
            <a:r>
              <a:rPr lang="en-US" dirty="0">
                <a:solidFill>
                  <a:schemeClr val="bg1"/>
                </a:solidFill>
                <a:cs typeface="Arial" panose="020B0604020202020204" pitchFamily="34" charset="0"/>
              </a:rPr>
              <a:t>government		</a:t>
            </a:r>
            <a:r>
              <a:rPr lang="en-US" dirty="0">
                <a:solidFill>
                  <a:schemeClr val="bg1"/>
                </a:solidFill>
              </a:rPr>
              <a:t> Constitution</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three branches 	</a:t>
            </a:r>
            <a:r>
              <a:rPr lang="en-US" dirty="0">
                <a:solidFill>
                  <a:schemeClr val="bg1"/>
                </a:solidFill>
                <a:cs typeface="Arial" panose="020B0604020202020204" pitchFamily="34" charset="0"/>
              </a:rPr>
              <a:t>	 </a:t>
            </a:r>
            <a:r>
              <a:rPr lang="en-US" dirty="0">
                <a:solidFill>
                  <a:schemeClr val="bg1"/>
                </a:solidFill>
              </a:rPr>
              <a:t>federal government</a:t>
            </a:r>
            <a:r>
              <a:rPr lang="en-US" dirty="0">
                <a:solidFill>
                  <a:schemeClr val="bg1"/>
                </a:solidFill>
                <a:cs typeface="Arial" panose="020B0604020202020204" pitchFamily="34" charset="0"/>
              </a:rPr>
              <a:t>	</a:t>
            </a:r>
            <a:r>
              <a:rPr lang="en-US" dirty="0">
                <a:solidFill>
                  <a:schemeClr val="bg1"/>
                </a:solidFill>
              </a:rPr>
              <a:t> legislative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economic support </a:t>
            </a:r>
            <a:r>
              <a:rPr lang="en-US" dirty="0">
                <a:solidFill>
                  <a:schemeClr val="bg1"/>
                </a:solidFill>
                <a:cs typeface="Arial" panose="020B0604020202020204" pitchFamily="34" charset="0"/>
              </a:rPr>
              <a:t>		 </a:t>
            </a:r>
            <a:r>
              <a:rPr lang="en-US" dirty="0">
                <a:solidFill>
                  <a:schemeClr val="bg1"/>
                </a:solidFill>
              </a:rPr>
              <a:t>evaluates laws </a:t>
            </a:r>
            <a:r>
              <a:rPr lang="en-US" dirty="0">
                <a:solidFill>
                  <a:schemeClr val="bg1"/>
                </a:solidFill>
                <a:cs typeface="Arial" panose="020B0604020202020204" pitchFamily="34" charset="0"/>
              </a:rPr>
              <a:t>		</a:t>
            </a:r>
            <a:r>
              <a:rPr lang="en-US" dirty="0">
                <a:solidFill>
                  <a:schemeClr val="bg1"/>
                </a:solidFill>
              </a:rPr>
              <a:t> judicial</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makes laws 	</a:t>
            </a:r>
            <a:r>
              <a:rPr lang="en-US" dirty="0">
                <a:solidFill>
                  <a:schemeClr val="bg1"/>
                </a:solidFill>
                <a:cs typeface="Arial" panose="020B0604020202020204" pitchFamily="34" charset="0"/>
              </a:rPr>
              <a:t>	 </a:t>
            </a:r>
            <a:r>
              <a:rPr lang="en-US" dirty="0">
                <a:solidFill>
                  <a:schemeClr val="bg1"/>
                </a:solidFill>
              </a:rPr>
              <a:t>carries out laws 	</a:t>
            </a:r>
            <a:r>
              <a:rPr lang="en-US" dirty="0">
                <a:solidFill>
                  <a:schemeClr val="bg1"/>
                </a:solidFill>
                <a:cs typeface="Arial" panose="020B0604020202020204" pitchFamily="34" charset="0"/>
              </a:rPr>
              <a:t>	 </a:t>
            </a:r>
            <a:r>
              <a:rPr lang="en-US" dirty="0">
                <a:solidFill>
                  <a:schemeClr val="bg1"/>
                </a:solidFill>
              </a:rPr>
              <a:t>executive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Other federal courts</a:t>
            </a:r>
            <a:r>
              <a:rPr lang="en-US" altLang="en-US" dirty="0">
                <a:solidFill>
                  <a:schemeClr val="bg1"/>
                </a:solidFill>
                <a:cs typeface="Arial" panose="020B0604020202020204" pitchFamily="34" charset="0"/>
              </a:rPr>
              <a:t>	 </a:t>
            </a:r>
            <a:r>
              <a:rPr lang="en-US" dirty="0">
                <a:solidFill>
                  <a:schemeClr val="bg1"/>
                </a:solidFill>
              </a:rPr>
              <a:t>Supreme Court	</a:t>
            </a:r>
            <a:r>
              <a:rPr lang="en-US" dirty="0">
                <a:solidFill>
                  <a:schemeClr val="bg1"/>
                </a:solidFill>
                <a:cs typeface="Arial" panose="020B0604020202020204" pitchFamily="34" charset="0"/>
              </a:rPr>
              <a:t>	</a:t>
            </a:r>
            <a:r>
              <a:rPr lang="en-US" dirty="0">
                <a:solidFill>
                  <a:schemeClr val="bg1"/>
                </a:solidFill>
              </a:rPr>
              <a:t> chamber</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p:cNvSpPr txBox="1"/>
          <p:nvPr/>
        </p:nvSpPr>
        <p:spPr>
          <a:xfrm>
            <a:off x="5241851" y="5175946"/>
            <a:ext cx="6673702" cy="1477328"/>
          </a:xfrm>
          <a:prstGeom prst="rect">
            <a:avLst/>
          </a:prstGeom>
          <a:solidFill>
            <a:srgbClr val="360C2E"/>
          </a:solidFill>
        </p:spPr>
        <p:txBody>
          <a:bodyPr wrap="square" rtlCol="0">
            <a:spAutoFit/>
          </a:bodyPr>
          <a:lstStyle/>
          <a:p>
            <a:pPr fontAlgn="base"/>
            <a:r>
              <a:rPr lang="en-US" dirty="0">
                <a:solidFill>
                  <a:schemeClr val="bg1"/>
                </a:solidFill>
              </a:rPr>
              <a:t>If you’re not familiar with how </a:t>
            </a:r>
            <a:r>
              <a:rPr lang="en-US" u="sng" dirty="0">
                <a:solidFill>
                  <a:schemeClr val="bg1"/>
                </a:solidFill>
              </a:rPr>
              <a:t>government</a:t>
            </a:r>
            <a:r>
              <a:rPr lang="en-US" dirty="0">
                <a:solidFill>
                  <a:schemeClr val="bg1"/>
                </a:solidFill>
              </a:rPr>
              <a:t> in the United States works, one reason may be the complex structure. While it will make sense once you understand the various levels and functions, until then, it may seem very confusing. The best place to start, however, is the </a:t>
            </a:r>
            <a:r>
              <a:rPr lang="en-US" u="sng" dirty="0">
                <a:solidFill>
                  <a:schemeClr val="bg1"/>
                </a:solidFill>
              </a:rPr>
              <a:t>division of powers</a:t>
            </a:r>
            <a:r>
              <a:rPr lang="en-US" dirty="0">
                <a:solidFill>
                  <a:schemeClr val="bg1"/>
                </a:solidFill>
              </a:rPr>
              <a:t>.</a:t>
            </a:r>
            <a:endParaRPr lang="en-US" sz="1400" dirty="0">
              <a:solidFill>
                <a:schemeClr val="bg1"/>
              </a:solidFill>
            </a:endParaRPr>
          </a:p>
        </p:txBody>
      </p:sp>
      <p:sp>
        <p:nvSpPr>
          <p:cNvPr id="7" name="TextBox 6"/>
          <p:cNvSpPr txBox="1"/>
          <p:nvPr/>
        </p:nvSpPr>
        <p:spPr>
          <a:xfrm>
            <a:off x="493512" y="297712"/>
            <a:ext cx="1878419" cy="646331"/>
          </a:xfrm>
          <a:prstGeom prst="rect">
            <a:avLst/>
          </a:prstGeom>
          <a:noFill/>
        </p:spPr>
        <p:txBody>
          <a:bodyPr wrap="square" rtlCol="0">
            <a:spAutoFit/>
          </a:bodyPr>
          <a:lstStyle/>
          <a:p>
            <a:r>
              <a:rPr lang="en-US" dirty="0">
                <a:solidFill>
                  <a:schemeClr val="bg1"/>
                </a:solidFill>
              </a:rPr>
              <a:t>Capitol Building</a:t>
            </a:r>
          </a:p>
          <a:p>
            <a:r>
              <a:rPr lang="en-US" dirty="0">
                <a:solidFill>
                  <a:schemeClr val="bg1"/>
                </a:solidFill>
              </a:rPr>
              <a:t>Washington, DC</a:t>
            </a:r>
          </a:p>
        </p:txBody>
      </p:sp>
      <p:sp>
        <p:nvSpPr>
          <p:cNvPr id="5" name="Rectangle 4"/>
          <p:cNvSpPr/>
          <p:nvPr/>
        </p:nvSpPr>
        <p:spPr>
          <a:xfrm>
            <a:off x="15047" y="6246444"/>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754276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p:cNvSpPr txBox="1"/>
          <p:nvPr/>
        </p:nvSpPr>
        <p:spPr>
          <a:xfrm>
            <a:off x="233916" y="457200"/>
            <a:ext cx="3636335" cy="923330"/>
          </a:xfrm>
          <a:prstGeom prst="rect">
            <a:avLst/>
          </a:prstGeom>
          <a:solidFill>
            <a:srgbClr val="360C2E"/>
          </a:solidFill>
        </p:spPr>
        <p:txBody>
          <a:bodyPr wrap="square" rtlCol="0">
            <a:spAutoFit/>
          </a:bodyPr>
          <a:lstStyle/>
          <a:p>
            <a:pPr fontAlgn="base"/>
            <a:r>
              <a:rPr lang="en-US" dirty="0">
                <a:solidFill>
                  <a:schemeClr val="bg1"/>
                </a:solidFill>
              </a:rPr>
              <a:t>The </a:t>
            </a:r>
            <a:r>
              <a:rPr lang="en-US" u="sng" dirty="0">
                <a:solidFill>
                  <a:schemeClr val="bg1"/>
                </a:solidFill>
              </a:rPr>
              <a:t>Constitution</a:t>
            </a:r>
            <a:r>
              <a:rPr lang="en-US" dirty="0">
                <a:solidFill>
                  <a:schemeClr val="bg1"/>
                </a:solidFill>
              </a:rPr>
              <a:t> was very specific in how the </a:t>
            </a:r>
            <a:r>
              <a:rPr lang="en-US" u="sng" dirty="0">
                <a:solidFill>
                  <a:schemeClr val="bg1"/>
                </a:solidFill>
              </a:rPr>
              <a:t>federal government</a:t>
            </a:r>
            <a:r>
              <a:rPr lang="en-US" dirty="0">
                <a:solidFill>
                  <a:schemeClr val="bg1"/>
                </a:solidFill>
              </a:rPr>
              <a:t> should operate and divide powers.</a:t>
            </a:r>
            <a:endParaRPr lang="en-US" sz="1400" dirty="0">
              <a:solidFill>
                <a:schemeClr val="bg1"/>
              </a:solidFill>
            </a:endParaRPr>
          </a:p>
        </p:txBody>
      </p:sp>
      <p:sp>
        <p:nvSpPr>
          <p:cNvPr id="5" name="Rectangle 4"/>
          <p:cNvSpPr/>
          <p:nvPr/>
        </p:nvSpPr>
        <p:spPr>
          <a:xfrm>
            <a:off x="121779" y="6400800"/>
            <a:ext cx="1164762" cy="215444"/>
          </a:xfrm>
          <a:prstGeom prst="rect">
            <a:avLst/>
          </a:prstGeom>
        </p:spPr>
        <p:txBody>
          <a:bodyPr wrap="square">
            <a:spAutoFit/>
          </a:bodyPr>
          <a:lstStyle/>
          <a:p>
            <a:r>
              <a:rPr lang="en-US" sz="800" b="1" dirty="0">
                <a:solidFill>
                  <a:schemeClr val="bg1"/>
                </a:solidFill>
              </a:rPr>
              <a:t>Shutterstock.com</a:t>
            </a:r>
          </a:p>
        </p:txBody>
      </p:sp>
    </p:spTree>
    <p:extLst>
      <p:ext uri="{BB962C8B-B14F-4D97-AF65-F5344CB8AC3E}">
        <p14:creationId xmlns:p14="http://schemas.microsoft.com/office/powerpoint/2010/main" val="3292286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139" y="1487200"/>
            <a:ext cx="4178596" cy="4185761"/>
          </a:xfrm>
          <a:prstGeom prst="rect">
            <a:avLst/>
          </a:prstGeom>
          <a:solidFill>
            <a:srgbClr val="360C2E"/>
          </a:solidFill>
        </p:spPr>
        <p:txBody>
          <a:bodyPr wrap="square" rtlCol="0">
            <a:spAutoFit/>
          </a:bodyPr>
          <a:lstStyle/>
          <a:p>
            <a:r>
              <a:rPr lang="en-US" dirty="0">
                <a:solidFill>
                  <a:schemeClr val="bg1"/>
                </a:solidFill>
              </a:rPr>
              <a:t>The Constitution of the United States divides the federal government into </a:t>
            </a:r>
            <a:r>
              <a:rPr lang="en-US" u="sng" dirty="0">
                <a:solidFill>
                  <a:schemeClr val="bg1"/>
                </a:solidFill>
              </a:rPr>
              <a:t>three branches </a:t>
            </a:r>
            <a:r>
              <a:rPr lang="en-US" dirty="0">
                <a:solidFill>
                  <a:schemeClr val="bg1"/>
                </a:solidFill>
              </a:rPr>
              <a:t>to ensure a central government in which no individual or group gains too much control:</a:t>
            </a:r>
          </a:p>
          <a:p>
            <a:endParaRPr lang="en-US" dirty="0">
              <a:solidFill>
                <a:schemeClr val="bg1"/>
              </a:solidFill>
            </a:endParaRPr>
          </a:p>
          <a:p>
            <a:pPr marL="285750" indent="-285750">
              <a:buFont typeface="Arial" panose="020B0604020202020204" pitchFamily="34" charset="0"/>
              <a:buChar char="•"/>
            </a:pPr>
            <a:r>
              <a:rPr lang="en-US" u="sng" dirty="0">
                <a:solidFill>
                  <a:schemeClr val="bg1"/>
                </a:solidFill>
              </a:rPr>
              <a:t>Legislative</a:t>
            </a:r>
            <a:r>
              <a:rPr lang="en-US" dirty="0">
                <a:solidFill>
                  <a:schemeClr val="bg1"/>
                </a:solidFill>
              </a:rPr>
              <a:t> – </a:t>
            </a:r>
            <a:r>
              <a:rPr lang="en-US" u="sng" dirty="0">
                <a:solidFill>
                  <a:schemeClr val="bg1"/>
                </a:solidFill>
              </a:rPr>
              <a:t>Makes laws </a:t>
            </a:r>
            <a:r>
              <a:rPr lang="en-US" dirty="0">
                <a:solidFill>
                  <a:schemeClr val="bg1"/>
                </a:solidFill>
              </a:rPr>
              <a:t>(Congress)</a:t>
            </a:r>
          </a:p>
          <a:p>
            <a:endParaRPr lang="en-US" dirty="0">
              <a:solidFill>
                <a:schemeClr val="bg1"/>
              </a:solidFill>
            </a:endParaRPr>
          </a:p>
          <a:p>
            <a:pPr marL="285750" indent="-285750">
              <a:buFont typeface="Arial" panose="020B0604020202020204" pitchFamily="34" charset="0"/>
              <a:buChar char="•"/>
            </a:pPr>
            <a:r>
              <a:rPr lang="en-US" u="sng" dirty="0">
                <a:solidFill>
                  <a:schemeClr val="bg1"/>
                </a:solidFill>
              </a:rPr>
              <a:t>Executive</a:t>
            </a:r>
            <a:r>
              <a:rPr lang="en-US" dirty="0">
                <a:solidFill>
                  <a:schemeClr val="bg1"/>
                </a:solidFill>
              </a:rPr>
              <a:t> – </a:t>
            </a:r>
            <a:r>
              <a:rPr lang="en-US" u="sng" dirty="0">
                <a:solidFill>
                  <a:schemeClr val="bg1"/>
                </a:solidFill>
              </a:rPr>
              <a:t>Carries out laws </a:t>
            </a:r>
            <a:r>
              <a:rPr lang="en-US" dirty="0">
                <a:solidFill>
                  <a:schemeClr val="bg1"/>
                </a:solidFill>
              </a:rPr>
              <a:t>(President, Vice President, Cabinet)</a:t>
            </a:r>
          </a:p>
          <a:p>
            <a:endParaRPr lang="en-US" dirty="0">
              <a:solidFill>
                <a:schemeClr val="bg1"/>
              </a:solidFill>
            </a:endParaRPr>
          </a:p>
          <a:p>
            <a:pPr marL="285750" indent="-285750">
              <a:buFont typeface="Arial" panose="020B0604020202020204" pitchFamily="34" charset="0"/>
              <a:buChar char="•"/>
            </a:pPr>
            <a:r>
              <a:rPr lang="en-US" u="sng" dirty="0">
                <a:solidFill>
                  <a:schemeClr val="bg1"/>
                </a:solidFill>
              </a:rPr>
              <a:t>Judicial</a:t>
            </a:r>
            <a:r>
              <a:rPr lang="en-US" dirty="0">
                <a:solidFill>
                  <a:schemeClr val="bg1"/>
                </a:solidFill>
              </a:rPr>
              <a:t> – </a:t>
            </a:r>
            <a:r>
              <a:rPr lang="en-US" u="sng" dirty="0">
                <a:solidFill>
                  <a:schemeClr val="bg1"/>
                </a:solidFill>
              </a:rPr>
              <a:t>Evaluates laws </a:t>
            </a:r>
            <a:r>
              <a:rPr lang="en-US" dirty="0">
                <a:solidFill>
                  <a:schemeClr val="bg1"/>
                </a:solidFill>
              </a:rPr>
              <a:t>(Supreme Court and Other Courts)</a:t>
            </a:r>
          </a:p>
          <a:p>
            <a:pPr marL="285750" indent="-285750">
              <a:buFont typeface="Arial" panose="020B0604020202020204" pitchFamily="34" charset="0"/>
              <a:buChar char="•"/>
            </a:pPr>
            <a:endParaRPr lang="en-US" dirty="0">
              <a:solidFill>
                <a:schemeClr val="bg1"/>
              </a:solidFill>
            </a:endParaRPr>
          </a:p>
          <a:p>
            <a:r>
              <a:rPr lang="en-US" sz="1400" dirty="0">
                <a:solidFill>
                  <a:schemeClr val="bg1"/>
                </a:solidFill>
              </a:rPr>
              <a:t>https://www.usa.gov/branches-of-government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0735" y="233916"/>
            <a:ext cx="7400446" cy="6464595"/>
          </a:xfrm>
          <a:prstGeom prst="rect">
            <a:avLst/>
          </a:prstGeom>
        </p:spPr>
      </p:pic>
    </p:spTree>
    <p:extLst>
      <p:ext uri="{BB962C8B-B14F-4D97-AF65-F5344CB8AC3E}">
        <p14:creationId xmlns:p14="http://schemas.microsoft.com/office/powerpoint/2010/main" val="1890164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2201" y="480294"/>
            <a:ext cx="7666077" cy="1415772"/>
          </a:xfrm>
          <a:prstGeom prst="rect">
            <a:avLst/>
          </a:prstGeom>
          <a:solidFill>
            <a:srgbClr val="360C2E"/>
          </a:solidFill>
        </p:spPr>
        <p:txBody>
          <a:bodyPr wrap="square" rtlCol="0">
            <a:spAutoFit/>
          </a:bodyPr>
          <a:lstStyle/>
          <a:p>
            <a:r>
              <a:rPr lang="en-US" dirty="0">
                <a:solidFill>
                  <a:schemeClr val="bg1"/>
                </a:solidFill>
              </a:rPr>
              <a:t>Each branch of government can change acts of the other branches as follows:</a:t>
            </a:r>
          </a:p>
          <a:p>
            <a:endParaRPr lang="en-US" dirty="0">
              <a:solidFill>
                <a:schemeClr val="bg1"/>
              </a:solidFill>
            </a:endParaRPr>
          </a:p>
          <a:p>
            <a:r>
              <a:rPr lang="en-US" dirty="0">
                <a:solidFill>
                  <a:schemeClr val="bg1"/>
                </a:solidFill>
              </a:rPr>
              <a:t>The president can veto laws passed by Congress.</a:t>
            </a:r>
          </a:p>
          <a:p>
            <a:endParaRPr lang="en-US" dirty="0">
              <a:solidFill>
                <a:schemeClr val="bg1"/>
              </a:solidFill>
            </a:endParaRPr>
          </a:p>
          <a:p>
            <a:r>
              <a:rPr lang="en-US" sz="1400" dirty="0">
                <a:solidFill>
                  <a:schemeClr val="bg1"/>
                </a:solidFill>
              </a:rPr>
              <a:t>https://www.usa.gov/branches-of-government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849" y="2077373"/>
            <a:ext cx="10770783" cy="4501811"/>
          </a:xfrm>
          <a:prstGeom prst="rect">
            <a:avLst/>
          </a:prstGeom>
        </p:spPr>
      </p:pic>
    </p:spTree>
    <p:extLst>
      <p:ext uri="{BB962C8B-B14F-4D97-AF65-F5344CB8AC3E}">
        <p14:creationId xmlns:p14="http://schemas.microsoft.com/office/powerpoint/2010/main" val="2089467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7138"/>
          </a:xfrm>
          <a:prstGeom prst="rect">
            <a:avLst/>
          </a:prstGeom>
        </p:spPr>
      </p:pic>
      <p:sp>
        <p:nvSpPr>
          <p:cNvPr id="2" name="TextBox 1"/>
          <p:cNvSpPr txBox="1"/>
          <p:nvPr/>
        </p:nvSpPr>
        <p:spPr>
          <a:xfrm>
            <a:off x="7506585" y="287079"/>
            <a:ext cx="4525926" cy="1415772"/>
          </a:xfrm>
          <a:prstGeom prst="rect">
            <a:avLst/>
          </a:prstGeom>
          <a:solidFill>
            <a:srgbClr val="360C2E"/>
          </a:solidFill>
        </p:spPr>
        <p:txBody>
          <a:bodyPr wrap="square" rtlCol="0">
            <a:spAutoFit/>
          </a:bodyPr>
          <a:lstStyle/>
          <a:p>
            <a:r>
              <a:rPr lang="en-US" dirty="0">
                <a:solidFill>
                  <a:schemeClr val="bg1"/>
                </a:solidFill>
              </a:rPr>
              <a:t>Congress confirms or rejects the president's appointments and can remove the president from office in exceptional circumstances.</a:t>
            </a:r>
          </a:p>
          <a:p>
            <a:endParaRPr lang="en-US" dirty="0">
              <a:solidFill>
                <a:schemeClr val="bg1"/>
              </a:solidFill>
            </a:endParaRPr>
          </a:p>
          <a:p>
            <a:r>
              <a:rPr lang="en-US" sz="1400" dirty="0">
                <a:solidFill>
                  <a:schemeClr val="bg1"/>
                </a:solidFill>
              </a:rPr>
              <a:t>https://www.usa.gov/branches-of-government</a:t>
            </a:r>
          </a:p>
        </p:txBody>
      </p:sp>
      <p:sp>
        <p:nvSpPr>
          <p:cNvPr id="5" name="Rectangle 4"/>
          <p:cNvSpPr/>
          <p:nvPr/>
        </p:nvSpPr>
        <p:spPr>
          <a:xfrm>
            <a:off x="228105" y="6342137"/>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2073799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3289" y="453507"/>
            <a:ext cx="6772940" cy="1138773"/>
          </a:xfrm>
          <a:prstGeom prst="rect">
            <a:avLst/>
          </a:prstGeom>
          <a:solidFill>
            <a:srgbClr val="360C2E"/>
          </a:solidFill>
        </p:spPr>
        <p:txBody>
          <a:bodyPr wrap="square" rtlCol="0">
            <a:spAutoFit/>
          </a:bodyPr>
          <a:lstStyle/>
          <a:p>
            <a:r>
              <a:rPr lang="en-US" dirty="0">
                <a:solidFill>
                  <a:schemeClr val="bg1"/>
                </a:solidFill>
              </a:rPr>
              <a:t>The justices of the Supreme Court, who can overturn unconstitutional laws, are appointed by the president and confirmed by the Senate.</a:t>
            </a:r>
          </a:p>
          <a:p>
            <a:endParaRPr lang="en-US" dirty="0">
              <a:solidFill>
                <a:schemeClr val="bg1"/>
              </a:solidFill>
            </a:endParaRPr>
          </a:p>
          <a:p>
            <a:r>
              <a:rPr lang="en-US" sz="1400" dirty="0">
                <a:solidFill>
                  <a:schemeClr val="bg1"/>
                </a:solidFill>
              </a:rPr>
              <a:t>https://www.usa.gov/branches-of-government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358" y="1804931"/>
            <a:ext cx="7850802" cy="4396449"/>
          </a:xfrm>
          <a:prstGeom prst="rect">
            <a:avLst/>
          </a:prstGeom>
        </p:spPr>
      </p:pic>
    </p:spTree>
    <p:extLst>
      <p:ext uri="{BB962C8B-B14F-4D97-AF65-F5344CB8AC3E}">
        <p14:creationId xmlns:p14="http://schemas.microsoft.com/office/powerpoint/2010/main" val="1974237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721" y="860878"/>
            <a:ext cx="4178596" cy="1415772"/>
          </a:xfrm>
          <a:prstGeom prst="rect">
            <a:avLst/>
          </a:prstGeom>
          <a:solidFill>
            <a:srgbClr val="360C2E"/>
          </a:solidFill>
        </p:spPr>
        <p:txBody>
          <a:bodyPr wrap="square" rtlCol="0">
            <a:spAutoFit/>
          </a:bodyPr>
          <a:lstStyle/>
          <a:p>
            <a:r>
              <a:rPr lang="en-US" dirty="0">
                <a:solidFill>
                  <a:schemeClr val="bg1"/>
                </a:solidFill>
              </a:rPr>
              <a:t>The U.S. federal government seeks to act in the best interests of its citizens through this system of checks and balances.</a:t>
            </a:r>
          </a:p>
          <a:p>
            <a:endParaRPr lang="en-US" dirty="0">
              <a:solidFill>
                <a:schemeClr val="bg1"/>
              </a:solidFill>
            </a:endParaRPr>
          </a:p>
          <a:p>
            <a:r>
              <a:rPr lang="en-US" sz="1400" dirty="0">
                <a:solidFill>
                  <a:schemeClr val="bg1"/>
                </a:solidFill>
              </a:rPr>
              <a:t>https://www.usa.gov/branches-of-government</a:t>
            </a:r>
          </a:p>
        </p:txBody>
      </p:sp>
      <p:pic>
        <p:nvPicPr>
          <p:cNvPr id="4" name="Picture 3"/>
          <p:cNvPicPr>
            <a:picLocks noChangeAspect="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l="7449" r="12375"/>
          <a:stretch/>
        </p:blipFill>
        <p:spPr>
          <a:xfrm>
            <a:off x="5528930" y="478105"/>
            <a:ext cx="6294474" cy="5880523"/>
          </a:xfrm>
          <a:prstGeom prst="rect">
            <a:avLst/>
          </a:prstGeom>
        </p:spPr>
      </p:pic>
      <p:pic>
        <p:nvPicPr>
          <p:cNvPr id="3" name="Picture 2"/>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99582" y="2495757"/>
            <a:ext cx="5084800" cy="3862871"/>
          </a:xfrm>
          <a:prstGeom prst="rect">
            <a:avLst/>
          </a:prstGeom>
        </p:spPr>
      </p:pic>
    </p:spTree>
    <p:extLst>
      <p:ext uri="{BB962C8B-B14F-4D97-AF65-F5344CB8AC3E}">
        <p14:creationId xmlns:p14="http://schemas.microsoft.com/office/powerpoint/2010/main" val="1662616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814" y="369189"/>
            <a:ext cx="6376454" cy="6124754"/>
          </a:xfrm>
          <a:prstGeom prst="rect">
            <a:avLst/>
          </a:prstGeom>
          <a:solidFill>
            <a:srgbClr val="360C2E"/>
          </a:solidFill>
        </p:spPr>
        <p:txBody>
          <a:bodyPr wrap="square" rtlCol="0">
            <a:spAutoFit/>
          </a:bodyPr>
          <a:lstStyle/>
          <a:p>
            <a:r>
              <a:rPr lang="en-US" b="1" dirty="0">
                <a:solidFill>
                  <a:schemeClr val="bg1"/>
                </a:solidFill>
              </a:rPr>
              <a:t>Legislative Branch</a:t>
            </a:r>
          </a:p>
          <a:p>
            <a:r>
              <a:rPr lang="en-US" dirty="0">
                <a:solidFill>
                  <a:schemeClr val="bg1"/>
                </a:solidFill>
              </a:rPr>
              <a:t>The legislative branch enacts legislation, confirms or rejects presidential appointments, and has the authority to declare war.</a:t>
            </a:r>
          </a:p>
          <a:p>
            <a:endParaRPr lang="en-US" dirty="0">
              <a:solidFill>
                <a:schemeClr val="bg1"/>
              </a:solidFill>
            </a:endParaRPr>
          </a:p>
          <a:p>
            <a:r>
              <a:rPr lang="en-US" dirty="0">
                <a:solidFill>
                  <a:schemeClr val="bg1"/>
                </a:solidFill>
              </a:rPr>
              <a:t>This branch includes Congress (the Senate and House of Representatives) and several agencies that provide support services to Congress. American citizens have the right to vote for senators and representatives through free, confidential ballots.</a:t>
            </a:r>
          </a:p>
          <a:p>
            <a:endParaRPr lang="en-US" dirty="0">
              <a:solidFill>
                <a:schemeClr val="bg1"/>
              </a:solidFill>
            </a:endParaRPr>
          </a:p>
          <a:p>
            <a:r>
              <a:rPr lang="en-US" dirty="0">
                <a:solidFill>
                  <a:schemeClr val="bg1"/>
                </a:solidFill>
              </a:rPr>
              <a:t>Senate - There are two elected senators per state, totaling 100 senators. A senate term is six years and there's no limit to the number of terms an individual can serve.</a:t>
            </a:r>
          </a:p>
          <a:p>
            <a:endParaRPr lang="en-US" dirty="0">
              <a:solidFill>
                <a:schemeClr val="bg1"/>
              </a:solidFill>
            </a:endParaRPr>
          </a:p>
          <a:p>
            <a:r>
              <a:rPr lang="en-US" dirty="0">
                <a:solidFill>
                  <a:schemeClr val="bg1"/>
                </a:solidFill>
              </a:rPr>
              <a:t>House of Representatives - There are 435 elected representatives, which are divided among the 50 states in proportion to their total population. There are additional non-voting delegates who represent the District of Columbia and the territories. </a:t>
            </a:r>
          </a:p>
          <a:p>
            <a:endParaRPr lang="en-US" dirty="0">
              <a:solidFill>
                <a:schemeClr val="bg1"/>
              </a:solidFill>
            </a:endParaRPr>
          </a:p>
          <a:p>
            <a:r>
              <a:rPr lang="en-US" dirty="0">
                <a:solidFill>
                  <a:schemeClr val="bg1"/>
                </a:solidFill>
              </a:rPr>
              <a:t>A representative serves a two-year term, and there's no limit to the number of terms an individual can serve.</a:t>
            </a:r>
          </a:p>
          <a:p>
            <a:endParaRPr lang="en-US" dirty="0">
              <a:solidFill>
                <a:schemeClr val="bg1"/>
              </a:solidFill>
            </a:endParaRPr>
          </a:p>
          <a:p>
            <a:r>
              <a:rPr lang="en-US" sz="1400" dirty="0">
                <a:solidFill>
                  <a:schemeClr val="bg1"/>
                </a:solidFill>
              </a:rPr>
              <a:t>https://www.usa.gov/branches-of-government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1042" y="260314"/>
            <a:ext cx="5238306" cy="6342505"/>
          </a:xfrm>
          <a:prstGeom prst="rect">
            <a:avLst/>
          </a:prstGeom>
        </p:spPr>
      </p:pic>
      <p:sp>
        <p:nvSpPr>
          <p:cNvPr id="5" name="Rectangle 4"/>
          <p:cNvSpPr/>
          <p:nvPr/>
        </p:nvSpPr>
        <p:spPr>
          <a:xfrm>
            <a:off x="11264700" y="760044"/>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38082134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18199</TotalTime>
  <Words>875</Words>
  <Application>Microsoft Office PowerPoint</Application>
  <PresentationFormat>Widescreen</PresentationFormat>
  <Paragraphs>136</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525</cp:revision>
  <dcterms:created xsi:type="dcterms:W3CDTF">2016-07-19T04:55:11Z</dcterms:created>
  <dcterms:modified xsi:type="dcterms:W3CDTF">2016-10-24T13:33:58Z</dcterms:modified>
</cp:coreProperties>
</file>