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45" r:id="rId3"/>
    <p:sldId id="346" r:id="rId4"/>
    <p:sldId id="347" r:id="rId5"/>
    <p:sldId id="348" r:id="rId6"/>
    <p:sldId id="349" r:id="rId7"/>
    <p:sldId id="350" r:id="rId8"/>
    <p:sldId id="351" r:id="rId9"/>
    <p:sldId id="352" r:id="rId10"/>
    <p:sldId id="354" r:id="rId11"/>
    <p:sldId id="353" r:id="rId12"/>
    <p:sldId id="355" r:id="rId13"/>
    <p:sldId id="356" r:id="rId14"/>
    <p:sldId id="357" r:id="rId15"/>
    <p:sldId id="358" r:id="rId16"/>
    <p:sldId id="359" r:id="rId17"/>
    <p:sldId id="27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3175A"/>
    <a:srgbClr val="360C2E"/>
    <a:srgbClr val="860000"/>
    <a:srgbClr val="02401E"/>
    <a:srgbClr val="8F218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717" autoAdjust="0"/>
    <p:restoredTop sz="94660"/>
  </p:normalViewPr>
  <p:slideViewPr>
    <p:cSldViewPr snapToGrid="0">
      <p:cViewPr varScale="1">
        <p:scale>
          <a:sx n="90" d="100"/>
          <a:sy n="90" d="100"/>
        </p:scale>
        <p:origin x="44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602C7B2-3257-4028-8E8C-F4FF871C1E5C}" type="datetimeFigureOut">
              <a:rPr lang="en-US" smtClean="0"/>
              <a:t>10/24/2016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954311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02C7B2-3257-4028-8E8C-F4FF871C1E5C}" type="datetimeFigureOut">
              <a:rPr lang="en-US" smtClean="0"/>
              <a:t>10/24/2016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4545161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02C7B2-3257-4028-8E8C-F4FF871C1E5C}" type="datetimeFigureOut">
              <a:rPr lang="en-US" smtClean="0"/>
              <a:t>10/24/2016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7403235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02C7B2-3257-4028-8E8C-F4FF871C1E5C}" type="datetimeFigureOut">
              <a:rPr lang="en-US" smtClean="0"/>
              <a:t>10/24/2016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8568067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02C7B2-3257-4028-8E8C-F4FF871C1E5C}" type="datetimeFigureOut">
              <a:rPr lang="en-US" smtClean="0"/>
              <a:t>10/24/2016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554941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02C7B2-3257-4028-8E8C-F4FF871C1E5C}" type="datetimeFigureOut">
              <a:rPr lang="en-US" smtClean="0"/>
              <a:t>10/24/2016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926123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02C7B2-3257-4028-8E8C-F4FF871C1E5C}" type="datetimeFigureOut">
              <a:rPr lang="en-US" smtClean="0"/>
              <a:t>10/24/2016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394614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02C7B2-3257-4028-8E8C-F4FF871C1E5C}" type="datetimeFigureOut">
              <a:rPr lang="en-US" smtClean="0"/>
              <a:t>10/24/2016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2828774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02C7B2-3257-4028-8E8C-F4FF871C1E5C}" type="datetimeFigureOut">
              <a:rPr lang="en-US" smtClean="0"/>
              <a:t>10/24/2016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323385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02C7B2-3257-4028-8E8C-F4FF871C1E5C}" type="datetimeFigureOut">
              <a:rPr lang="en-US" smtClean="0"/>
              <a:t>10/24/2016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6602811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02C7B2-3257-4028-8E8C-F4FF871C1E5C}" type="datetimeFigureOut">
              <a:rPr lang="en-US" smtClean="0"/>
              <a:t>10/24/2016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0861796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8000">
              <a:srgbClr val="63175A">
                <a:alpha val="49804"/>
              </a:srgbClr>
            </a:gs>
            <a:gs pos="98230">
              <a:srgbClr val="8F2182"/>
            </a:gs>
            <a:gs pos="85000">
              <a:srgbClr val="360C2E"/>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02C7B2-3257-4028-8E8C-F4FF871C1E5C}" type="datetimeFigureOut">
              <a:rPr lang="en-US" smtClean="0"/>
              <a:t>10/24/2016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EBF2E5-6C61-4894-865A-F4FA47152387}" type="slidenum">
              <a:rPr lang="en-US" smtClean="0"/>
              <a:t>‹#›</a:t>
            </a:fld>
            <a:endParaRPr lang="en-US"/>
          </a:p>
        </p:txBody>
      </p:sp>
    </p:spTree>
    <p:extLst>
      <p:ext uri="{BB962C8B-B14F-4D97-AF65-F5344CB8AC3E}">
        <p14:creationId xmlns:p14="http://schemas.microsoft.com/office/powerpoint/2010/main" val="38941030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microsoft.com/office/2007/relationships/hdphoto" Target="../media/hdphoto3.wdp"/><Relationship Id="rId5" Type="http://schemas.microsoft.com/office/2007/relationships/hdphoto" Target="../media/hdphoto2.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image" Target="../media/image20.jp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1.xml"/><Relationship Id="rId4" Type="http://schemas.microsoft.com/office/2007/relationships/hdphoto" Target="../media/hdphoto11.wdp"/></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microsoft.com/office/2007/relationships/hdphoto" Target="../media/hdphoto12.wdp"/><Relationship Id="rId7" Type="http://schemas.openxmlformats.org/officeDocument/2006/relationships/image" Target="../media/image30.jpg"/><Relationship Id="rId2"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29.tif"/><Relationship Id="rId5" Type="http://schemas.microsoft.com/office/2007/relationships/hdphoto" Target="../media/hdphoto13.wdp"/><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microsoft.com/office/2007/relationships/hdphoto" Target="../media/hdphoto14.wdp"/><Relationship Id="rId7" Type="http://schemas.openxmlformats.org/officeDocument/2006/relationships/image" Target="../media/image34.jpg"/><Relationship Id="rId2"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33.jpg"/><Relationship Id="rId5" Type="http://schemas.microsoft.com/office/2007/relationships/hdphoto" Target="../media/hdphoto15.wdp"/><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8" Type="http://schemas.openxmlformats.org/officeDocument/2006/relationships/image" Target="../media/image38.png"/><Relationship Id="rId3" Type="http://schemas.microsoft.com/office/2007/relationships/hdphoto" Target="../media/hdphoto16.wdp"/><Relationship Id="rId7" Type="http://schemas.microsoft.com/office/2007/relationships/hdphoto" Target="../media/hdphoto18.wdp"/><Relationship Id="rId12"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1.xml"/><Relationship Id="rId6" Type="http://schemas.openxmlformats.org/officeDocument/2006/relationships/image" Target="../media/image37.png"/><Relationship Id="rId11" Type="http://schemas.microsoft.com/office/2007/relationships/hdphoto" Target="../media/hdphoto20.wdp"/><Relationship Id="rId5" Type="http://schemas.microsoft.com/office/2007/relationships/hdphoto" Target="../media/hdphoto17.wdp"/><Relationship Id="rId10" Type="http://schemas.openxmlformats.org/officeDocument/2006/relationships/image" Target="../media/image39.png"/><Relationship Id="rId4" Type="http://schemas.openxmlformats.org/officeDocument/2006/relationships/image" Target="../media/image36.png"/><Relationship Id="rId9" Type="http://schemas.microsoft.com/office/2007/relationships/hdphoto" Target="../media/hdphoto19.wdp"/></Relationships>
</file>

<file path=ppt/slides/_rels/slide17.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50470"/>
            <a:ext cx="9144000" cy="1102429"/>
          </a:xfrm>
        </p:spPr>
        <p:txBody>
          <a:bodyPr/>
          <a:lstStyle/>
          <a:p>
            <a:r>
              <a:rPr lang="en-US" sz="7200" dirty="0">
                <a:solidFill>
                  <a:schemeClr val="bg1"/>
                </a:solidFill>
              </a:rPr>
              <a:t>N</a:t>
            </a:r>
            <a:r>
              <a:rPr lang="en-US" dirty="0">
                <a:solidFill>
                  <a:schemeClr val="bg1"/>
                </a:solidFill>
              </a:rPr>
              <a:t>ICKY </a:t>
            </a:r>
            <a:r>
              <a:rPr lang="en-US" sz="7200" dirty="0">
                <a:solidFill>
                  <a:schemeClr val="bg1"/>
                </a:solidFill>
              </a:rPr>
              <a:t>F</a:t>
            </a:r>
            <a:r>
              <a:rPr lang="en-US" dirty="0">
                <a:solidFill>
                  <a:schemeClr val="bg1"/>
                </a:solidFill>
              </a:rPr>
              <a:t>IFTH’S </a:t>
            </a:r>
            <a:r>
              <a:rPr lang="en-US" sz="7200" dirty="0">
                <a:solidFill>
                  <a:schemeClr val="bg1"/>
                </a:solidFill>
              </a:rPr>
              <a:t>N</a:t>
            </a:r>
            <a:r>
              <a:rPr lang="en-US" dirty="0">
                <a:solidFill>
                  <a:schemeClr val="bg1"/>
                </a:solidFill>
              </a:rPr>
              <a:t>EW </a:t>
            </a:r>
            <a:r>
              <a:rPr lang="en-US" sz="7200" dirty="0">
                <a:solidFill>
                  <a:schemeClr val="bg1"/>
                </a:solidFill>
              </a:rPr>
              <a:t>J</a:t>
            </a:r>
            <a:r>
              <a:rPr lang="en-US" dirty="0">
                <a:solidFill>
                  <a:schemeClr val="bg1"/>
                </a:solidFill>
              </a:rPr>
              <a:t>ERSEY</a:t>
            </a:r>
          </a:p>
        </p:txBody>
      </p:sp>
      <p:sp>
        <p:nvSpPr>
          <p:cNvPr id="3" name="Subtitle 2"/>
          <p:cNvSpPr>
            <a:spLocks noGrp="1"/>
          </p:cNvSpPr>
          <p:nvPr>
            <p:ph type="subTitle" idx="1"/>
          </p:nvPr>
        </p:nvSpPr>
        <p:spPr>
          <a:xfrm>
            <a:off x="1524000" y="1662190"/>
            <a:ext cx="9144000" cy="3604437"/>
          </a:xfrm>
        </p:spPr>
        <p:txBody>
          <a:bodyPr>
            <a:normAutofit/>
          </a:bodyPr>
          <a:lstStyle/>
          <a:p>
            <a:r>
              <a:rPr lang="en-US" sz="7200" dirty="0">
                <a:solidFill>
                  <a:schemeClr val="bg1"/>
                </a:solidFill>
              </a:rPr>
              <a:t>N5NJ</a:t>
            </a:r>
          </a:p>
          <a:p>
            <a:endParaRPr lang="en-US" sz="4300" dirty="0">
              <a:solidFill>
                <a:schemeClr val="bg1"/>
              </a:solidFill>
            </a:endParaRPr>
          </a:p>
          <a:p>
            <a:r>
              <a:rPr lang="en-US" sz="4300" dirty="0">
                <a:solidFill>
                  <a:schemeClr val="bg1"/>
                </a:solidFill>
              </a:rPr>
              <a:t>SECONDARY               PROGRAM</a:t>
            </a:r>
          </a:p>
        </p:txBody>
      </p:sp>
      <p:sp>
        <p:nvSpPr>
          <p:cNvPr id="7" name="TextBox 6"/>
          <p:cNvSpPr txBox="1"/>
          <p:nvPr/>
        </p:nvSpPr>
        <p:spPr>
          <a:xfrm>
            <a:off x="1524000" y="4872819"/>
            <a:ext cx="8878784" cy="1446550"/>
          </a:xfrm>
          <a:prstGeom prst="rect">
            <a:avLst/>
          </a:prstGeom>
          <a:noFill/>
        </p:spPr>
        <p:txBody>
          <a:bodyPr wrap="square" rtlCol="0">
            <a:spAutoFit/>
          </a:bodyPr>
          <a:lstStyle/>
          <a:p>
            <a:pPr algn="ctr"/>
            <a:r>
              <a:rPr lang="en-US" sz="4400" dirty="0">
                <a:solidFill>
                  <a:schemeClr val="bg1"/>
                </a:solidFill>
              </a:rPr>
              <a:t>CIVICS AND GOVERNMENT     </a:t>
            </a:r>
          </a:p>
          <a:p>
            <a:pPr algn="ctr"/>
            <a:r>
              <a:rPr lang="en-US" sz="4400">
                <a:solidFill>
                  <a:schemeClr val="bg1"/>
                </a:solidFill>
              </a:rPr>
              <a:t>County Government</a:t>
            </a:r>
            <a:endParaRPr lang="en-US" sz="4400" dirty="0">
              <a:solidFill>
                <a:schemeClr val="bg1"/>
              </a:solidFill>
            </a:endParaRPr>
          </a:p>
        </p:txBody>
      </p:sp>
      <p:pic>
        <p:nvPicPr>
          <p:cNvPr id="8" name="Picture 7"/>
          <p:cNvPicPr>
            <a:picLocks noChangeAspect="1"/>
          </p:cNvPicPr>
          <p:nvPr/>
        </p:nvPicPr>
        <p:blipFill>
          <a:blip r:embed="rId2">
            <a:extLst>
              <a:ext uri="{BEBA8EAE-BF5A-486C-A8C5-ECC9F3942E4B}">
                <a14:imgProps xmlns:a14="http://schemas.microsoft.com/office/drawing/2010/main">
                  <a14:imgLayer r:embed="rId3">
                    <a14:imgEffect>
                      <a14:backgroundRemoval t="0" b="99273" l="1080" r="98960"/>
                    </a14:imgEffect>
                  </a14:imgLayer>
                </a14:imgProps>
              </a:ext>
              <a:ext uri="{28A0092B-C50C-407E-A947-70E740481C1C}">
                <a14:useLocalDpi xmlns:a14="http://schemas.microsoft.com/office/drawing/2010/main" val="0"/>
              </a:ext>
            </a:extLst>
          </a:blip>
          <a:stretch>
            <a:fillRect/>
          </a:stretch>
        </p:blipFill>
        <p:spPr>
          <a:xfrm>
            <a:off x="177180" y="2388581"/>
            <a:ext cx="2173024" cy="2151654"/>
          </a:xfrm>
          <a:prstGeom prst="rect">
            <a:avLst/>
          </a:prstGeom>
        </p:spPr>
      </p:pic>
      <p:pic>
        <p:nvPicPr>
          <p:cNvPr id="9" name="Picture 8"/>
          <p:cNvPicPr>
            <a:picLocks noChangeAspect="1"/>
          </p:cNvPicPr>
          <p:nvPr/>
        </p:nvPicPr>
        <p:blipFill rotWithShape="1">
          <a:blip r:embed="rId4">
            <a:lum bright="70000" contrast="-70000"/>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21843" t="15711" r="21428" b="14347"/>
          <a:stretch/>
        </p:blipFill>
        <p:spPr>
          <a:xfrm>
            <a:off x="5349432" y="2552440"/>
            <a:ext cx="1493135" cy="2382074"/>
          </a:xfrm>
          <a:prstGeom prst="rect">
            <a:avLst/>
          </a:prstGeom>
        </p:spPr>
      </p:pic>
      <p:pic>
        <p:nvPicPr>
          <p:cNvPr id="10" name="Picture 9"/>
          <p:cNvPicPr>
            <a:picLocks noChangeAspect="1"/>
          </p:cNvPicPr>
          <p:nvPr/>
        </p:nvPicPr>
        <p:blipFill>
          <a:blip r:embed="rId2">
            <a:extLst>
              <a:ext uri="{BEBA8EAE-BF5A-486C-A8C5-ECC9F3942E4B}">
                <a14:imgProps xmlns:a14="http://schemas.microsoft.com/office/drawing/2010/main">
                  <a14:imgLayer r:embed="rId6">
                    <a14:imgEffect>
                      <a14:backgroundRemoval t="0" b="99273" l="1080" r="98960"/>
                    </a14:imgEffect>
                  </a14:imgLayer>
                </a14:imgProps>
              </a:ext>
              <a:ext uri="{28A0092B-C50C-407E-A947-70E740481C1C}">
                <a14:useLocalDpi xmlns:a14="http://schemas.microsoft.com/office/drawing/2010/main" val="0"/>
              </a:ext>
            </a:extLst>
          </a:blip>
          <a:stretch>
            <a:fillRect/>
          </a:stretch>
        </p:blipFill>
        <p:spPr>
          <a:xfrm>
            <a:off x="9841795" y="2388581"/>
            <a:ext cx="2173024" cy="2151654"/>
          </a:xfrm>
          <a:prstGeom prst="rect">
            <a:avLst/>
          </a:prstGeom>
        </p:spPr>
      </p:pic>
    </p:spTree>
    <p:extLst>
      <p:ext uri="{BB962C8B-B14F-4D97-AF65-F5344CB8AC3E}">
        <p14:creationId xmlns:p14="http://schemas.microsoft.com/office/powerpoint/2010/main" val="1513278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7709" y="2711303"/>
            <a:ext cx="5146157" cy="3785652"/>
          </a:xfrm>
          <a:prstGeom prst="rect">
            <a:avLst/>
          </a:prstGeom>
          <a:solidFill>
            <a:srgbClr val="360C2E"/>
          </a:solidFill>
        </p:spPr>
        <p:txBody>
          <a:bodyPr wrap="square" rtlCol="0">
            <a:spAutoFit/>
          </a:bodyPr>
          <a:lstStyle/>
          <a:p>
            <a:r>
              <a:rPr lang="en-US" dirty="0">
                <a:solidFill>
                  <a:schemeClr val="bg1"/>
                </a:solidFill>
              </a:rPr>
              <a:t>Counties, the backstory: In early English history a unit called the shire or county was an administrative division for royal justice. </a:t>
            </a:r>
          </a:p>
          <a:p>
            <a:endParaRPr lang="en-US" dirty="0">
              <a:solidFill>
                <a:schemeClr val="bg1"/>
              </a:solidFill>
            </a:endParaRPr>
          </a:p>
          <a:p>
            <a:r>
              <a:rPr lang="en-US" dirty="0">
                <a:solidFill>
                  <a:schemeClr val="bg1"/>
                </a:solidFill>
              </a:rPr>
              <a:t>After the British seized the area that is now New Jersey from the Dutch in the 17th century, they divided the provinces of East Jersey and West Jersey into large counties: Bergen, Essex, Middlesex, Monmouth, and Somerset counties in East Jersey, and Burlington, Salem, Gloucester, and Cape May counties in West Jersey.</a:t>
            </a:r>
          </a:p>
          <a:p>
            <a:endParaRPr lang="en-US" sz="1400" dirty="0">
              <a:solidFill>
                <a:schemeClr val="bg1"/>
              </a:solidFill>
            </a:endParaRPr>
          </a:p>
          <a:p>
            <a:r>
              <a:rPr lang="en-US" sz="1400" dirty="0">
                <a:solidFill>
                  <a:schemeClr val="bg1"/>
                </a:solidFill>
              </a:rPr>
              <a:t>http://www.njspotlight.com/stories/15/10/26/explainer-what-s-a-freeholder-understanding-nj-s-complex-government-system/</a:t>
            </a: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ackgroundRemoval t="0" b="99103" l="0" r="100000"/>
                    </a14:imgEffect>
                  </a14:imgLayer>
                </a14:imgProps>
              </a:ext>
              <a:ext uri="{28A0092B-C50C-407E-A947-70E740481C1C}">
                <a14:useLocalDpi xmlns:a14="http://schemas.microsoft.com/office/drawing/2010/main" val="0"/>
              </a:ext>
            </a:extLst>
          </a:blip>
          <a:stretch>
            <a:fillRect/>
          </a:stretch>
        </p:blipFill>
        <p:spPr>
          <a:xfrm>
            <a:off x="1551073" y="106909"/>
            <a:ext cx="2639431" cy="2604394"/>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71408" y="0"/>
            <a:ext cx="6420592" cy="6858000"/>
          </a:xfrm>
          <a:prstGeom prst="rect">
            <a:avLst/>
          </a:prstGeom>
        </p:spPr>
      </p:pic>
      <p:sp>
        <p:nvSpPr>
          <p:cNvPr id="5" name="Rectangle 4"/>
          <p:cNvSpPr/>
          <p:nvPr/>
        </p:nvSpPr>
        <p:spPr>
          <a:xfrm>
            <a:off x="5937788" y="6431898"/>
            <a:ext cx="615874" cy="215444"/>
          </a:xfrm>
          <a:prstGeom prst="rect">
            <a:avLst/>
          </a:prstGeom>
        </p:spPr>
        <p:txBody>
          <a:bodyPr wrap="none">
            <a:spAutoFit/>
          </a:bodyPr>
          <a:lstStyle/>
          <a:p>
            <a:r>
              <a:rPr lang="en-US" sz="800" b="1" dirty="0">
                <a:solidFill>
                  <a:schemeClr val="bg1"/>
                </a:solidFill>
              </a:rPr>
              <a:t>123rf.com</a:t>
            </a:r>
          </a:p>
        </p:txBody>
      </p:sp>
    </p:spTree>
    <p:extLst>
      <p:ext uri="{BB962C8B-B14F-4D97-AF65-F5344CB8AC3E}">
        <p14:creationId xmlns:p14="http://schemas.microsoft.com/office/powerpoint/2010/main" val="22405223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98878" cy="6858000"/>
          </a:xfrm>
          <a:prstGeom prst="rect">
            <a:avLst/>
          </a:prstGeom>
        </p:spPr>
      </p:pic>
      <p:sp>
        <p:nvSpPr>
          <p:cNvPr id="2" name="TextBox 1"/>
          <p:cNvSpPr txBox="1"/>
          <p:nvPr/>
        </p:nvSpPr>
        <p:spPr>
          <a:xfrm>
            <a:off x="839973" y="2599107"/>
            <a:ext cx="6783572" cy="4062651"/>
          </a:xfrm>
          <a:prstGeom prst="rect">
            <a:avLst/>
          </a:prstGeom>
          <a:solidFill>
            <a:srgbClr val="360C2E"/>
          </a:solidFill>
        </p:spPr>
        <p:txBody>
          <a:bodyPr wrap="square" rtlCol="0">
            <a:spAutoFit/>
          </a:bodyPr>
          <a:lstStyle/>
          <a:p>
            <a:r>
              <a:rPr lang="en-US" dirty="0">
                <a:solidFill>
                  <a:schemeClr val="bg1"/>
                </a:solidFill>
              </a:rPr>
              <a:t>The NJAC responded that the towns and state don’t have the expertise or resources to take on county services, and said that over the past decade counties have saved taxpayers money by taking on more municipal functions, like 911 dispatching, animal control, and even policing in some places, at lower cost. </a:t>
            </a:r>
          </a:p>
          <a:p>
            <a:endParaRPr lang="en-US" dirty="0">
              <a:solidFill>
                <a:schemeClr val="bg1"/>
              </a:solidFill>
            </a:endParaRPr>
          </a:p>
          <a:p>
            <a:r>
              <a:rPr lang="en-US" dirty="0">
                <a:solidFill>
                  <a:schemeClr val="bg1"/>
                </a:solidFill>
              </a:rPr>
              <a:t>The association noted that the three states with little or no county government -- Connecticut, Massachusetts, and Rhode Island -- are still on the list of the 10 states with the highest tax burdens (along with New Jersey). Senate President Stephen Sweeney (D-Gloucester), a former freeholder and a leading proponent of shared-services agreements, also opposes the measure.</a:t>
            </a:r>
          </a:p>
          <a:p>
            <a:endParaRPr lang="en-US" sz="1400" dirty="0">
              <a:solidFill>
                <a:schemeClr val="bg1"/>
              </a:solidFill>
            </a:endParaRPr>
          </a:p>
          <a:p>
            <a:r>
              <a:rPr lang="en-US" sz="1400" dirty="0">
                <a:solidFill>
                  <a:schemeClr val="bg1"/>
                </a:solidFill>
              </a:rPr>
              <a:t>http://www.njspotlight.com/stories/15/10/26/explainer-what-s-a-freeholder-understanding-nj-s-complex-government-system/</a:t>
            </a: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3118273" y="0"/>
            <a:ext cx="2599107" cy="2599107"/>
          </a:xfrm>
          <a:prstGeom prst="rect">
            <a:avLst/>
          </a:prstGeom>
        </p:spPr>
      </p:pic>
      <p:sp>
        <p:nvSpPr>
          <p:cNvPr id="5" name="Rectangle 4"/>
          <p:cNvSpPr/>
          <p:nvPr/>
        </p:nvSpPr>
        <p:spPr>
          <a:xfrm>
            <a:off x="224098" y="6446314"/>
            <a:ext cx="615874" cy="215444"/>
          </a:xfrm>
          <a:prstGeom prst="rect">
            <a:avLst/>
          </a:prstGeom>
        </p:spPr>
        <p:txBody>
          <a:bodyPr wrap="none">
            <a:spAutoFit/>
          </a:bodyPr>
          <a:lstStyle/>
          <a:p>
            <a:r>
              <a:rPr lang="en-US" sz="800" b="1" dirty="0">
                <a:solidFill>
                  <a:schemeClr val="bg1"/>
                </a:solidFill>
              </a:rPr>
              <a:t>123rf.com</a:t>
            </a:r>
          </a:p>
        </p:txBody>
      </p:sp>
    </p:spTree>
    <p:extLst>
      <p:ext uri="{BB962C8B-B14F-4D97-AF65-F5344CB8AC3E}">
        <p14:creationId xmlns:p14="http://schemas.microsoft.com/office/powerpoint/2010/main" val="23071839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03762" y="2695535"/>
            <a:ext cx="5501158" cy="3785652"/>
          </a:xfrm>
          <a:prstGeom prst="rect">
            <a:avLst/>
          </a:prstGeom>
          <a:solidFill>
            <a:srgbClr val="360C2E"/>
          </a:solidFill>
        </p:spPr>
        <p:txBody>
          <a:bodyPr wrap="square" rtlCol="0">
            <a:spAutoFit/>
          </a:bodyPr>
          <a:lstStyle/>
          <a:p>
            <a:r>
              <a:rPr lang="en-US" dirty="0">
                <a:solidFill>
                  <a:schemeClr val="bg1"/>
                </a:solidFill>
              </a:rPr>
              <a:t>The organizing principle: Initially the counties were provincial administrative units for judicial purposes. The West Jersey legislature, for example, began appointing regional justices, sheriffs, clerks, and recorders in 1682, and in the succeeding years established county lines that defined the courts’ jurisdiction. </a:t>
            </a:r>
          </a:p>
          <a:p>
            <a:endParaRPr lang="en-US" dirty="0">
              <a:solidFill>
                <a:schemeClr val="bg1"/>
              </a:solidFill>
            </a:endParaRPr>
          </a:p>
          <a:p>
            <a:r>
              <a:rPr lang="en-US" dirty="0">
                <a:solidFill>
                  <a:schemeClr val="bg1"/>
                </a:solidFill>
              </a:rPr>
              <a:t>Elections were also eventually based around counties, with each sending a number of representatives to the provincial legislature. County borders were often defined by rivers and specific residents’ tracts of land.</a:t>
            </a:r>
          </a:p>
          <a:p>
            <a:endParaRPr lang="en-US" sz="1400" dirty="0">
              <a:solidFill>
                <a:schemeClr val="bg1"/>
              </a:solidFill>
            </a:endParaRPr>
          </a:p>
          <a:p>
            <a:r>
              <a:rPr lang="en-US" sz="1400" dirty="0">
                <a:solidFill>
                  <a:schemeClr val="bg1"/>
                </a:solidFill>
              </a:rPr>
              <a:t>http://www.njspotlight.com/stories/15/10/26/explainer-what-s-a-freeholder-understanding-nj-s-complex-government-system/</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5378" t="4582" r="8003" b="7971"/>
          <a:stretch/>
        </p:blipFill>
        <p:spPr>
          <a:xfrm>
            <a:off x="8023631" y="214833"/>
            <a:ext cx="2420667" cy="233698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244274" cy="6857999"/>
          </a:xfrm>
          <a:prstGeom prst="rect">
            <a:avLst/>
          </a:prstGeom>
        </p:spPr>
      </p:pic>
      <p:sp>
        <p:nvSpPr>
          <p:cNvPr id="6" name="Rectangle 5"/>
          <p:cNvSpPr/>
          <p:nvPr/>
        </p:nvSpPr>
        <p:spPr>
          <a:xfrm>
            <a:off x="121779" y="6437830"/>
            <a:ext cx="615874" cy="215444"/>
          </a:xfrm>
          <a:prstGeom prst="rect">
            <a:avLst/>
          </a:prstGeom>
        </p:spPr>
        <p:txBody>
          <a:bodyPr wrap="none">
            <a:spAutoFit/>
          </a:bodyPr>
          <a:lstStyle/>
          <a:p>
            <a:r>
              <a:rPr lang="en-US" sz="800" b="1" dirty="0">
                <a:solidFill>
                  <a:schemeClr val="bg1"/>
                </a:solidFill>
              </a:rPr>
              <a:t>123rf.com</a:t>
            </a:r>
          </a:p>
        </p:txBody>
      </p:sp>
    </p:spTree>
    <p:extLst>
      <p:ext uri="{BB962C8B-B14F-4D97-AF65-F5344CB8AC3E}">
        <p14:creationId xmlns:p14="http://schemas.microsoft.com/office/powerpoint/2010/main" val="3310074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8319" y="2503568"/>
            <a:ext cx="6464595" cy="4062651"/>
          </a:xfrm>
          <a:prstGeom prst="rect">
            <a:avLst/>
          </a:prstGeom>
          <a:solidFill>
            <a:srgbClr val="360C2E"/>
          </a:solidFill>
        </p:spPr>
        <p:txBody>
          <a:bodyPr wrap="square" rtlCol="0">
            <a:spAutoFit/>
          </a:bodyPr>
          <a:lstStyle/>
          <a:p>
            <a:r>
              <a:rPr lang="en-US" b="1" dirty="0">
                <a:solidFill>
                  <a:schemeClr val="bg1"/>
                </a:solidFill>
              </a:rPr>
              <a:t>Creating more counties:</a:t>
            </a:r>
            <a:r>
              <a:rPr lang="en-US" dirty="0">
                <a:solidFill>
                  <a:schemeClr val="bg1"/>
                </a:solidFill>
              </a:rPr>
              <a:t> Getting to a distant county seat for court business could be an arduous process, leading to calls for new counties. In the years leading up to the Revolution in 1776, the existing counties were carved up to create four more: Hunterdon, Morris, Cumberland, and Sussex. </a:t>
            </a:r>
          </a:p>
          <a:p>
            <a:endParaRPr lang="en-US" dirty="0">
              <a:solidFill>
                <a:schemeClr val="bg1"/>
              </a:solidFill>
            </a:endParaRPr>
          </a:p>
          <a:p>
            <a:r>
              <a:rPr lang="en-US" dirty="0">
                <a:solidFill>
                  <a:schemeClr val="bg1"/>
                </a:solidFill>
              </a:rPr>
              <a:t>The remaining eight were established between 1824 and 1857, Union County being the last. Each new county brought with it a more conveniently located court, a more prominent center of commerce, and most importantly, a new slate of legislators. “The more counties, the more opportunities to increase a party’s control of the state affairs,” according to the Encyclopedia of New Jersey.</a:t>
            </a:r>
          </a:p>
          <a:p>
            <a:endParaRPr lang="en-US" sz="1400" dirty="0">
              <a:solidFill>
                <a:schemeClr val="bg1"/>
              </a:solidFill>
            </a:endParaRPr>
          </a:p>
          <a:p>
            <a:r>
              <a:rPr lang="en-US" sz="1400" dirty="0">
                <a:solidFill>
                  <a:schemeClr val="bg1"/>
                </a:solidFill>
              </a:rPr>
              <a:t>http://www.njspotlight.com/stories/15/10/26/explainer-what-s-a-freeholder-understanding-nj-s-complex-government-system/</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5169" y="209908"/>
            <a:ext cx="3150893" cy="209248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4958" y="83430"/>
            <a:ext cx="5307042" cy="6774570"/>
          </a:xfrm>
          <a:prstGeom prst="rect">
            <a:avLst/>
          </a:prstGeom>
        </p:spPr>
      </p:pic>
      <p:sp>
        <p:nvSpPr>
          <p:cNvPr id="5" name="Rectangle 4"/>
          <p:cNvSpPr/>
          <p:nvPr/>
        </p:nvSpPr>
        <p:spPr>
          <a:xfrm>
            <a:off x="7102549" y="6566219"/>
            <a:ext cx="615874" cy="215444"/>
          </a:xfrm>
          <a:prstGeom prst="rect">
            <a:avLst/>
          </a:prstGeom>
        </p:spPr>
        <p:txBody>
          <a:bodyPr wrap="none">
            <a:spAutoFit/>
          </a:bodyPr>
          <a:lstStyle/>
          <a:p>
            <a:r>
              <a:rPr lang="en-US" sz="800" b="1" dirty="0">
                <a:solidFill>
                  <a:schemeClr val="bg1"/>
                </a:solidFill>
              </a:rPr>
              <a:t>123rf.com</a:t>
            </a:r>
          </a:p>
        </p:txBody>
      </p:sp>
    </p:spTree>
    <p:extLst>
      <p:ext uri="{BB962C8B-B14F-4D97-AF65-F5344CB8AC3E}">
        <p14:creationId xmlns:p14="http://schemas.microsoft.com/office/powerpoint/2010/main" val="25529260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1387" y="890807"/>
            <a:ext cx="4067904" cy="5109091"/>
          </a:xfrm>
          <a:prstGeom prst="rect">
            <a:avLst/>
          </a:prstGeom>
          <a:solidFill>
            <a:srgbClr val="360C2E"/>
          </a:solidFill>
        </p:spPr>
        <p:txBody>
          <a:bodyPr wrap="square" rtlCol="0">
            <a:spAutoFit/>
          </a:bodyPr>
          <a:lstStyle/>
          <a:p>
            <a:r>
              <a:rPr lang="en-US" b="1" dirty="0">
                <a:solidFill>
                  <a:schemeClr val="bg1"/>
                </a:solidFill>
              </a:rPr>
              <a:t>The term “freeholder”:</a:t>
            </a:r>
            <a:r>
              <a:rPr lang="en-US" dirty="0">
                <a:solidFill>
                  <a:schemeClr val="bg1"/>
                </a:solidFill>
              </a:rPr>
              <a:t> In England a freeholder was a person who owned land free of debts or legal claims, and in the colonies only freeholders could hold office. In pre-Revolutionary New Jersey, </a:t>
            </a:r>
            <a:r>
              <a:rPr lang="en-US" u="sng" dirty="0">
                <a:solidFill>
                  <a:schemeClr val="bg1"/>
                </a:solidFill>
              </a:rPr>
              <a:t>appointed</a:t>
            </a:r>
            <a:r>
              <a:rPr lang="en-US" dirty="0">
                <a:solidFill>
                  <a:schemeClr val="bg1"/>
                </a:solidFill>
              </a:rPr>
              <a:t> or </a:t>
            </a:r>
            <a:r>
              <a:rPr lang="en-US" u="sng" dirty="0">
                <a:solidFill>
                  <a:schemeClr val="bg1"/>
                </a:solidFill>
              </a:rPr>
              <a:t>elected</a:t>
            </a:r>
            <a:r>
              <a:rPr lang="en-US" dirty="0">
                <a:solidFill>
                  <a:schemeClr val="bg1"/>
                </a:solidFill>
              </a:rPr>
              <a:t> freeholders, along with justices of the peace, appointed tax collectors and oversaw county business, including the “</a:t>
            </a:r>
            <a:r>
              <a:rPr lang="en-US" b="1" dirty="0">
                <a:solidFill>
                  <a:schemeClr val="bg1"/>
                </a:solidFill>
              </a:rPr>
              <a:t>killing of wolves</a:t>
            </a:r>
            <a:r>
              <a:rPr lang="en-US" dirty="0">
                <a:solidFill>
                  <a:schemeClr val="bg1"/>
                </a:solidFill>
              </a:rPr>
              <a:t>, maintaining the poor, and building and repairing the ponds and bridges.” </a:t>
            </a:r>
          </a:p>
          <a:p>
            <a:endParaRPr lang="en-US" dirty="0">
              <a:solidFill>
                <a:schemeClr val="bg1"/>
              </a:solidFill>
            </a:endParaRPr>
          </a:p>
          <a:p>
            <a:r>
              <a:rPr lang="en-US" dirty="0">
                <a:solidFill>
                  <a:schemeClr val="bg1"/>
                </a:solidFill>
              </a:rPr>
              <a:t>New Jersey is the only state whose county commissioners are called freeholders.</a:t>
            </a:r>
          </a:p>
          <a:p>
            <a:endParaRPr lang="en-US" sz="1400" dirty="0">
              <a:solidFill>
                <a:schemeClr val="bg1"/>
              </a:solidFill>
            </a:endParaRPr>
          </a:p>
          <a:p>
            <a:r>
              <a:rPr lang="en-US" sz="1400" dirty="0">
                <a:solidFill>
                  <a:schemeClr val="bg1"/>
                </a:solidFill>
              </a:rPr>
              <a:t>http://www.njspotlight.com/stories/15/10/26/explainer-what-s-a-freeholder-understanding-nj-s-complex-government-system/</a:t>
            </a: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4396817" y="609528"/>
            <a:ext cx="2100373" cy="2077035"/>
          </a:xfrm>
          <a:prstGeom prst="rect">
            <a:avLst/>
          </a:prstGeom>
        </p:spPr>
      </p:pic>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556" b="98333" l="10000" r="90000"/>
                    </a14:imgEffect>
                  </a14:imgLayer>
                </a14:imgProps>
              </a:ext>
              <a:ext uri="{28A0092B-C50C-407E-A947-70E740481C1C}">
                <a14:useLocalDpi xmlns:a14="http://schemas.microsoft.com/office/drawing/2010/main" val="0"/>
              </a:ext>
            </a:extLst>
          </a:blip>
          <a:stretch>
            <a:fillRect/>
          </a:stretch>
        </p:blipFill>
        <p:spPr>
          <a:xfrm>
            <a:off x="4019769" y="4077242"/>
            <a:ext cx="2854467" cy="214085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34716" y="3445354"/>
            <a:ext cx="5557284" cy="3404627"/>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34716" y="-1"/>
            <a:ext cx="5557284" cy="3296094"/>
          </a:xfrm>
          <a:prstGeom prst="rect">
            <a:avLst/>
          </a:prstGeom>
        </p:spPr>
      </p:pic>
    </p:spTree>
    <p:extLst>
      <p:ext uri="{BB962C8B-B14F-4D97-AF65-F5344CB8AC3E}">
        <p14:creationId xmlns:p14="http://schemas.microsoft.com/office/powerpoint/2010/main" val="22917804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6090" y="530106"/>
            <a:ext cx="4337808" cy="5940088"/>
          </a:xfrm>
          <a:prstGeom prst="rect">
            <a:avLst/>
          </a:prstGeom>
          <a:solidFill>
            <a:srgbClr val="360C2E"/>
          </a:solidFill>
        </p:spPr>
        <p:txBody>
          <a:bodyPr wrap="square" rtlCol="0">
            <a:spAutoFit/>
          </a:bodyPr>
          <a:lstStyle/>
          <a:p>
            <a:r>
              <a:rPr lang="en-US" b="1" dirty="0">
                <a:solidFill>
                  <a:schemeClr val="bg1"/>
                </a:solidFill>
              </a:rPr>
              <a:t>Electing freeholders:</a:t>
            </a:r>
            <a:r>
              <a:rPr lang="en-US" dirty="0">
                <a:solidFill>
                  <a:schemeClr val="bg1"/>
                </a:solidFill>
              </a:rPr>
              <a:t> After the Revolution, local government was standardized by a 1798 law requiring each county to have a board of chosen freeholders consisting of two elected from each town. </a:t>
            </a:r>
          </a:p>
          <a:p>
            <a:endParaRPr lang="en-US" dirty="0">
              <a:solidFill>
                <a:schemeClr val="bg1"/>
              </a:solidFill>
            </a:endParaRPr>
          </a:p>
          <a:p>
            <a:r>
              <a:rPr lang="en-US" dirty="0">
                <a:solidFill>
                  <a:schemeClr val="bg1"/>
                </a:solidFill>
              </a:rPr>
              <a:t>Judges were no longer on the county boards. Over time state election laws were often tweaked for partisan purposes, allowing some municipalities, city wards, and </a:t>
            </a:r>
            <a:r>
              <a:rPr lang="en-US" u="sng" dirty="0">
                <a:solidFill>
                  <a:schemeClr val="bg1"/>
                </a:solidFill>
              </a:rPr>
              <a:t>assembly districts </a:t>
            </a:r>
            <a:r>
              <a:rPr lang="en-US" dirty="0">
                <a:solidFill>
                  <a:schemeClr val="bg1"/>
                </a:solidFill>
              </a:rPr>
              <a:t>to elect additional freeholders, and boards grew huge. Essex had 40 freeholders in 1874, according to the Encyclopedia of New Jersey. </a:t>
            </a:r>
          </a:p>
          <a:p>
            <a:endParaRPr lang="en-US" dirty="0">
              <a:solidFill>
                <a:schemeClr val="bg1"/>
              </a:solidFill>
            </a:endParaRPr>
          </a:p>
          <a:p>
            <a:r>
              <a:rPr lang="en-US" dirty="0">
                <a:solidFill>
                  <a:schemeClr val="bg1"/>
                </a:solidFill>
              </a:rPr>
              <a:t>A push for smaller boards began around the turn of the century and concluded with the reforms of the mid-1960s.</a:t>
            </a:r>
          </a:p>
          <a:p>
            <a:endParaRPr lang="en-US" sz="1400" dirty="0">
              <a:solidFill>
                <a:schemeClr val="bg1"/>
              </a:solidFill>
            </a:endParaRPr>
          </a:p>
          <a:p>
            <a:r>
              <a:rPr lang="en-US" sz="1400" dirty="0">
                <a:solidFill>
                  <a:schemeClr val="bg1"/>
                </a:solidFill>
              </a:rPr>
              <a:t>http://www.njspotlight.com/stories/15/10/26/explainer-what-s-a-freeholder-understanding-nj-s-complex-government-system/</a:t>
            </a:r>
          </a:p>
        </p:txBody>
      </p:sp>
      <p:pic>
        <p:nvPicPr>
          <p:cNvPr id="3" name="Picture 2"/>
          <p:cNvPicPr>
            <a:picLocks noChangeAspect="1"/>
          </p:cNvPicPr>
          <p:nvPr/>
        </p:nvPicPr>
        <p:blipFill rotWithShape="1">
          <a:blip r:embed="rId2">
            <a:extLst>
              <a:ext uri="{BEBA8EAE-BF5A-486C-A8C5-ECC9F3942E4B}">
                <a14:imgProps xmlns:a14="http://schemas.microsoft.com/office/drawing/2010/main">
                  <a14:imgLayer r:embed="rId3">
                    <a14:imgEffect>
                      <a14:backgroundRemoval t="417" b="86250" l="0" r="100000"/>
                    </a14:imgEffect>
                  </a14:imgLayer>
                </a14:imgProps>
              </a:ext>
              <a:ext uri="{28A0092B-C50C-407E-A947-70E740481C1C}">
                <a14:useLocalDpi xmlns:a14="http://schemas.microsoft.com/office/drawing/2010/main" val="0"/>
              </a:ext>
            </a:extLst>
          </a:blip>
          <a:srcRect b="10903"/>
          <a:stretch/>
        </p:blipFill>
        <p:spPr>
          <a:xfrm>
            <a:off x="5361548" y="152134"/>
            <a:ext cx="2560598" cy="2632401"/>
          </a:xfrm>
          <a:prstGeom prst="rect">
            <a:avLst/>
          </a:prstGeom>
        </p:spPr>
      </p:pic>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9032912" y="152134"/>
            <a:ext cx="2493852" cy="2493852"/>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98143" y="2784535"/>
            <a:ext cx="3487408" cy="3891022"/>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41502" y="2784535"/>
            <a:ext cx="3476673" cy="3891022"/>
          </a:xfrm>
          <a:prstGeom prst="rect">
            <a:avLst/>
          </a:prstGeom>
        </p:spPr>
      </p:pic>
    </p:spTree>
    <p:extLst>
      <p:ext uri="{BB962C8B-B14F-4D97-AF65-F5344CB8AC3E}">
        <p14:creationId xmlns:p14="http://schemas.microsoft.com/office/powerpoint/2010/main" val="34461138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73399" y="2644256"/>
            <a:ext cx="4189228" cy="2031325"/>
          </a:xfrm>
          <a:prstGeom prst="rect">
            <a:avLst/>
          </a:prstGeom>
          <a:solidFill>
            <a:srgbClr val="360C2E"/>
          </a:solidFill>
        </p:spPr>
        <p:txBody>
          <a:bodyPr wrap="square" rtlCol="0">
            <a:spAutoFit/>
          </a:bodyPr>
          <a:lstStyle/>
          <a:p>
            <a:r>
              <a:rPr lang="en-US" dirty="0">
                <a:solidFill>
                  <a:schemeClr val="bg1"/>
                </a:solidFill>
              </a:rPr>
              <a:t>While the debate regarding the future of New Jersey’s 21 counties and 565 municipalities continues, the best course of action for all New Jerseyans is to become familiar with the work of all levels of government. Once you are familiar with the pros and cons, join the conversation.</a:t>
            </a:r>
            <a:endParaRPr lang="en-US" sz="1400" dirty="0">
              <a:solidFill>
                <a:schemeClr val="bg1"/>
              </a:solidFill>
            </a:endParaRP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ackgroundRemoval t="0" b="99375" l="0" r="99375"/>
                    </a14:imgEffect>
                  </a14:imgLayer>
                </a14:imgProps>
              </a:ext>
              <a:ext uri="{28A0092B-C50C-407E-A947-70E740481C1C}">
                <a14:useLocalDpi xmlns:a14="http://schemas.microsoft.com/office/drawing/2010/main" val="0"/>
              </a:ext>
            </a:extLst>
          </a:blip>
          <a:stretch>
            <a:fillRect/>
          </a:stretch>
        </p:blipFill>
        <p:spPr>
          <a:xfrm>
            <a:off x="5022707" y="0"/>
            <a:ext cx="2090612" cy="2090612"/>
          </a:xfrm>
          <a:prstGeom prst="rect">
            <a:avLst/>
          </a:prstGeom>
        </p:spPr>
      </p:pic>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904580" y="864227"/>
            <a:ext cx="2126512" cy="2126512"/>
          </a:xfrm>
          <a:prstGeom prst="rect">
            <a:avLst/>
          </a:prstGeom>
        </p:spPr>
      </p:pic>
      <p:pic>
        <p:nvPicPr>
          <p:cNvPr id="7" name="Picture 6"/>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foregroundMark x1="48000" y1="5778" x2="52000" y2="93778"/>
                        <a14:foregroundMark x1="6222" y1="48889" x2="88444" y2="46222"/>
                        <a14:foregroundMark x1="15111" y1="33778" x2="16444" y2="36889"/>
                        <a14:foregroundMark x1="16000" y1="16889" x2="83111" y2="83556"/>
                        <a14:foregroundMark x1="81778" y1="15111" x2="5778" y2="64889"/>
                        <a14:foregroundMark x1="53333" y1="11556" x2="57333" y2="16444"/>
                      </a14:backgroundRemoval>
                    </a14:imgEffect>
                  </a14:imgLayer>
                </a14:imgProps>
              </a:ext>
              <a:ext uri="{28A0092B-C50C-407E-A947-70E740481C1C}">
                <a14:useLocalDpi xmlns:a14="http://schemas.microsoft.com/office/drawing/2010/main" val="0"/>
              </a:ext>
            </a:extLst>
          </a:blip>
          <a:stretch>
            <a:fillRect/>
          </a:stretch>
        </p:blipFill>
        <p:spPr>
          <a:xfrm>
            <a:off x="1204802" y="864227"/>
            <a:ext cx="2143125" cy="2143125"/>
          </a:xfrm>
          <a:prstGeom prst="rect">
            <a:avLst/>
          </a:prstGeom>
        </p:spPr>
      </p:pic>
      <p:pic>
        <p:nvPicPr>
          <p:cNvPr id="8" name="Picture 7"/>
          <p:cNvPicPr>
            <a:picLocks noChangeAspect="1"/>
          </p:cNvPicPr>
          <p:nvPr/>
        </p:nvPicPr>
        <p:blipFill>
          <a:blip r:embed="rId8">
            <a:extLst>
              <a:ext uri="{BEBA8EAE-BF5A-486C-A8C5-ECC9F3942E4B}">
                <a14:imgProps xmlns:a14="http://schemas.microsoft.com/office/drawing/2010/main">
                  <a14:imgLayer r:embed="rId9">
                    <a14:imgEffect>
                      <a14:backgroundRemoval t="3125" b="96429" l="3125" r="97768"/>
                    </a14:imgEffect>
                  </a14:imgLayer>
                </a14:imgProps>
              </a:ext>
              <a:ext uri="{28A0092B-C50C-407E-A947-70E740481C1C}">
                <a14:useLocalDpi xmlns:a14="http://schemas.microsoft.com/office/drawing/2010/main" val="0"/>
              </a:ext>
            </a:extLst>
          </a:blip>
          <a:stretch>
            <a:fillRect/>
          </a:stretch>
        </p:blipFill>
        <p:spPr>
          <a:xfrm>
            <a:off x="8739588" y="3755428"/>
            <a:ext cx="2456496" cy="2456496"/>
          </a:xfrm>
          <a:prstGeom prst="rect">
            <a:avLst/>
          </a:prstGeom>
        </p:spPr>
      </p:pic>
      <p:pic>
        <p:nvPicPr>
          <p:cNvPr id="9" name="Picture 8"/>
          <p:cNvPicPr>
            <a:picLocks noChangeAspect="1"/>
          </p:cNvPicPr>
          <p:nvPr/>
        </p:nvPicPr>
        <p:blipFill>
          <a:blip r:embed="rId10">
            <a:extLst>
              <a:ext uri="{BEBA8EAE-BF5A-486C-A8C5-ECC9F3942E4B}">
                <a14:imgProps xmlns:a14="http://schemas.microsoft.com/office/drawing/2010/main">
                  <a14:imgLayer r:embed="rId11">
                    <a14:imgEffect>
                      <a14:backgroundRemoval t="0" b="100000" l="610" r="99390"/>
                    </a14:imgEffect>
                  </a14:imgLayer>
                </a14:imgProps>
              </a:ext>
              <a:ext uri="{28A0092B-C50C-407E-A947-70E740481C1C}">
                <a14:useLocalDpi xmlns:a14="http://schemas.microsoft.com/office/drawing/2010/main" val="0"/>
              </a:ext>
            </a:extLst>
          </a:blip>
          <a:stretch>
            <a:fillRect/>
          </a:stretch>
        </p:blipFill>
        <p:spPr>
          <a:xfrm>
            <a:off x="1204802" y="3793165"/>
            <a:ext cx="2191636" cy="2164909"/>
          </a:xfrm>
          <a:prstGeom prst="rect">
            <a:avLst/>
          </a:prstGeom>
        </p:spPr>
      </p:pic>
      <p:pic>
        <p:nvPicPr>
          <p:cNvPr id="10" name="Picture 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877388" y="5229225"/>
            <a:ext cx="2381250" cy="1628775"/>
          </a:xfrm>
          <a:prstGeom prst="rect">
            <a:avLst/>
          </a:prstGeom>
        </p:spPr>
      </p:pic>
    </p:spTree>
    <p:extLst>
      <p:ext uri="{BB962C8B-B14F-4D97-AF65-F5344CB8AC3E}">
        <p14:creationId xmlns:p14="http://schemas.microsoft.com/office/powerpoint/2010/main" val="9724016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060" y="0"/>
            <a:ext cx="12277059" cy="6858000"/>
          </a:xfrm>
          <a:prstGeom prst="rect">
            <a:avLst/>
          </a:prstGeom>
        </p:spPr>
      </p:pic>
      <p:sp>
        <p:nvSpPr>
          <p:cNvPr id="5" name="TextBox 4"/>
          <p:cNvSpPr txBox="1"/>
          <p:nvPr/>
        </p:nvSpPr>
        <p:spPr>
          <a:xfrm>
            <a:off x="138226" y="3704134"/>
            <a:ext cx="6996222" cy="3016210"/>
          </a:xfrm>
          <a:prstGeom prst="rect">
            <a:avLst/>
          </a:prstGeom>
          <a:solidFill>
            <a:srgbClr val="360C2E"/>
          </a:solidFill>
        </p:spPr>
        <p:txBody>
          <a:bodyPr wrap="square" rtlCol="0">
            <a:spAutoFit/>
          </a:bodyPr>
          <a:lstStyle/>
          <a:p>
            <a:pPr algn="ctr"/>
            <a:r>
              <a:rPr lang="en-US" sz="2800" dirty="0">
                <a:solidFill>
                  <a:schemeClr val="bg1"/>
                </a:solidFill>
              </a:rPr>
              <a:t>Key Words</a:t>
            </a:r>
          </a:p>
          <a:p>
            <a:r>
              <a:rPr lang="en-US" dirty="0">
                <a:solidFill>
                  <a:schemeClr val="bg1"/>
                </a:solidFill>
              </a:rPr>
              <a:t>geographically 	</a:t>
            </a:r>
            <a:r>
              <a:rPr lang="en-US" i="1" dirty="0">
                <a:solidFill>
                  <a:schemeClr val="bg1"/>
                </a:solidFill>
                <a:cs typeface="Arial" panose="020B0604020202020204" pitchFamily="34" charset="0"/>
              </a:rPr>
              <a:t>	 </a:t>
            </a:r>
            <a:r>
              <a:rPr lang="en-US" dirty="0">
                <a:solidFill>
                  <a:schemeClr val="bg1"/>
                </a:solidFill>
              </a:rPr>
              <a:t>population </a:t>
            </a:r>
            <a:r>
              <a:rPr lang="en-US" dirty="0">
                <a:solidFill>
                  <a:schemeClr val="bg1"/>
                </a:solidFill>
                <a:cs typeface="Arial" panose="020B0604020202020204" pitchFamily="34" charset="0"/>
              </a:rPr>
              <a:t>		</a:t>
            </a:r>
            <a:r>
              <a:rPr lang="en-US" dirty="0">
                <a:solidFill>
                  <a:schemeClr val="bg1"/>
                </a:solidFill>
              </a:rPr>
              <a:t> residents</a:t>
            </a:r>
            <a:endParaRPr lang="en-US" dirty="0">
              <a:solidFill>
                <a:schemeClr val="bg1"/>
              </a:solidFill>
              <a:cs typeface="Arial" panose="020B0604020202020204" pitchFamily="34" charset="0"/>
            </a:endParaRPr>
          </a:p>
          <a:p>
            <a:endParaRPr lang="en-US" dirty="0">
              <a:solidFill>
                <a:schemeClr val="bg1"/>
              </a:solidFill>
              <a:cs typeface="Arial" panose="020B0604020202020204" pitchFamily="34" charset="0"/>
            </a:endParaRPr>
          </a:p>
          <a:p>
            <a:r>
              <a:rPr lang="en-US" dirty="0">
                <a:solidFill>
                  <a:schemeClr val="bg1"/>
                </a:solidFill>
              </a:rPr>
              <a:t>one person, one vote </a:t>
            </a:r>
            <a:r>
              <a:rPr lang="en-US" dirty="0">
                <a:solidFill>
                  <a:schemeClr val="bg1"/>
                </a:solidFill>
                <a:cs typeface="Arial" panose="020B0604020202020204" pitchFamily="34" charset="0"/>
              </a:rPr>
              <a:t>	 </a:t>
            </a:r>
            <a:r>
              <a:rPr lang="en-US" dirty="0">
                <a:solidFill>
                  <a:schemeClr val="bg1"/>
                </a:solidFill>
              </a:rPr>
              <a:t>freeholders </a:t>
            </a:r>
            <a:r>
              <a:rPr lang="en-US" dirty="0">
                <a:solidFill>
                  <a:schemeClr val="bg1"/>
                </a:solidFill>
                <a:cs typeface="Arial" panose="020B0604020202020204" pitchFamily="34" charset="0"/>
              </a:rPr>
              <a:t>		</a:t>
            </a:r>
            <a:r>
              <a:rPr lang="en-US" dirty="0">
                <a:solidFill>
                  <a:schemeClr val="bg1"/>
                </a:solidFill>
              </a:rPr>
              <a:t> Sheriffs</a:t>
            </a:r>
            <a:endParaRPr lang="en-US" dirty="0">
              <a:solidFill>
                <a:schemeClr val="bg1"/>
              </a:solidFill>
              <a:cs typeface="Arial" panose="020B0604020202020204" pitchFamily="34" charset="0"/>
            </a:endParaRPr>
          </a:p>
          <a:p>
            <a:endParaRPr lang="en-US" dirty="0">
              <a:solidFill>
                <a:schemeClr val="bg1"/>
              </a:solidFill>
              <a:cs typeface="Arial" panose="020B0604020202020204" pitchFamily="34" charset="0"/>
            </a:endParaRPr>
          </a:p>
          <a:p>
            <a:r>
              <a:rPr lang="en-US" dirty="0">
                <a:solidFill>
                  <a:schemeClr val="bg1"/>
                </a:solidFill>
              </a:rPr>
              <a:t>county government </a:t>
            </a:r>
            <a:r>
              <a:rPr lang="en-US" dirty="0">
                <a:solidFill>
                  <a:schemeClr val="bg1"/>
                </a:solidFill>
                <a:cs typeface="Arial" panose="020B0604020202020204" pitchFamily="34" charset="0"/>
              </a:rPr>
              <a:t>	 </a:t>
            </a:r>
            <a:r>
              <a:rPr lang="en-US" dirty="0">
                <a:solidFill>
                  <a:schemeClr val="bg1"/>
                </a:solidFill>
              </a:rPr>
              <a:t>administrator </a:t>
            </a:r>
            <a:r>
              <a:rPr lang="en-US" dirty="0">
                <a:solidFill>
                  <a:schemeClr val="bg1"/>
                </a:solidFill>
                <a:cs typeface="Arial" panose="020B0604020202020204" pitchFamily="34" charset="0"/>
              </a:rPr>
              <a:t>		</a:t>
            </a:r>
            <a:r>
              <a:rPr lang="en-US" dirty="0">
                <a:solidFill>
                  <a:schemeClr val="bg1"/>
                </a:solidFill>
              </a:rPr>
              <a:t> legislation</a:t>
            </a:r>
            <a:endParaRPr lang="en-US" dirty="0">
              <a:solidFill>
                <a:schemeClr val="bg1"/>
              </a:solidFill>
              <a:cs typeface="Arial" panose="020B0604020202020204" pitchFamily="34" charset="0"/>
            </a:endParaRPr>
          </a:p>
          <a:p>
            <a:endParaRPr lang="en-US" dirty="0">
              <a:solidFill>
                <a:schemeClr val="bg1"/>
              </a:solidFill>
              <a:cs typeface="Arial" panose="020B0604020202020204" pitchFamily="34" charset="0"/>
            </a:endParaRPr>
          </a:p>
          <a:p>
            <a:r>
              <a:rPr lang="en-US" dirty="0">
                <a:solidFill>
                  <a:schemeClr val="bg1"/>
                </a:solidFill>
              </a:rPr>
              <a:t>county executive 	</a:t>
            </a:r>
            <a:r>
              <a:rPr lang="en-US" dirty="0">
                <a:solidFill>
                  <a:schemeClr val="bg1"/>
                </a:solidFill>
                <a:cs typeface="Arial" panose="020B0604020202020204" pitchFamily="34" charset="0"/>
              </a:rPr>
              <a:t>	 </a:t>
            </a:r>
            <a:r>
              <a:rPr lang="en-US" dirty="0">
                <a:solidFill>
                  <a:schemeClr val="bg1"/>
                </a:solidFill>
              </a:rPr>
              <a:t>county manager 	</a:t>
            </a:r>
            <a:r>
              <a:rPr lang="en-US" dirty="0">
                <a:solidFill>
                  <a:schemeClr val="bg1"/>
                </a:solidFill>
                <a:cs typeface="Arial" panose="020B0604020202020204" pitchFamily="34" charset="0"/>
              </a:rPr>
              <a:t>	 </a:t>
            </a:r>
            <a:r>
              <a:rPr lang="en-US" dirty="0">
                <a:solidFill>
                  <a:schemeClr val="bg1"/>
                </a:solidFill>
              </a:rPr>
              <a:t>appointed</a:t>
            </a:r>
            <a:endParaRPr lang="en-US" dirty="0">
              <a:solidFill>
                <a:schemeClr val="bg1"/>
              </a:solidFill>
              <a:cs typeface="Arial" panose="020B0604020202020204" pitchFamily="34" charset="0"/>
            </a:endParaRPr>
          </a:p>
          <a:p>
            <a:endParaRPr lang="en-US" dirty="0">
              <a:solidFill>
                <a:schemeClr val="bg1"/>
              </a:solidFill>
              <a:cs typeface="Arial" panose="020B0604020202020204" pitchFamily="34" charset="0"/>
            </a:endParaRPr>
          </a:p>
          <a:p>
            <a:r>
              <a:rPr lang="en-US" dirty="0">
                <a:solidFill>
                  <a:schemeClr val="bg1"/>
                </a:solidFill>
              </a:rPr>
              <a:t>assembly districts 	</a:t>
            </a:r>
            <a:r>
              <a:rPr lang="en-US" altLang="en-US" dirty="0">
                <a:solidFill>
                  <a:schemeClr val="bg1"/>
                </a:solidFill>
                <a:cs typeface="Arial" panose="020B0604020202020204" pitchFamily="34" charset="0"/>
              </a:rPr>
              <a:t>	 </a:t>
            </a:r>
            <a:r>
              <a:rPr lang="en-US" dirty="0">
                <a:solidFill>
                  <a:schemeClr val="bg1"/>
                </a:solidFill>
              </a:rPr>
              <a:t>county clerk 	</a:t>
            </a:r>
            <a:r>
              <a:rPr lang="en-US" dirty="0">
                <a:solidFill>
                  <a:schemeClr val="bg1"/>
                </a:solidFill>
                <a:cs typeface="Arial" panose="020B0604020202020204" pitchFamily="34" charset="0"/>
              </a:rPr>
              <a:t>	</a:t>
            </a:r>
            <a:r>
              <a:rPr lang="en-US" dirty="0">
                <a:solidFill>
                  <a:schemeClr val="bg1"/>
                </a:solidFill>
              </a:rPr>
              <a:t> elected</a:t>
            </a:r>
            <a:endParaRPr lang="en-US" dirty="0">
              <a:solidFill>
                <a:schemeClr val="bg1"/>
              </a:solidFill>
              <a:cs typeface="Arial" panose="020B0604020202020204" pitchFamily="34" charset="0"/>
            </a:endParaRPr>
          </a:p>
        </p:txBody>
      </p:sp>
      <p:sp>
        <p:nvSpPr>
          <p:cNvPr id="2" name="TextBox 1"/>
          <p:cNvSpPr txBox="1"/>
          <p:nvPr/>
        </p:nvSpPr>
        <p:spPr>
          <a:xfrm>
            <a:off x="10097385" y="265813"/>
            <a:ext cx="1552354" cy="646331"/>
          </a:xfrm>
          <a:prstGeom prst="rect">
            <a:avLst/>
          </a:prstGeom>
          <a:noFill/>
        </p:spPr>
        <p:txBody>
          <a:bodyPr wrap="square" rtlCol="0">
            <a:spAutoFit/>
          </a:bodyPr>
          <a:lstStyle/>
          <a:p>
            <a:pPr algn="ctr"/>
            <a:r>
              <a:rPr lang="en-US" dirty="0"/>
              <a:t>NJ State Fair, </a:t>
            </a:r>
          </a:p>
          <a:p>
            <a:pPr algn="ctr"/>
            <a:r>
              <a:rPr lang="en-US" dirty="0"/>
              <a:t>Sussex County</a:t>
            </a:r>
          </a:p>
        </p:txBody>
      </p:sp>
    </p:spTree>
    <p:extLst>
      <p:ext uri="{BB962C8B-B14F-4D97-AF65-F5344CB8AC3E}">
        <p14:creationId xmlns:p14="http://schemas.microsoft.com/office/powerpoint/2010/main" val="13956068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21511" y="4338084"/>
            <a:ext cx="5273747" cy="2254103"/>
          </a:xfrm>
          <a:prstGeom prst="rect">
            <a:avLst/>
          </a:prstGeom>
          <a:solidFill>
            <a:srgbClr val="63175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10363" y="345510"/>
            <a:ext cx="4140191" cy="3170099"/>
          </a:xfrm>
          <a:prstGeom prst="rect">
            <a:avLst/>
          </a:prstGeom>
          <a:solidFill>
            <a:srgbClr val="360C2E"/>
          </a:solidFill>
        </p:spPr>
        <p:txBody>
          <a:bodyPr wrap="square" rtlCol="0">
            <a:spAutoFit/>
          </a:bodyPr>
          <a:lstStyle/>
          <a:p>
            <a:r>
              <a:rPr lang="en-US" dirty="0">
                <a:solidFill>
                  <a:schemeClr val="bg1"/>
                </a:solidFill>
              </a:rPr>
              <a:t>New Jersey is divided </a:t>
            </a:r>
            <a:r>
              <a:rPr lang="en-US" u="sng" dirty="0">
                <a:solidFill>
                  <a:schemeClr val="bg1"/>
                </a:solidFill>
              </a:rPr>
              <a:t>geographically</a:t>
            </a:r>
            <a:r>
              <a:rPr lang="en-US" dirty="0">
                <a:solidFill>
                  <a:schemeClr val="bg1"/>
                </a:solidFill>
              </a:rPr>
              <a:t> into 21 counties that serve as administrative and political units. They range in </a:t>
            </a:r>
            <a:r>
              <a:rPr lang="en-US" u="sng" dirty="0">
                <a:solidFill>
                  <a:schemeClr val="bg1"/>
                </a:solidFill>
              </a:rPr>
              <a:t>population</a:t>
            </a:r>
            <a:r>
              <a:rPr lang="en-US" dirty="0">
                <a:solidFill>
                  <a:schemeClr val="bg1"/>
                </a:solidFill>
              </a:rPr>
              <a:t> from Bergen County, with 934,000 </a:t>
            </a:r>
            <a:r>
              <a:rPr lang="en-US" u="sng" dirty="0">
                <a:solidFill>
                  <a:schemeClr val="bg1"/>
                </a:solidFill>
              </a:rPr>
              <a:t>residents</a:t>
            </a:r>
            <a:r>
              <a:rPr lang="en-US" dirty="0">
                <a:solidFill>
                  <a:schemeClr val="bg1"/>
                </a:solidFill>
              </a:rPr>
              <a:t>, to Salem County with 66,000. Ocean County is the largest at 916 square miles while Hudson County, the smallest, is just 47 square miles.</a:t>
            </a:r>
          </a:p>
          <a:p>
            <a:endParaRPr lang="en-US" sz="1400" dirty="0">
              <a:solidFill>
                <a:schemeClr val="bg1"/>
              </a:solidFill>
            </a:endParaRPr>
          </a:p>
          <a:p>
            <a:r>
              <a:rPr lang="en-US" sz="1400" dirty="0">
                <a:solidFill>
                  <a:schemeClr val="bg1"/>
                </a:solidFill>
              </a:rPr>
              <a:t>http://www.njspotlight.com/stories/15/10/26/explainer-what-s-a-freeholder-understanding-nj-s-complex-government-system/</a:t>
            </a:r>
          </a:p>
        </p:txBody>
      </p:sp>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backgroundRemoval t="2948" b="89984" l="2262" r="98788">
                        <a14:foregroundMark x1="37803" y1="83885" x2="44346" y2="81260"/>
                        <a14:foregroundMark x1="56704" y1="73506" x2="58885" y2="73183"/>
                        <a14:foregroundMark x1="68821" y1="69750" x2="72213" y2="66842"/>
                        <a14:foregroundMark x1="76252" y1="64822" x2="78433" y2="62480"/>
                        <a14:foregroundMark x1="80614" y1="61551" x2="84976" y2="54564"/>
                        <a14:foregroundMark x1="85864" y1="53796" x2="87399" y2="44669"/>
                        <a14:foregroundMark x1="84653" y1="26656" x2="87399" y2="25727"/>
                        <a14:foregroundMark x1="45557" y1="82310" x2="49596" y2="79362"/>
                        <a14:foregroundMark x1="40307" y1="84168" x2="44588" y2="83239"/>
                      </a14:backgroundRemoval>
                    </a14:imgEffect>
                  </a14:imgLayer>
                </a14:imgProps>
              </a:ext>
              <a:ext uri="{28A0092B-C50C-407E-A947-70E740481C1C}">
                <a14:useLocalDpi xmlns:a14="http://schemas.microsoft.com/office/drawing/2010/main" val="0"/>
              </a:ext>
            </a:extLst>
          </a:blip>
          <a:srcRect t="1861" b="14109"/>
          <a:stretch/>
        </p:blipFill>
        <p:spPr>
          <a:xfrm>
            <a:off x="5890437" y="-140331"/>
            <a:ext cx="5592725" cy="709402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363" y="4869708"/>
            <a:ext cx="4660317" cy="1396825"/>
          </a:xfrm>
          <a:prstGeom prst="rect">
            <a:avLst/>
          </a:prstGeom>
        </p:spPr>
      </p:pic>
      <p:sp>
        <p:nvSpPr>
          <p:cNvPr id="7" name="TextBox 6"/>
          <p:cNvSpPr txBox="1"/>
          <p:nvPr/>
        </p:nvSpPr>
        <p:spPr>
          <a:xfrm>
            <a:off x="343784" y="4419230"/>
            <a:ext cx="5029200" cy="369332"/>
          </a:xfrm>
          <a:prstGeom prst="rect">
            <a:avLst/>
          </a:prstGeom>
          <a:noFill/>
        </p:spPr>
        <p:txBody>
          <a:bodyPr wrap="square" rtlCol="0">
            <a:spAutoFit/>
          </a:bodyPr>
          <a:lstStyle/>
          <a:p>
            <a:pPr algn="ctr"/>
            <a:r>
              <a:rPr lang="en-US" dirty="0">
                <a:solidFill>
                  <a:schemeClr val="bg1"/>
                </a:solidFill>
              </a:rPr>
              <a:t>For more information, visit njspotlight.com</a:t>
            </a:r>
          </a:p>
        </p:txBody>
      </p:sp>
    </p:spTree>
    <p:extLst>
      <p:ext uri="{BB962C8B-B14F-4D97-AF65-F5344CB8AC3E}">
        <p14:creationId xmlns:p14="http://schemas.microsoft.com/office/powerpoint/2010/main" val="35633202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8854" y="3612162"/>
            <a:ext cx="5501158" cy="2954655"/>
          </a:xfrm>
          <a:prstGeom prst="rect">
            <a:avLst/>
          </a:prstGeom>
          <a:solidFill>
            <a:srgbClr val="360C2E"/>
          </a:solidFill>
        </p:spPr>
        <p:txBody>
          <a:bodyPr wrap="square" rtlCol="0">
            <a:spAutoFit/>
          </a:bodyPr>
          <a:lstStyle/>
          <a:p>
            <a:r>
              <a:rPr lang="en-US" dirty="0">
                <a:solidFill>
                  <a:schemeClr val="bg1"/>
                </a:solidFill>
              </a:rPr>
              <a:t>Every county has a legislative body called the board of chosen freeholders. “</a:t>
            </a:r>
            <a:r>
              <a:rPr lang="en-US" u="sng" dirty="0">
                <a:solidFill>
                  <a:schemeClr val="bg1"/>
                </a:solidFill>
              </a:rPr>
              <a:t>One person, one vote</a:t>
            </a:r>
            <a:r>
              <a:rPr lang="en-US" dirty="0">
                <a:solidFill>
                  <a:schemeClr val="bg1"/>
                </a:solidFill>
              </a:rPr>
              <a:t>” decisions by federal and state courts in the mid-1960s led to creation of a uniform system of three to nine </a:t>
            </a:r>
            <a:r>
              <a:rPr lang="en-US" u="sng" dirty="0">
                <a:solidFill>
                  <a:schemeClr val="bg1"/>
                </a:solidFill>
              </a:rPr>
              <a:t>freeholders</a:t>
            </a:r>
            <a:r>
              <a:rPr lang="en-US" dirty="0">
                <a:solidFill>
                  <a:schemeClr val="bg1"/>
                </a:solidFill>
              </a:rPr>
              <a:t> per county, based on population, according to New Jersey Politics and Government: The Suburbs Come of Age, by Barbara </a:t>
            </a:r>
            <a:r>
              <a:rPr lang="en-US" dirty="0" err="1">
                <a:solidFill>
                  <a:schemeClr val="bg1"/>
                </a:solidFill>
              </a:rPr>
              <a:t>Salmore</a:t>
            </a:r>
            <a:r>
              <a:rPr lang="en-US" dirty="0">
                <a:solidFill>
                  <a:schemeClr val="bg1"/>
                </a:solidFill>
              </a:rPr>
              <a:t>. They are elected at-large in some counties and from districts in others.</a:t>
            </a:r>
          </a:p>
          <a:p>
            <a:endParaRPr lang="en-US" sz="1400" dirty="0">
              <a:solidFill>
                <a:schemeClr val="bg1"/>
              </a:solidFill>
            </a:endParaRPr>
          </a:p>
          <a:p>
            <a:r>
              <a:rPr lang="en-US" sz="1400" dirty="0">
                <a:solidFill>
                  <a:schemeClr val="bg1"/>
                </a:solidFill>
              </a:rPr>
              <a:t>http://www.njspotlight.com/stories/15/10/26/explainer-what-s-a-freeholder-understanding-nj-s-complex-government-system/</a:t>
            </a: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ackgroundRemoval t="893" b="100000" l="0" r="100000">
                        <a14:foregroundMark x1="41333" y1="3125" x2="80000" y2="88393"/>
                        <a14:foregroundMark x1="7556" y1="72768" x2="86667" y2="19196"/>
                        <a14:foregroundMark x1="9778" y1="68304" x2="9778" y2="26786"/>
                        <a14:foregroundMark x1="10667" y1="25893" x2="39111" y2="8482"/>
                        <a14:foregroundMark x1="44889" y1="7143" x2="80000" y2="17857"/>
                        <a14:foregroundMark x1="85333" y1="22321" x2="96444" y2="51786"/>
                        <a14:foregroundMark x1="94222" y1="51786" x2="92444" y2="62054"/>
                        <a14:foregroundMark x1="74667" y1="87054" x2="35556" y2="92857"/>
                      </a14:backgroundRemoval>
                    </a14:imgEffect>
                  </a14:imgLayer>
                </a14:imgProps>
              </a:ext>
              <a:ext uri="{28A0092B-C50C-407E-A947-70E740481C1C}">
                <a14:useLocalDpi xmlns:a14="http://schemas.microsoft.com/office/drawing/2010/main" val="0"/>
              </a:ext>
            </a:extLst>
          </a:blip>
          <a:stretch>
            <a:fillRect/>
          </a:stretch>
        </p:blipFill>
        <p:spPr>
          <a:xfrm>
            <a:off x="1600067" y="204833"/>
            <a:ext cx="3243900" cy="3229483"/>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6969" y="-1"/>
            <a:ext cx="5685031" cy="6858001"/>
          </a:xfrm>
          <a:prstGeom prst="rect">
            <a:avLst/>
          </a:prstGeom>
        </p:spPr>
      </p:pic>
      <p:sp>
        <p:nvSpPr>
          <p:cNvPr id="5" name="Rectangle 4"/>
          <p:cNvSpPr/>
          <p:nvPr/>
        </p:nvSpPr>
        <p:spPr>
          <a:xfrm>
            <a:off x="6682067" y="6459095"/>
            <a:ext cx="615874" cy="215444"/>
          </a:xfrm>
          <a:prstGeom prst="rect">
            <a:avLst/>
          </a:prstGeom>
        </p:spPr>
        <p:txBody>
          <a:bodyPr wrap="none">
            <a:spAutoFit/>
          </a:bodyPr>
          <a:lstStyle/>
          <a:p>
            <a:r>
              <a:rPr lang="en-US" sz="800" b="1" dirty="0">
                <a:solidFill>
                  <a:schemeClr val="bg1"/>
                </a:solidFill>
              </a:rPr>
              <a:t>123rf.com</a:t>
            </a:r>
          </a:p>
        </p:txBody>
      </p:sp>
    </p:spTree>
    <p:extLst>
      <p:ext uri="{BB962C8B-B14F-4D97-AF65-F5344CB8AC3E}">
        <p14:creationId xmlns:p14="http://schemas.microsoft.com/office/powerpoint/2010/main" val="10921074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9796" y="2891042"/>
            <a:ext cx="6128292" cy="3785652"/>
          </a:xfrm>
          <a:prstGeom prst="rect">
            <a:avLst/>
          </a:prstGeom>
          <a:solidFill>
            <a:srgbClr val="360C2E"/>
          </a:solidFill>
        </p:spPr>
        <p:txBody>
          <a:bodyPr wrap="square" rtlCol="0">
            <a:spAutoFit/>
          </a:bodyPr>
          <a:lstStyle/>
          <a:p>
            <a:r>
              <a:rPr lang="en-US" b="1" dirty="0">
                <a:solidFill>
                  <a:schemeClr val="bg1"/>
                </a:solidFill>
              </a:rPr>
              <a:t>Leadership options:</a:t>
            </a:r>
            <a:r>
              <a:rPr lang="en-US" dirty="0">
                <a:solidFill>
                  <a:schemeClr val="bg1"/>
                </a:solidFill>
              </a:rPr>
              <a:t>  Originally freeholders chose a director to run the </a:t>
            </a:r>
            <a:r>
              <a:rPr lang="en-US" u="sng" dirty="0">
                <a:solidFill>
                  <a:schemeClr val="bg1"/>
                </a:solidFill>
              </a:rPr>
              <a:t>county government </a:t>
            </a:r>
            <a:r>
              <a:rPr lang="en-US" dirty="0">
                <a:solidFill>
                  <a:schemeClr val="bg1"/>
                </a:solidFill>
              </a:rPr>
              <a:t>from among themselves. Two exceptions were Hudson and Essex counties, where voters elected directors for a period in the late 19th century and then county supervisors in the early 20th century, according to the Encyclopedia of New Jersey. </a:t>
            </a:r>
          </a:p>
          <a:p>
            <a:endParaRPr lang="en-US" dirty="0">
              <a:solidFill>
                <a:schemeClr val="bg1"/>
              </a:solidFill>
            </a:endParaRPr>
          </a:p>
          <a:p>
            <a:r>
              <a:rPr lang="en-US" dirty="0">
                <a:solidFill>
                  <a:schemeClr val="bg1"/>
                </a:solidFill>
              </a:rPr>
              <a:t>The system was overhauled by the 1972 Optional Charter Law, which creates four alternatives for county governance: a popularly elected </a:t>
            </a:r>
            <a:r>
              <a:rPr lang="en-US" u="sng" dirty="0">
                <a:solidFill>
                  <a:schemeClr val="bg1"/>
                </a:solidFill>
              </a:rPr>
              <a:t>county executive</a:t>
            </a:r>
            <a:r>
              <a:rPr lang="en-US" dirty="0">
                <a:solidFill>
                  <a:schemeClr val="bg1"/>
                </a:solidFill>
              </a:rPr>
              <a:t>, an appointed county manager, an appointed county supervisor, or a board president.</a:t>
            </a:r>
          </a:p>
          <a:p>
            <a:endParaRPr lang="en-US" sz="1400" dirty="0">
              <a:solidFill>
                <a:schemeClr val="bg1"/>
              </a:solidFill>
            </a:endParaRPr>
          </a:p>
          <a:p>
            <a:r>
              <a:rPr lang="en-US" sz="1400" dirty="0">
                <a:solidFill>
                  <a:schemeClr val="bg1"/>
                </a:solidFill>
              </a:rPr>
              <a:t>http://www.njspotlight.com/stories/15/10/26/explainer-what-s-a-freeholder-understanding-nj-s-complex-government-system/</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055" y="0"/>
            <a:ext cx="6105775" cy="2891042"/>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8088" y="0"/>
            <a:ext cx="5775334" cy="6858000"/>
          </a:xfrm>
          <a:prstGeom prst="rect">
            <a:avLst/>
          </a:prstGeom>
        </p:spPr>
      </p:pic>
      <p:sp>
        <p:nvSpPr>
          <p:cNvPr id="5" name="Rectangle 4"/>
          <p:cNvSpPr/>
          <p:nvPr/>
        </p:nvSpPr>
        <p:spPr>
          <a:xfrm>
            <a:off x="11302410" y="6461250"/>
            <a:ext cx="615874" cy="215444"/>
          </a:xfrm>
          <a:prstGeom prst="rect">
            <a:avLst/>
          </a:prstGeom>
        </p:spPr>
        <p:txBody>
          <a:bodyPr wrap="none">
            <a:spAutoFit/>
          </a:bodyPr>
          <a:lstStyle/>
          <a:p>
            <a:r>
              <a:rPr lang="en-US" sz="800" b="1" dirty="0">
                <a:solidFill>
                  <a:schemeClr val="bg1"/>
                </a:solidFill>
              </a:rPr>
              <a:t>123rf.com</a:t>
            </a:r>
          </a:p>
        </p:txBody>
      </p:sp>
    </p:spTree>
    <p:extLst>
      <p:ext uri="{BB962C8B-B14F-4D97-AF65-F5344CB8AC3E}">
        <p14:creationId xmlns:p14="http://schemas.microsoft.com/office/powerpoint/2010/main" val="40871874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3368" y="3056861"/>
            <a:ext cx="4874269" cy="3508653"/>
          </a:xfrm>
          <a:prstGeom prst="rect">
            <a:avLst/>
          </a:prstGeom>
          <a:solidFill>
            <a:srgbClr val="360C2E"/>
          </a:solidFill>
        </p:spPr>
        <p:txBody>
          <a:bodyPr wrap="square" rtlCol="0">
            <a:spAutoFit/>
          </a:bodyPr>
          <a:lstStyle/>
          <a:p>
            <a:r>
              <a:rPr lang="en-US" dirty="0">
                <a:solidFill>
                  <a:schemeClr val="bg1"/>
                </a:solidFill>
              </a:rPr>
              <a:t>Directors, administrators, executives: In most counties an appointed </a:t>
            </a:r>
            <a:r>
              <a:rPr lang="en-US" u="sng" dirty="0">
                <a:solidFill>
                  <a:schemeClr val="bg1"/>
                </a:solidFill>
              </a:rPr>
              <a:t>administrator</a:t>
            </a:r>
            <a:r>
              <a:rPr lang="en-US" dirty="0">
                <a:solidFill>
                  <a:schemeClr val="bg1"/>
                </a:solidFill>
              </a:rPr>
              <a:t> is in charge of operations, though in a few the freeholders themselves have executive responsibilities over county departments. </a:t>
            </a:r>
          </a:p>
          <a:p>
            <a:endParaRPr lang="en-US" dirty="0">
              <a:solidFill>
                <a:schemeClr val="bg1"/>
              </a:solidFill>
            </a:endParaRPr>
          </a:p>
          <a:p>
            <a:r>
              <a:rPr lang="en-US" dirty="0">
                <a:solidFill>
                  <a:schemeClr val="bg1"/>
                </a:solidFill>
              </a:rPr>
              <a:t>Five counties -- Atlantic, Bergen, Essex, Hudson, and Mercer -- opted for popularly elected county executives in addition to freeholder boards. Union has a </a:t>
            </a:r>
            <a:r>
              <a:rPr lang="en-US" u="sng" dirty="0">
                <a:solidFill>
                  <a:schemeClr val="bg1"/>
                </a:solidFill>
              </a:rPr>
              <a:t>county manager</a:t>
            </a:r>
            <a:r>
              <a:rPr lang="en-US" dirty="0">
                <a:solidFill>
                  <a:schemeClr val="bg1"/>
                </a:solidFill>
              </a:rPr>
              <a:t>.</a:t>
            </a:r>
          </a:p>
          <a:p>
            <a:endParaRPr lang="en-US" sz="1400" dirty="0">
              <a:solidFill>
                <a:schemeClr val="bg1"/>
              </a:solidFill>
            </a:endParaRPr>
          </a:p>
          <a:p>
            <a:r>
              <a:rPr lang="en-US" sz="1400" dirty="0">
                <a:solidFill>
                  <a:schemeClr val="bg1"/>
                </a:solidFill>
              </a:rPr>
              <a:t>http://www.njspotlight.com/stories/15/10/26/explainer-what-s-a-freeholder-understanding-nj-s-complex-government-system/</a:t>
            </a: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ackgroundRemoval t="0" b="99554" l="0" r="100000"/>
                    </a14:imgEffect>
                  </a14:imgLayer>
                </a14:imgProps>
              </a:ext>
              <a:ext uri="{28A0092B-C50C-407E-A947-70E740481C1C}">
                <a14:useLocalDpi xmlns:a14="http://schemas.microsoft.com/office/drawing/2010/main" val="0"/>
              </a:ext>
            </a:extLst>
          </a:blip>
          <a:stretch>
            <a:fillRect/>
          </a:stretch>
        </p:blipFill>
        <p:spPr>
          <a:xfrm>
            <a:off x="1356182" y="165955"/>
            <a:ext cx="2688640" cy="2676691"/>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48177" y="0"/>
            <a:ext cx="6705600" cy="6858000"/>
          </a:xfrm>
          <a:prstGeom prst="rect">
            <a:avLst/>
          </a:prstGeom>
        </p:spPr>
      </p:pic>
    </p:spTree>
    <p:extLst>
      <p:ext uri="{BB962C8B-B14F-4D97-AF65-F5344CB8AC3E}">
        <p14:creationId xmlns:p14="http://schemas.microsoft.com/office/powerpoint/2010/main" val="38498489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2698" y="2180640"/>
            <a:ext cx="5501158" cy="4339650"/>
          </a:xfrm>
          <a:prstGeom prst="rect">
            <a:avLst/>
          </a:prstGeom>
          <a:solidFill>
            <a:srgbClr val="360C2E"/>
          </a:solidFill>
        </p:spPr>
        <p:txBody>
          <a:bodyPr wrap="square" rtlCol="0">
            <a:spAutoFit/>
          </a:bodyPr>
          <a:lstStyle/>
          <a:p>
            <a:r>
              <a:rPr lang="en-US" b="1" u="sng" dirty="0">
                <a:solidFill>
                  <a:schemeClr val="bg1"/>
                </a:solidFill>
              </a:rPr>
              <a:t>Sheriffs</a:t>
            </a:r>
            <a:r>
              <a:rPr lang="en-US" b="1" dirty="0">
                <a:solidFill>
                  <a:schemeClr val="bg1"/>
                </a:solidFill>
              </a:rPr>
              <a:t> and other elected officials:</a:t>
            </a:r>
            <a:r>
              <a:rPr lang="en-US" dirty="0">
                <a:solidFill>
                  <a:schemeClr val="bg1"/>
                </a:solidFill>
              </a:rPr>
              <a:t> County voters have elected sheriffs since 1776. Their duties were gradually parceled out to other agencies, leaving them to handle prisoner transfers, foreclosure sales, and some law-enforcement functions, though sheriffs still control county jails in 10 counties, according to the Encyclopedia of New Jersey. </a:t>
            </a:r>
          </a:p>
          <a:p>
            <a:endParaRPr lang="en-US" dirty="0">
              <a:solidFill>
                <a:schemeClr val="bg1"/>
              </a:solidFill>
            </a:endParaRPr>
          </a:p>
          <a:p>
            <a:r>
              <a:rPr lang="en-US" dirty="0">
                <a:solidFill>
                  <a:schemeClr val="bg1"/>
                </a:solidFill>
              </a:rPr>
              <a:t>The other elected county officials are the </a:t>
            </a:r>
            <a:r>
              <a:rPr lang="en-US" u="sng" dirty="0">
                <a:solidFill>
                  <a:schemeClr val="bg1"/>
                </a:solidFill>
              </a:rPr>
              <a:t>county clerk</a:t>
            </a:r>
            <a:r>
              <a:rPr lang="en-US" dirty="0">
                <a:solidFill>
                  <a:schemeClr val="bg1"/>
                </a:solidFill>
              </a:rPr>
              <a:t>, who maintains records and helps run elections, and the surrogate, who oversees probate of wills and matters concerning orphans. County prosecutors are nominated by the governor and approved by the senate.</a:t>
            </a:r>
          </a:p>
          <a:p>
            <a:endParaRPr lang="en-US" sz="1400" dirty="0">
              <a:solidFill>
                <a:schemeClr val="bg1"/>
              </a:solidFill>
            </a:endParaRPr>
          </a:p>
          <a:p>
            <a:r>
              <a:rPr lang="en-US" sz="1400" dirty="0">
                <a:solidFill>
                  <a:schemeClr val="bg1"/>
                </a:solidFill>
              </a:rPr>
              <a:t>http://www.njspotlight.com/stories/15/10/26/explainer-what-s-a-freeholder-understanding-nj-s-complex-government-system/</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580" y="140805"/>
            <a:ext cx="5425276" cy="203983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3721" y="0"/>
            <a:ext cx="6078279" cy="6858000"/>
          </a:xfrm>
          <a:prstGeom prst="rect">
            <a:avLst/>
          </a:prstGeom>
        </p:spPr>
      </p:pic>
    </p:spTree>
    <p:extLst>
      <p:ext uri="{BB962C8B-B14F-4D97-AF65-F5344CB8AC3E}">
        <p14:creationId xmlns:p14="http://schemas.microsoft.com/office/powerpoint/2010/main" val="9696807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47907" y="2785730"/>
            <a:ext cx="6145619" cy="3785652"/>
          </a:xfrm>
          <a:prstGeom prst="rect">
            <a:avLst/>
          </a:prstGeom>
          <a:solidFill>
            <a:srgbClr val="360C2E"/>
          </a:solidFill>
        </p:spPr>
        <p:txBody>
          <a:bodyPr wrap="square" rtlCol="0">
            <a:spAutoFit/>
          </a:bodyPr>
          <a:lstStyle/>
          <a:p>
            <a:r>
              <a:rPr lang="en-US" b="1" dirty="0">
                <a:solidFill>
                  <a:schemeClr val="bg1"/>
                </a:solidFill>
              </a:rPr>
              <a:t>Counties’ role in state elections:</a:t>
            </a:r>
            <a:r>
              <a:rPr lang="en-US" dirty="0">
                <a:solidFill>
                  <a:schemeClr val="bg1"/>
                </a:solidFill>
              </a:rPr>
              <a:t> From 1776 until 1965, the state Legislative Council and its successor, the state Senate, were composed of one member from each county. Local bosses had considerable sway over statewide politics, and senators from lightly populated rural counties could form blocs to exercise </a:t>
            </a:r>
            <a:r>
              <a:rPr lang="en-US" b="1" dirty="0">
                <a:solidFill>
                  <a:schemeClr val="bg1"/>
                </a:solidFill>
              </a:rPr>
              <a:t>outsized control </a:t>
            </a:r>
            <a:r>
              <a:rPr lang="en-US" dirty="0">
                <a:solidFill>
                  <a:schemeClr val="bg1"/>
                </a:solidFill>
              </a:rPr>
              <a:t>of state policy. </a:t>
            </a:r>
          </a:p>
          <a:p>
            <a:endParaRPr lang="en-US" dirty="0">
              <a:solidFill>
                <a:schemeClr val="bg1"/>
              </a:solidFill>
            </a:endParaRPr>
          </a:p>
          <a:p>
            <a:r>
              <a:rPr lang="en-US" dirty="0">
                <a:solidFill>
                  <a:schemeClr val="bg1"/>
                </a:solidFill>
              </a:rPr>
              <a:t>Only after the U.S. Supreme Court ruled in 1966 that such arrangements violated the principal of “one person, one vote” did the state create the current system of 40 legislative districts that cross county lines.</a:t>
            </a:r>
            <a:endParaRPr lang="en-US" sz="1400" dirty="0">
              <a:solidFill>
                <a:schemeClr val="bg1"/>
              </a:solidFill>
            </a:endParaRPr>
          </a:p>
          <a:p>
            <a:endParaRPr lang="en-US" sz="1400" dirty="0">
              <a:solidFill>
                <a:schemeClr val="bg1"/>
              </a:solidFill>
            </a:endParaRPr>
          </a:p>
          <a:p>
            <a:r>
              <a:rPr lang="en-US" sz="1400" dirty="0">
                <a:solidFill>
                  <a:schemeClr val="bg1"/>
                </a:solidFill>
              </a:rPr>
              <a:t>http://www.njspotlight.com/stories/15/10/26/explainer-what-s-a-freeholder-understanding-nj-s-complex-government-system/</a:t>
            </a: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foregroundMark x1="41250" y1="64375" x2="41250" y2="72500"/>
                        <a14:foregroundMark x1="33125" y1="64375" x2="33125" y2="71250"/>
                        <a14:foregroundMark x1="50625" y1="22500" x2="53750" y2="24375"/>
                        <a14:foregroundMark x1="45625" y1="48125" x2="53750" y2="53125"/>
                      </a14:backgroundRemoval>
                    </a14:imgEffect>
                  </a14:imgLayer>
                </a14:imgProps>
              </a:ext>
              <a:ext uri="{28A0092B-C50C-407E-A947-70E740481C1C}">
                <a14:useLocalDpi xmlns:a14="http://schemas.microsoft.com/office/drawing/2010/main" val="0"/>
              </a:ext>
            </a:extLst>
          </a:blip>
          <a:stretch>
            <a:fillRect/>
          </a:stretch>
        </p:blipFill>
        <p:spPr>
          <a:xfrm>
            <a:off x="7641527" y="142292"/>
            <a:ext cx="2558377" cy="2558377"/>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918" y="227353"/>
            <a:ext cx="5480587" cy="6481791"/>
          </a:xfrm>
          <a:prstGeom prst="rect">
            <a:avLst/>
          </a:prstGeom>
        </p:spPr>
      </p:pic>
      <p:sp>
        <p:nvSpPr>
          <p:cNvPr id="5" name="Rectangle 4"/>
          <p:cNvSpPr/>
          <p:nvPr/>
        </p:nvSpPr>
        <p:spPr>
          <a:xfrm>
            <a:off x="4853268" y="387904"/>
            <a:ext cx="615874" cy="215444"/>
          </a:xfrm>
          <a:prstGeom prst="rect">
            <a:avLst/>
          </a:prstGeom>
        </p:spPr>
        <p:txBody>
          <a:bodyPr wrap="none">
            <a:spAutoFit/>
          </a:bodyPr>
          <a:lstStyle/>
          <a:p>
            <a:r>
              <a:rPr lang="en-US" sz="800" b="1" dirty="0">
                <a:solidFill>
                  <a:schemeClr val="bg1"/>
                </a:solidFill>
              </a:rPr>
              <a:t>123rf.com</a:t>
            </a:r>
          </a:p>
        </p:txBody>
      </p:sp>
    </p:spTree>
    <p:extLst>
      <p:ext uri="{BB962C8B-B14F-4D97-AF65-F5344CB8AC3E}">
        <p14:creationId xmlns:p14="http://schemas.microsoft.com/office/powerpoint/2010/main" val="37435383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576" y="2478627"/>
            <a:ext cx="6213020" cy="4062651"/>
          </a:xfrm>
          <a:prstGeom prst="rect">
            <a:avLst/>
          </a:prstGeom>
          <a:solidFill>
            <a:srgbClr val="360C2E"/>
          </a:solidFill>
        </p:spPr>
        <p:txBody>
          <a:bodyPr wrap="square" rtlCol="0">
            <a:spAutoFit/>
          </a:bodyPr>
          <a:lstStyle/>
          <a:p>
            <a:r>
              <a:rPr lang="en-US" b="1" dirty="0">
                <a:solidFill>
                  <a:schemeClr val="bg1"/>
                </a:solidFill>
              </a:rPr>
              <a:t>What counties do:</a:t>
            </a:r>
            <a:r>
              <a:rPr lang="en-US" dirty="0">
                <a:solidFill>
                  <a:schemeClr val="bg1"/>
                </a:solidFill>
              </a:rPr>
              <a:t> Since 1798 counties have gradually taken on more responsibilities, from control of bridges and authority to build almshouses (homes for the poor) to extensive road-building and park systems. </a:t>
            </a:r>
          </a:p>
          <a:p>
            <a:endParaRPr lang="en-US" dirty="0">
              <a:solidFill>
                <a:schemeClr val="bg1"/>
              </a:solidFill>
            </a:endParaRPr>
          </a:p>
          <a:p>
            <a:r>
              <a:rPr lang="en-US" dirty="0">
                <a:solidFill>
                  <a:schemeClr val="bg1"/>
                </a:solidFill>
              </a:rPr>
              <a:t>According to the New Jersey Association of Counties (NJAC), they now administer state social-service programs; maintain county jails, most state courts, and most of the state’s bridges; fund county colleges, vocational schools, and prosecutors; manage elections; provide transportation for senior citizens and disabled people; handle trash and recycling; promote economic development; and perform many other functions.</a:t>
            </a:r>
          </a:p>
          <a:p>
            <a:endParaRPr lang="en-US" sz="1400" dirty="0">
              <a:solidFill>
                <a:schemeClr val="bg1"/>
              </a:solidFill>
            </a:endParaRPr>
          </a:p>
          <a:p>
            <a:r>
              <a:rPr lang="en-US" sz="1400" dirty="0">
                <a:solidFill>
                  <a:schemeClr val="bg1"/>
                </a:solidFill>
              </a:rPr>
              <a:t>http://www.njspotlight.com/stories/15/10/26/explainer-what-s-a-freeholder-understanding-nj-s-complex-government-system/</a:t>
            </a: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foregroundMark x1="41981" y1="3960" x2="20283" y2="13366"/>
                        <a14:foregroundMark x1="19811" y1="14356" x2="7075" y2="27723"/>
                        <a14:foregroundMark x1="6604" y1="30198" x2="1887" y2="45545"/>
                        <a14:foregroundMark x1="4717" y1="48020" x2="2830" y2="65347"/>
                        <a14:foregroundMark x1="4245" y1="65347" x2="13208" y2="80198"/>
                        <a14:foregroundMark x1="10377" y1="78218" x2="25472" y2="91584"/>
                        <a14:foregroundMark x1="27358" y1="92079" x2="45755" y2="98515"/>
                        <a14:foregroundMark x1="45283" y1="97525" x2="69340" y2="93069"/>
                        <a14:foregroundMark x1="70755" y1="92079" x2="87736" y2="79703"/>
                        <a14:foregroundMark x1="86792" y1="79703" x2="97642" y2="55941"/>
                        <a14:foregroundMark x1="96226" y1="53960" x2="92925" y2="29703"/>
                        <a14:foregroundMark x1="58491" y1="3465" x2="80660" y2="13861"/>
                        <a14:foregroundMark x1="50943" y1="3960" x2="58491" y2="3960"/>
                        <a14:foregroundMark x1="81132" y1="14851" x2="90566" y2="29208"/>
                        <a14:foregroundMark x1="85377" y1="19307" x2="91981" y2="31188"/>
                        <a14:foregroundMark x1="42453" y1="3960" x2="50472" y2="3960"/>
                        <a14:foregroundMark x1="3774" y1="55941" x2="3774" y2="45050"/>
                        <a14:foregroundMark x1="9434" y1="75743" x2="5660" y2="68812"/>
                        <a14:foregroundMark x1="96698" y1="45545" x2="94811" y2="38119"/>
                        <a14:foregroundMark x1="2830" y1="47030" x2="2830" y2="53960"/>
                        <a14:foregroundMark x1="3774" y1="32178" x2="21226" y2="9406"/>
                        <a14:foregroundMark x1="20755" y1="9901" x2="47642" y2="0"/>
                        <a14:foregroundMark x1="49528" y1="1980" x2="64151" y2="2970"/>
                        <a14:foregroundMark x1="64623" y1="2970" x2="87736" y2="18812"/>
                        <a14:foregroundMark x1="88208" y1="20792" x2="95755" y2="34158"/>
                        <a14:foregroundMark x1="95755" y1="35149" x2="99057" y2="47030"/>
                        <a14:foregroundMark x1="97642" y1="59406" x2="94811" y2="71287"/>
                        <a14:foregroundMark x1="86321" y1="82178" x2="74057" y2="91584"/>
                        <a14:foregroundMark x1="75000" y1="92079" x2="52358" y2="99010"/>
                        <a14:foregroundMark x1="40566" y1="98020" x2="14151" y2="84158"/>
                        <a14:foregroundMark x1="50472" y1="17822" x2="50472" y2="26733"/>
                        <a14:foregroundMark x1="1415" y1="59406" x2="472" y2="47030"/>
                        <a14:foregroundMark x1="4245" y1="33168" x2="1415" y2="42079"/>
                        <a14:foregroundMark x1="34434" y1="97525" x2="19340" y2="89109"/>
                        <a14:foregroundMark x1="3302" y1="63366" x2="472" y2="43069"/>
                        <a14:foregroundMark x1="1887" y1="54950" x2="2830" y2="63861"/>
                        <a14:foregroundMark x1="472" y1="46535" x2="1415" y2="56436"/>
                        <a14:backgroundMark x1="2358" y1="67327" x2="472" y2="53960"/>
                        <a14:backgroundMark x1="943" y1="41089" x2="0" y2="43069"/>
                        <a14:backgroundMark x1="35377" y1="98515" x2="31604" y2="97525"/>
                      </a14:backgroundRemoval>
                    </a14:imgEffect>
                  </a14:imgLayer>
                </a14:imgProps>
              </a:ext>
              <a:ext uri="{28A0092B-C50C-407E-A947-70E740481C1C}">
                <a14:useLocalDpi xmlns:a14="http://schemas.microsoft.com/office/drawing/2010/main" val="0"/>
              </a:ext>
            </a:extLst>
          </a:blip>
          <a:stretch>
            <a:fillRect/>
          </a:stretch>
        </p:blipFill>
        <p:spPr>
          <a:xfrm>
            <a:off x="1880494" y="236170"/>
            <a:ext cx="2243322" cy="2137505"/>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5772" b="33191"/>
          <a:stretch/>
        </p:blipFill>
        <p:spPr>
          <a:xfrm>
            <a:off x="6581553" y="236170"/>
            <a:ext cx="5429692" cy="6305108"/>
          </a:xfrm>
          <a:prstGeom prst="rect">
            <a:avLst/>
          </a:prstGeom>
        </p:spPr>
      </p:pic>
      <p:sp>
        <p:nvSpPr>
          <p:cNvPr id="5" name="Rectangle 4"/>
          <p:cNvSpPr/>
          <p:nvPr/>
        </p:nvSpPr>
        <p:spPr>
          <a:xfrm>
            <a:off x="11232802" y="6118853"/>
            <a:ext cx="615874" cy="215444"/>
          </a:xfrm>
          <a:prstGeom prst="rect">
            <a:avLst/>
          </a:prstGeom>
        </p:spPr>
        <p:txBody>
          <a:bodyPr wrap="none">
            <a:spAutoFit/>
          </a:bodyPr>
          <a:lstStyle/>
          <a:p>
            <a:r>
              <a:rPr lang="en-US" sz="800" b="1" dirty="0">
                <a:solidFill>
                  <a:schemeClr val="bg1"/>
                </a:solidFill>
              </a:rPr>
              <a:t>123rf.com</a:t>
            </a:r>
          </a:p>
        </p:txBody>
      </p:sp>
    </p:spTree>
    <p:extLst>
      <p:ext uri="{BB962C8B-B14F-4D97-AF65-F5344CB8AC3E}">
        <p14:creationId xmlns:p14="http://schemas.microsoft.com/office/powerpoint/2010/main" val="38510932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76012" y="3429000"/>
            <a:ext cx="5805375" cy="3231654"/>
          </a:xfrm>
          <a:prstGeom prst="rect">
            <a:avLst/>
          </a:prstGeom>
          <a:solidFill>
            <a:srgbClr val="360C2E"/>
          </a:solidFill>
        </p:spPr>
        <p:txBody>
          <a:bodyPr wrap="square" rtlCol="0">
            <a:spAutoFit/>
          </a:bodyPr>
          <a:lstStyle/>
          <a:p>
            <a:r>
              <a:rPr lang="en-US" dirty="0">
                <a:solidFill>
                  <a:schemeClr val="bg1"/>
                </a:solidFill>
              </a:rPr>
              <a:t>Do we need counties? Critics of New Jersey’s high costs of government often call for consolidation of some of its 565 municipalities, but in February, Assemblyman Robert </a:t>
            </a:r>
            <a:r>
              <a:rPr lang="en-US" dirty="0" err="1">
                <a:solidFill>
                  <a:schemeClr val="bg1"/>
                </a:solidFill>
              </a:rPr>
              <a:t>Auth</a:t>
            </a:r>
            <a:r>
              <a:rPr lang="en-US" dirty="0">
                <a:solidFill>
                  <a:schemeClr val="bg1"/>
                </a:solidFill>
              </a:rPr>
              <a:t> (R-Bergen) introduced </a:t>
            </a:r>
            <a:r>
              <a:rPr lang="en-US" u="sng" dirty="0">
                <a:solidFill>
                  <a:schemeClr val="bg1"/>
                </a:solidFill>
              </a:rPr>
              <a:t>legislation</a:t>
            </a:r>
            <a:r>
              <a:rPr lang="en-US" dirty="0">
                <a:solidFill>
                  <a:schemeClr val="bg1"/>
                </a:solidFill>
              </a:rPr>
              <a:t> that would eliminate county government. </a:t>
            </a:r>
          </a:p>
          <a:p>
            <a:endParaRPr lang="en-US" dirty="0">
              <a:solidFill>
                <a:schemeClr val="bg1"/>
              </a:solidFill>
            </a:endParaRPr>
          </a:p>
          <a:p>
            <a:r>
              <a:rPr lang="en-US" dirty="0">
                <a:solidFill>
                  <a:schemeClr val="bg1"/>
                </a:solidFill>
              </a:rPr>
              <a:t>“The services provided by the counties can be delivered as efficiently -- sometimes at substantial savings -- by state or municipal governments,” </a:t>
            </a:r>
            <a:r>
              <a:rPr lang="en-US" dirty="0" err="1">
                <a:solidFill>
                  <a:schemeClr val="bg1"/>
                </a:solidFill>
              </a:rPr>
              <a:t>Auth</a:t>
            </a:r>
            <a:r>
              <a:rPr lang="en-US" dirty="0">
                <a:solidFill>
                  <a:schemeClr val="bg1"/>
                </a:solidFill>
              </a:rPr>
              <a:t> wrote.</a:t>
            </a:r>
          </a:p>
          <a:p>
            <a:endParaRPr lang="en-US" sz="1400" dirty="0">
              <a:solidFill>
                <a:schemeClr val="bg1"/>
              </a:solidFill>
            </a:endParaRPr>
          </a:p>
          <a:p>
            <a:r>
              <a:rPr lang="en-US" sz="1400" dirty="0">
                <a:solidFill>
                  <a:schemeClr val="bg1"/>
                </a:solidFill>
              </a:rPr>
              <a:t>http://www.njspotlight.com/stories/15/10/26/explainer-what-s-a-freeholder-understanding-nj-s-complex-government-system/</a:t>
            </a: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412634" y="258702"/>
            <a:ext cx="3132130" cy="3090553"/>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954233" cy="6858000"/>
          </a:xfrm>
          <a:prstGeom prst="rect">
            <a:avLst/>
          </a:prstGeom>
        </p:spPr>
      </p:pic>
      <p:sp>
        <p:nvSpPr>
          <p:cNvPr id="5" name="Rectangle 4"/>
          <p:cNvSpPr/>
          <p:nvPr/>
        </p:nvSpPr>
        <p:spPr>
          <a:xfrm>
            <a:off x="121779" y="6437830"/>
            <a:ext cx="615874" cy="215444"/>
          </a:xfrm>
          <a:prstGeom prst="rect">
            <a:avLst/>
          </a:prstGeom>
        </p:spPr>
        <p:txBody>
          <a:bodyPr wrap="none">
            <a:spAutoFit/>
          </a:bodyPr>
          <a:lstStyle/>
          <a:p>
            <a:r>
              <a:rPr lang="en-US" sz="800" b="1" dirty="0">
                <a:solidFill>
                  <a:schemeClr val="bg1"/>
                </a:solidFill>
              </a:rPr>
              <a:t>123rf.com</a:t>
            </a:r>
          </a:p>
        </p:txBody>
      </p:sp>
    </p:spTree>
    <p:extLst>
      <p:ext uri="{BB962C8B-B14F-4D97-AF65-F5344CB8AC3E}">
        <p14:creationId xmlns:p14="http://schemas.microsoft.com/office/powerpoint/2010/main" val="17757811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18188</TotalTime>
  <Words>376</Words>
  <Application>Microsoft Office PowerPoint</Application>
  <PresentationFormat>Widescreen</PresentationFormat>
  <Paragraphs>97</Paragraphs>
  <Slides>17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Calibri Light</vt:lpstr>
      <vt:lpstr>Office Theme</vt:lpstr>
      <vt:lpstr>NICKY FIFTH’S NEW JERSEY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NICKY FIFTH’S NEW JERSEY</dc:title>
  <dc:creator>Lisa Willever</dc:creator>
  <cp:lastModifiedBy>Lisa Willever</cp:lastModifiedBy>
  <cp:revision>530</cp:revision>
  <dcterms:created xsi:type="dcterms:W3CDTF">2016-07-19T04:55:11Z</dcterms:created>
  <dcterms:modified xsi:type="dcterms:W3CDTF">2016-10-24T13:09:45Z</dcterms:modified>
</cp:coreProperties>
</file>