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6" r:id="rId3"/>
    <p:sldId id="345" r:id="rId4"/>
    <p:sldId id="356" r:id="rId5"/>
    <p:sldId id="347" r:id="rId6"/>
    <p:sldId id="348" r:id="rId7"/>
    <p:sldId id="349" r:id="rId8"/>
    <p:sldId id="350" r:id="rId9"/>
    <p:sldId id="351" r:id="rId10"/>
    <p:sldId id="352" r:id="rId11"/>
    <p:sldId id="353" r:id="rId12"/>
    <p:sldId id="354" r:id="rId13"/>
    <p:sldId id="355" r:id="rId14"/>
    <p:sldId id="2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0C2E"/>
    <a:srgbClr val="860000"/>
    <a:srgbClr val="63175A"/>
    <a:srgbClr val="02401E"/>
    <a:srgbClr val="8F21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7" autoAdjust="0"/>
    <p:restoredTop sz="94660"/>
  </p:normalViewPr>
  <p:slideViewPr>
    <p:cSldViewPr snapToGrid="0">
      <p:cViewPr varScale="1">
        <p:scale>
          <a:sx n="90" d="100"/>
          <a:sy n="90" d="100"/>
        </p:scale>
        <p:origin x="44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63175A">
                <a:alpha val="49804"/>
              </a:srgbClr>
            </a:gs>
            <a:gs pos="98230">
              <a:srgbClr val="8F2182"/>
            </a:gs>
            <a:gs pos="85000">
              <a:srgbClr val="360C2E"/>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1.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1.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CIVICS AND GOVERNMENT     </a:t>
            </a:r>
          </a:p>
          <a:p>
            <a:pPr algn="ctr"/>
            <a:r>
              <a:rPr lang="en-US" sz="4400" dirty="0">
                <a:solidFill>
                  <a:schemeClr val="bg1"/>
                </a:solidFill>
              </a:rPr>
              <a:t>Voting in </a:t>
            </a:r>
            <a:r>
              <a:rPr lang="en-US" sz="4400">
                <a:solidFill>
                  <a:schemeClr val="bg1"/>
                </a:solidFill>
              </a:rPr>
              <a:t>New Jersey</a:t>
            </a:r>
            <a:endParaRPr lang="en-US" sz="4400" dirty="0">
              <a:solidFill>
                <a:schemeClr val="bg1"/>
              </a:solidFill>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0" b="99273" l="1080" r="98960"/>
                    </a14:imgEffect>
                  </a14:imgLayer>
                </a14:imgProps>
              </a:ext>
              <a:ext uri="{28A0092B-C50C-407E-A947-70E740481C1C}">
                <a14:useLocalDpi xmlns:a14="http://schemas.microsoft.com/office/drawing/2010/main" val="0"/>
              </a:ext>
            </a:extLst>
          </a:blip>
          <a:stretch>
            <a:fillRect/>
          </a:stretch>
        </p:blipFill>
        <p:spPr>
          <a:xfrm>
            <a:off x="177180" y="2388581"/>
            <a:ext cx="2173024" cy="2151654"/>
          </a:xfrm>
          <a:prstGeom prst="rect">
            <a:avLst/>
          </a:prstGeom>
        </p:spPr>
      </p:pic>
      <p:pic>
        <p:nvPicPr>
          <p:cNvPr id="9" name="Picture 8"/>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0" b="99273" l="1080" r="98960"/>
                    </a14:imgEffect>
                  </a14:imgLayer>
                </a14:imgProps>
              </a:ext>
              <a:ext uri="{28A0092B-C50C-407E-A947-70E740481C1C}">
                <a14:useLocalDpi xmlns:a14="http://schemas.microsoft.com/office/drawing/2010/main" val="0"/>
              </a:ext>
            </a:extLst>
          </a:blip>
          <a:stretch>
            <a:fillRect/>
          </a:stretch>
        </p:blipFill>
        <p:spPr>
          <a:xfrm>
            <a:off x="9841795" y="2388581"/>
            <a:ext cx="2173024" cy="2151654"/>
          </a:xfrm>
          <a:prstGeom prst="rect">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10096" y="397110"/>
            <a:ext cx="4009764" cy="5170646"/>
          </a:xfrm>
          <a:prstGeom prst="rect">
            <a:avLst/>
          </a:prstGeom>
          <a:solidFill>
            <a:srgbClr val="360C2E"/>
          </a:solidFill>
        </p:spPr>
        <p:txBody>
          <a:bodyPr wrap="square" rtlCol="0">
            <a:spAutoFit/>
          </a:bodyPr>
          <a:lstStyle/>
          <a:p>
            <a:r>
              <a:rPr lang="en-US" dirty="0">
                <a:solidFill>
                  <a:schemeClr val="bg1"/>
                </a:solidFill>
              </a:rPr>
              <a:t>Submitting your Voter Registration Application: </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Your Voter Registration Application must go to your County Commissioner of Registration. It is postage paid so it does not cost anything to mail it.</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You can also drop it off at the Commissioner’s office or your Municipal Clerk’s Office.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It must be received by a </a:t>
            </a:r>
            <a:r>
              <a:rPr lang="en-US" u="sng" dirty="0">
                <a:solidFill>
                  <a:schemeClr val="bg1"/>
                </a:solidFill>
              </a:rPr>
              <a:t>voter</a:t>
            </a:r>
            <a:r>
              <a:rPr lang="en-US" dirty="0">
                <a:solidFill>
                  <a:schemeClr val="bg1"/>
                </a:solidFill>
              </a:rPr>
              <a:t> registration agency by the 21st day before the </a:t>
            </a:r>
            <a:r>
              <a:rPr lang="en-US" u="sng" dirty="0">
                <a:solidFill>
                  <a:schemeClr val="bg1"/>
                </a:solidFill>
              </a:rPr>
              <a:t>election</a:t>
            </a:r>
            <a:r>
              <a:rPr lang="en-US" dirty="0">
                <a:solidFill>
                  <a:schemeClr val="bg1"/>
                </a:solidFill>
              </a:rPr>
              <a:t>.</a:t>
            </a:r>
          </a:p>
          <a:p>
            <a:pPr marL="285750" indent="-285750">
              <a:buFont typeface="Arial" panose="020B0604020202020204" pitchFamily="34" charset="0"/>
              <a:buChar char="•"/>
            </a:pPr>
            <a:endParaRPr lang="en-US" sz="1400" dirty="0">
              <a:solidFill>
                <a:schemeClr val="bg1"/>
              </a:solidFill>
            </a:endParaRPr>
          </a:p>
          <a:p>
            <a:r>
              <a:rPr lang="en-US" sz="1400" dirty="0">
                <a:solidFill>
                  <a:schemeClr val="bg1"/>
                </a:solidFill>
              </a:rPr>
              <a:t>http://www.state.nj.us/counties/mercer/commissions/pdfs/boe_voterrightshandbook.pdf</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5194" b="57922"/>
          <a:stretch/>
        </p:blipFill>
        <p:spPr>
          <a:xfrm>
            <a:off x="-1" y="5932967"/>
            <a:ext cx="12192001" cy="925032"/>
          </a:xfrm>
          <a:prstGeom prst="rect">
            <a:avLst/>
          </a:prstGeom>
        </p:spPr>
      </p:pic>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9972" b="89988" l="2968" r="95397"/>
                    </a14:imgEffect>
                  </a14:imgLayer>
                </a14:imgProps>
              </a:ext>
              <a:ext uri="{28A0092B-C50C-407E-A947-70E740481C1C}">
                <a14:useLocalDpi xmlns:a14="http://schemas.microsoft.com/office/drawing/2010/main" val="0"/>
              </a:ext>
            </a:extLst>
          </a:blip>
          <a:srcRect l="6618" t="11305" r="8109" b="11330"/>
          <a:stretch/>
        </p:blipFill>
        <p:spPr>
          <a:xfrm>
            <a:off x="712381" y="329610"/>
            <a:ext cx="6889898" cy="5305647"/>
          </a:xfrm>
          <a:prstGeom prst="rect">
            <a:avLst/>
          </a:prstGeom>
        </p:spPr>
      </p:pic>
    </p:spTree>
    <p:extLst>
      <p:ext uri="{BB962C8B-B14F-4D97-AF65-F5344CB8AC3E}">
        <p14:creationId xmlns:p14="http://schemas.microsoft.com/office/powerpoint/2010/main" val="1580254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5932967"/>
          </a:xfrm>
          <a:prstGeom prst="rect">
            <a:avLst/>
          </a:prstGeom>
        </p:spPr>
      </p:pic>
      <p:sp>
        <p:nvSpPr>
          <p:cNvPr id="2" name="TextBox 1"/>
          <p:cNvSpPr txBox="1"/>
          <p:nvPr/>
        </p:nvSpPr>
        <p:spPr>
          <a:xfrm>
            <a:off x="202019" y="104160"/>
            <a:ext cx="7474688" cy="5724644"/>
          </a:xfrm>
          <a:prstGeom prst="rect">
            <a:avLst/>
          </a:prstGeom>
          <a:solidFill>
            <a:srgbClr val="360C2E"/>
          </a:solidFill>
        </p:spPr>
        <p:txBody>
          <a:bodyPr wrap="square" rtlCol="0">
            <a:spAutoFit/>
          </a:bodyPr>
          <a:lstStyle/>
          <a:p>
            <a:r>
              <a:rPr lang="en-US" dirty="0">
                <a:solidFill>
                  <a:schemeClr val="bg1"/>
                </a:solidFill>
              </a:rPr>
              <a:t>Identification (ID) Requirements </a:t>
            </a:r>
          </a:p>
          <a:p>
            <a:endParaRPr lang="en-US" dirty="0">
              <a:solidFill>
                <a:schemeClr val="bg1"/>
              </a:solidFill>
            </a:endParaRPr>
          </a:p>
          <a:p>
            <a:r>
              <a:rPr lang="en-US" dirty="0">
                <a:solidFill>
                  <a:schemeClr val="bg1"/>
                </a:solidFill>
              </a:rPr>
              <a:t>Every person registering to vote must provide his or her NJ driver’s license number or MVC non-driver ID number. If the registrant does not have either a driver’s license or MVC ID, the last four numbers of his or her social security number must be provided. These numbers will be verified by the New Jersey Motor Vehicle Commission. </a:t>
            </a:r>
          </a:p>
          <a:p>
            <a:endParaRPr lang="en-US" dirty="0">
              <a:solidFill>
                <a:schemeClr val="bg1"/>
              </a:solidFill>
            </a:endParaRPr>
          </a:p>
          <a:p>
            <a:r>
              <a:rPr lang="en-US" dirty="0">
                <a:solidFill>
                  <a:schemeClr val="bg1"/>
                </a:solidFill>
              </a:rPr>
              <a:t>The </a:t>
            </a:r>
            <a:r>
              <a:rPr lang="en-US" u="sng" dirty="0">
                <a:solidFill>
                  <a:schemeClr val="bg1"/>
                </a:solidFill>
              </a:rPr>
              <a:t>registrant</a:t>
            </a:r>
            <a:r>
              <a:rPr lang="en-US" dirty="0">
                <a:solidFill>
                  <a:schemeClr val="bg1"/>
                </a:solidFill>
              </a:rPr>
              <a:t> will be notified if the numbers cannot be matched. If the registrant does not have a driver’s license, MVC non-driver ID or social security number, the box in section 5 of the Voter Registration Application must be checked off. </a:t>
            </a:r>
          </a:p>
          <a:p>
            <a:endParaRPr lang="en-US" dirty="0">
              <a:solidFill>
                <a:schemeClr val="bg1"/>
              </a:solidFill>
            </a:endParaRPr>
          </a:p>
          <a:p>
            <a:r>
              <a:rPr lang="en-US" dirty="0">
                <a:solidFill>
                  <a:schemeClr val="bg1"/>
                </a:solidFill>
              </a:rPr>
              <a:t>If you are a </a:t>
            </a:r>
            <a:r>
              <a:rPr lang="en-US" u="sng" dirty="0">
                <a:solidFill>
                  <a:schemeClr val="bg1"/>
                </a:solidFill>
              </a:rPr>
              <a:t>first-time registrant </a:t>
            </a:r>
            <a:r>
              <a:rPr lang="en-US" dirty="0">
                <a:solidFill>
                  <a:schemeClr val="bg1"/>
                </a:solidFill>
              </a:rPr>
              <a:t>by mail and you do not have a driver’s license number, MVC non-driver ID or a social security number, or the information you provide cannot be verified, you will be asked to provide a copy of a current and valid photo id, or a document with your name and current address on it to avoid having to provide identification at the polling place.</a:t>
            </a:r>
          </a:p>
          <a:p>
            <a:endParaRPr lang="en-US" sz="1400" dirty="0">
              <a:solidFill>
                <a:schemeClr val="bg1"/>
              </a:solidFill>
            </a:endParaRPr>
          </a:p>
          <a:p>
            <a:r>
              <a:rPr lang="en-US" sz="1400" dirty="0">
                <a:solidFill>
                  <a:schemeClr val="bg1"/>
                </a:solidFill>
              </a:rPr>
              <a:t>http://www.state.nj.us/counties/mercer/commissions/pdfs/boe_voterrightshandbook.pdf</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5194" b="57922"/>
          <a:stretch/>
        </p:blipFill>
        <p:spPr>
          <a:xfrm>
            <a:off x="-1" y="5932967"/>
            <a:ext cx="12192001" cy="925032"/>
          </a:xfrm>
          <a:prstGeom prst="rect">
            <a:avLst/>
          </a:prstGeom>
        </p:spPr>
      </p:pic>
    </p:spTree>
    <p:extLst>
      <p:ext uri="{BB962C8B-B14F-4D97-AF65-F5344CB8AC3E}">
        <p14:creationId xmlns:p14="http://schemas.microsoft.com/office/powerpoint/2010/main" val="3981222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1883" y="520996"/>
            <a:ext cx="5879805" cy="4678204"/>
          </a:xfrm>
          <a:prstGeom prst="rect">
            <a:avLst/>
          </a:prstGeom>
          <a:solidFill>
            <a:srgbClr val="360C2E"/>
          </a:solidFill>
        </p:spPr>
        <p:txBody>
          <a:bodyPr wrap="square" rtlCol="0">
            <a:spAutoFit/>
          </a:bodyPr>
          <a:lstStyle/>
          <a:p>
            <a:r>
              <a:rPr lang="en-US" dirty="0">
                <a:solidFill>
                  <a:schemeClr val="bg1"/>
                </a:solidFill>
              </a:rPr>
              <a:t>Here are some examples of an identifying document: </a:t>
            </a:r>
          </a:p>
          <a:p>
            <a:endParaRPr lang="en-US" dirty="0">
              <a:solidFill>
                <a:schemeClr val="bg1"/>
              </a:solidFill>
            </a:endParaRPr>
          </a:p>
          <a:p>
            <a:r>
              <a:rPr lang="en-US" dirty="0">
                <a:solidFill>
                  <a:schemeClr val="bg1"/>
                </a:solidFill>
              </a:rPr>
              <a:t>A current and valid </a:t>
            </a:r>
            <a:r>
              <a:rPr lang="en-US" u="sng" dirty="0">
                <a:solidFill>
                  <a:schemeClr val="bg1"/>
                </a:solidFill>
              </a:rPr>
              <a:t>photo ID</a:t>
            </a:r>
            <a:r>
              <a:rPr lang="en-US" dirty="0">
                <a:solidFill>
                  <a:schemeClr val="bg1"/>
                </a:solidFill>
              </a:rPr>
              <a:t>, such as: </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NJ driver’s license </a:t>
            </a:r>
          </a:p>
          <a:p>
            <a:pPr marL="285750" indent="-285750">
              <a:buFont typeface="Arial" panose="020B0604020202020204" pitchFamily="34" charset="0"/>
              <a:buChar char="•"/>
            </a:pPr>
            <a:r>
              <a:rPr lang="en-US" dirty="0">
                <a:solidFill>
                  <a:schemeClr val="bg1"/>
                </a:solidFill>
              </a:rPr>
              <a:t>US passport  military or other government ID </a:t>
            </a:r>
          </a:p>
          <a:p>
            <a:pPr marL="285750" indent="-285750">
              <a:buFont typeface="Arial" panose="020B0604020202020204" pitchFamily="34" charset="0"/>
              <a:buChar char="•"/>
            </a:pPr>
            <a:r>
              <a:rPr lang="en-US" dirty="0">
                <a:solidFill>
                  <a:schemeClr val="bg1"/>
                </a:solidFill>
              </a:rPr>
              <a:t>Student or job ID Store membership ID, like a Costco card</a:t>
            </a:r>
          </a:p>
          <a:p>
            <a:pPr marL="285750" indent="-285750">
              <a:buFont typeface="Arial" panose="020B0604020202020204" pitchFamily="34" charset="0"/>
              <a:buChar char="•"/>
            </a:pPr>
            <a:r>
              <a:rPr lang="en-US" dirty="0">
                <a:solidFill>
                  <a:schemeClr val="bg1"/>
                </a:solidFill>
              </a:rPr>
              <a:t>Any document with your name and current address: </a:t>
            </a:r>
          </a:p>
          <a:p>
            <a:pPr marL="285750" indent="-285750">
              <a:buFont typeface="Arial" panose="020B0604020202020204" pitchFamily="34" charset="0"/>
              <a:buChar char="•"/>
            </a:pPr>
            <a:r>
              <a:rPr lang="en-US" dirty="0">
                <a:solidFill>
                  <a:schemeClr val="bg1"/>
                </a:solidFill>
              </a:rPr>
              <a:t>bank statement </a:t>
            </a:r>
          </a:p>
          <a:p>
            <a:pPr marL="285750" indent="-285750">
              <a:buFont typeface="Arial" panose="020B0604020202020204" pitchFamily="34" charset="0"/>
              <a:buChar char="•"/>
            </a:pPr>
            <a:r>
              <a:rPr lang="en-US" dirty="0">
                <a:solidFill>
                  <a:schemeClr val="bg1"/>
                </a:solidFill>
              </a:rPr>
              <a:t>car registration </a:t>
            </a:r>
          </a:p>
          <a:p>
            <a:pPr marL="285750" indent="-285750">
              <a:buFont typeface="Arial" panose="020B0604020202020204" pitchFamily="34" charset="0"/>
              <a:buChar char="•"/>
            </a:pPr>
            <a:r>
              <a:rPr lang="en-US" dirty="0">
                <a:solidFill>
                  <a:schemeClr val="bg1"/>
                </a:solidFill>
              </a:rPr>
              <a:t>government check or document</a:t>
            </a:r>
          </a:p>
          <a:p>
            <a:pPr marL="285750" indent="-285750">
              <a:buFont typeface="Arial" panose="020B0604020202020204" pitchFamily="34" charset="0"/>
              <a:buChar char="•"/>
            </a:pPr>
            <a:r>
              <a:rPr lang="en-US" dirty="0">
                <a:solidFill>
                  <a:schemeClr val="bg1"/>
                </a:solidFill>
              </a:rPr>
              <a:t>rent receipt </a:t>
            </a:r>
          </a:p>
          <a:p>
            <a:pPr marL="285750" indent="-285750">
              <a:buFont typeface="Arial" panose="020B0604020202020204" pitchFamily="34" charset="0"/>
              <a:buChar char="•"/>
            </a:pPr>
            <a:r>
              <a:rPr lang="en-US" dirty="0">
                <a:solidFill>
                  <a:schemeClr val="bg1"/>
                </a:solidFill>
              </a:rPr>
              <a:t>utility bill</a:t>
            </a:r>
          </a:p>
          <a:p>
            <a:pPr marL="285750" indent="-285750">
              <a:buFont typeface="Arial" panose="020B0604020202020204" pitchFamily="34" charset="0"/>
              <a:buChar char="•"/>
            </a:pPr>
            <a:r>
              <a:rPr lang="en-US" dirty="0">
                <a:solidFill>
                  <a:schemeClr val="bg1"/>
                </a:solidFill>
              </a:rPr>
              <a:t>any other official document</a:t>
            </a:r>
          </a:p>
          <a:p>
            <a:endParaRPr lang="en-US" dirty="0">
              <a:solidFill>
                <a:schemeClr val="bg1"/>
              </a:solidFill>
            </a:endParaRPr>
          </a:p>
          <a:p>
            <a:r>
              <a:rPr lang="en-US" sz="1400" dirty="0">
                <a:solidFill>
                  <a:schemeClr val="bg1"/>
                </a:solidFill>
              </a:rPr>
              <a:t>http://www.state.nj.us/counties/mercer/commissions/pdfs/boe_voterrightshandbook.pdf</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5194" b="57922"/>
          <a:stretch/>
        </p:blipFill>
        <p:spPr>
          <a:xfrm>
            <a:off x="-1" y="5932967"/>
            <a:ext cx="12192001" cy="92503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9656" y="914341"/>
            <a:ext cx="5408428" cy="3891514"/>
          </a:xfrm>
          <a:prstGeom prst="rect">
            <a:avLst/>
          </a:prstGeom>
        </p:spPr>
      </p:pic>
    </p:spTree>
    <p:extLst>
      <p:ext uri="{BB962C8B-B14F-4D97-AF65-F5344CB8AC3E}">
        <p14:creationId xmlns:p14="http://schemas.microsoft.com/office/powerpoint/2010/main" val="2938019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6901" y="276999"/>
            <a:ext cx="8814391" cy="646331"/>
          </a:xfrm>
          <a:prstGeom prst="rect">
            <a:avLst/>
          </a:prstGeom>
          <a:solidFill>
            <a:srgbClr val="360C2E"/>
          </a:solidFill>
        </p:spPr>
        <p:txBody>
          <a:bodyPr wrap="square" rtlCol="0">
            <a:spAutoFit/>
          </a:bodyPr>
          <a:lstStyle/>
          <a:p>
            <a:r>
              <a:rPr lang="en-US" dirty="0">
                <a:solidFill>
                  <a:schemeClr val="bg1"/>
                </a:solidFill>
              </a:rPr>
              <a:t>You can a download a copy of the New Jersey Voters Handbook for details regarding all voting issues at:  </a:t>
            </a:r>
            <a:r>
              <a:rPr lang="en-US" sz="1400" dirty="0">
                <a:solidFill>
                  <a:schemeClr val="bg1"/>
                </a:solidFill>
              </a:rPr>
              <a:t>http://www.state.nj.us/counties/mercer/commissions/pdfs/boe_voterrightshandbook.pdf.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5194" b="57922"/>
          <a:stretch/>
        </p:blipFill>
        <p:spPr>
          <a:xfrm>
            <a:off x="-1" y="5932967"/>
            <a:ext cx="12192001" cy="92503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7930"/>
            <a:ext cx="12192000" cy="4840437"/>
          </a:xfrm>
          <a:prstGeom prst="rect">
            <a:avLst/>
          </a:prstGeom>
        </p:spPr>
      </p:pic>
    </p:spTree>
    <p:extLst>
      <p:ext uri="{BB962C8B-B14F-4D97-AF65-F5344CB8AC3E}">
        <p14:creationId xmlns:p14="http://schemas.microsoft.com/office/powerpoint/2010/main" val="548567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1998" cy="6805870"/>
          </a:xfrm>
          <a:prstGeom prst="rect">
            <a:avLst/>
          </a:prstGeom>
        </p:spPr>
      </p:pic>
      <p:sp>
        <p:nvSpPr>
          <p:cNvPr id="5" name="TextBox 4"/>
          <p:cNvSpPr txBox="1"/>
          <p:nvPr/>
        </p:nvSpPr>
        <p:spPr>
          <a:xfrm>
            <a:off x="489099" y="3523380"/>
            <a:ext cx="6996222" cy="3016210"/>
          </a:xfrm>
          <a:prstGeom prst="rect">
            <a:avLst/>
          </a:prstGeom>
          <a:solidFill>
            <a:srgbClr val="360C2E"/>
          </a:solidFill>
        </p:spPr>
        <p:txBody>
          <a:bodyPr wrap="square" rtlCol="0">
            <a:spAutoFit/>
          </a:bodyPr>
          <a:lstStyle/>
          <a:p>
            <a:pPr algn="ctr"/>
            <a:r>
              <a:rPr lang="en-US" sz="2800" dirty="0">
                <a:solidFill>
                  <a:schemeClr val="bg1"/>
                </a:solidFill>
              </a:rPr>
              <a:t>Key Words</a:t>
            </a:r>
          </a:p>
          <a:p>
            <a:r>
              <a:rPr lang="en-US" dirty="0">
                <a:solidFill>
                  <a:schemeClr val="bg1"/>
                </a:solidFill>
              </a:rPr>
              <a:t>democratic process	</a:t>
            </a:r>
            <a:r>
              <a:rPr lang="en-US" i="1" dirty="0">
                <a:solidFill>
                  <a:schemeClr val="bg1"/>
                </a:solidFill>
                <a:cs typeface="Arial" panose="020B0604020202020204" pitchFamily="34" charset="0"/>
              </a:rPr>
              <a:t>	   </a:t>
            </a:r>
            <a:r>
              <a:rPr lang="en-US" dirty="0">
                <a:solidFill>
                  <a:schemeClr val="bg1"/>
                </a:solidFill>
              </a:rPr>
              <a:t>candidates </a:t>
            </a:r>
            <a:r>
              <a:rPr lang="en-US" dirty="0">
                <a:solidFill>
                  <a:schemeClr val="bg1"/>
                </a:solidFill>
                <a:cs typeface="Arial" panose="020B0604020202020204" pitchFamily="34" charset="0"/>
              </a:rPr>
              <a:t>		</a:t>
            </a:r>
            <a:r>
              <a:rPr lang="en-US" dirty="0">
                <a:solidFill>
                  <a:schemeClr val="bg1"/>
                </a:solidFill>
              </a:rPr>
              <a:t> citizen</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informed electorate </a:t>
            </a:r>
            <a:r>
              <a:rPr lang="en-US" dirty="0">
                <a:solidFill>
                  <a:schemeClr val="bg1"/>
                </a:solidFill>
                <a:cs typeface="Arial" panose="020B0604020202020204" pitchFamily="34" charset="0"/>
              </a:rPr>
              <a:t>	   </a:t>
            </a:r>
            <a:r>
              <a:rPr lang="en-US" dirty="0">
                <a:solidFill>
                  <a:schemeClr val="bg1"/>
                </a:solidFill>
              </a:rPr>
              <a:t>Secretary of State </a:t>
            </a:r>
            <a:r>
              <a:rPr lang="en-US" dirty="0">
                <a:solidFill>
                  <a:schemeClr val="bg1"/>
                </a:solidFill>
                <a:cs typeface="Arial" panose="020B0604020202020204" pitchFamily="34" charset="0"/>
              </a:rPr>
              <a:t>	</a:t>
            </a:r>
            <a:r>
              <a:rPr lang="en-US" dirty="0">
                <a:solidFill>
                  <a:schemeClr val="bg1"/>
                </a:solidFill>
              </a:rPr>
              <a:t> election</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voting is free</a:t>
            </a:r>
            <a:r>
              <a:rPr lang="en-US" dirty="0">
                <a:solidFill>
                  <a:schemeClr val="bg1"/>
                </a:solidFill>
                <a:cs typeface="Arial" panose="020B0604020202020204" pitchFamily="34" charset="0"/>
              </a:rPr>
              <a:t>		</a:t>
            </a:r>
            <a:r>
              <a:rPr lang="en-US" dirty="0">
                <a:solidFill>
                  <a:schemeClr val="bg1"/>
                </a:solidFill>
              </a:rPr>
              <a:t>   Voting Requirements </a:t>
            </a:r>
            <a:r>
              <a:rPr lang="en-US" dirty="0">
                <a:solidFill>
                  <a:schemeClr val="bg1"/>
                </a:solidFill>
                <a:cs typeface="Arial" panose="020B0604020202020204" pitchFamily="34" charset="0"/>
              </a:rPr>
              <a:t>	</a:t>
            </a:r>
            <a:r>
              <a:rPr lang="en-US" dirty="0">
                <a:solidFill>
                  <a:schemeClr val="bg1"/>
                </a:solidFill>
              </a:rPr>
              <a:t> voter</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Municipal Clerk’s Office </a:t>
            </a:r>
            <a:r>
              <a:rPr lang="en-US" dirty="0">
                <a:solidFill>
                  <a:schemeClr val="bg1"/>
                </a:solidFill>
                <a:cs typeface="Arial" panose="020B0604020202020204" pitchFamily="34" charset="0"/>
              </a:rPr>
              <a:t>	   </a:t>
            </a:r>
            <a:r>
              <a:rPr lang="en-US" dirty="0">
                <a:solidFill>
                  <a:schemeClr val="bg1"/>
                </a:solidFill>
              </a:rPr>
              <a:t>probation or parole </a:t>
            </a:r>
            <a:r>
              <a:rPr lang="en-US" dirty="0">
                <a:solidFill>
                  <a:schemeClr val="bg1"/>
                </a:solidFill>
                <a:cs typeface="Arial" panose="020B0604020202020204" pitchFamily="34" charset="0"/>
              </a:rPr>
              <a:t>	 </a:t>
            </a:r>
            <a:r>
              <a:rPr lang="en-US" dirty="0">
                <a:solidFill>
                  <a:schemeClr val="bg1"/>
                </a:solidFill>
              </a:rPr>
              <a:t>photo ID</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Voter Registration Application   first-time registrant </a:t>
            </a:r>
            <a:r>
              <a:rPr lang="en-US" dirty="0">
                <a:solidFill>
                  <a:schemeClr val="bg1"/>
                </a:solidFill>
                <a:cs typeface="Arial" panose="020B0604020202020204" pitchFamily="34" charset="0"/>
              </a:rPr>
              <a:t>	</a:t>
            </a:r>
            <a:r>
              <a:rPr lang="en-US" dirty="0">
                <a:solidFill>
                  <a:schemeClr val="bg1"/>
                </a:solidFill>
              </a:rPr>
              <a:t> registrant</a:t>
            </a:r>
            <a:endParaRPr lang="en-US" dirty="0">
              <a:solidFill>
                <a:schemeClr val="bg1"/>
              </a:solidFill>
              <a:cs typeface="Arial" panose="020B0604020202020204" pitchFamily="34" charset="0"/>
            </a:endParaRPr>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673" t="32574" r="8124" b="14976"/>
          <a:stretch/>
        </p:blipFill>
        <p:spPr>
          <a:xfrm>
            <a:off x="0" y="2269276"/>
            <a:ext cx="12192000" cy="3663691"/>
          </a:xfrm>
          <a:prstGeom prst="rect">
            <a:avLst/>
          </a:prstGeom>
        </p:spPr>
      </p:pic>
      <p:sp>
        <p:nvSpPr>
          <p:cNvPr id="2" name="TextBox 1"/>
          <p:cNvSpPr txBox="1"/>
          <p:nvPr/>
        </p:nvSpPr>
        <p:spPr>
          <a:xfrm>
            <a:off x="561462" y="171362"/>
            <a:ext cx="11069074" cy="2800767"/>
          </a:xfrm>
          <a:prstGeom prst="rect">
            <a:avLst/>
          </a:prstGeom>
          <a:solidFill>
            <a:srgbClr val="360C2E"/>
          </a:solidFill>
        </p:spPr>
        <p:txBody>
          <a:bodyPr wrap="square" rtlCol="0">
            <a:spAutoFit/>
          </a:bodyPr>
          <a:lstStyle/>
          <a:p>
            <a:r>
              <a:rPr lang="en-US" dirty="0">
                <a:solidFill>
                  <a:schemeClr val="bg1"/>
                </a:solidFill>
              </a:rPr>
              <a:t>As a </a:t>
            </a:r>
            <a:r>
              <a:rPr lang="en-US" u="sng" dirty="0">
                <a:solidFill>
                  <a:schemeClr val="bg1"/>
                </a:solidFill>
              </a:rPr>
              <a:t>citizen</a:t>
            </a:r>
            <a:r>
              <a:rPr lang="en-US" dirty="0">
                <a:solidFill>
                  <a:schemeClr val="bg1"/>
                </a:solidFill>
              </a:rPr>
              <a:t> of the United States, you enjoy a freedom that people in many countries around the world die for and can only dream of: the right to cast your vote in a </a:t>
            </a:r>
            <a:r>
              <a:rPr lang="en-US" u="sng" dirty="0">
                <a:solidFill>
                  <a:schemeClr val="bg1"/>
                </a:solidFill>
              </a:rPr>
              <a:t>democratic process</a:t>
            </a:r>
            <a:r>
              <a:rPr lang="en-US" dirty="0">
                <a:solidFill>
                  <a:schemeClr val="bg1"/>
                </a:solidFill>
              </a:rPr>
              <a:t>. While voting is a right, guaranteed in the constitution, there are certain responsibilities attached to that right. First and foremost is to inform yourself regarding the issues as well as the </a:t>
            </a:r>
            <a:r>
              <a:rPr lang="en-US" u="sng" dirty="0">
                <a:solidFill>
                  <a:schemeClr val="bg1"/>
                </a:solidFill>
              </a:rPr>
              <a:t>candidates</a:t>
            </a:r>
            <a:r>
              <a:rPr lang="en-US" dirty="0">
                <a:solidFill>
                  <a:schemeClr val="bg1"/>
                </a:solidFill>
              </a:rPr>
              <a:t>.</a:t>
            </a:r>
          </a:p>
          <a:p>
            <a:endParaRPr lang="en-US" sz="1400" dirty="0">
              <a:solidFill>
                <a:schemeClr val="bg1"/>
              </a:solidFill>
            </a:endParaRPr>
          </a:p>
          <a:p>
            <a:r>
              <a:rPr lang="en-US" dirty="0">
                <a:solidFill>
                  <a:schemeClr val="bg1"/>
                </a:solidFill>
              </a:rPr>
              <a:t>Your informed participation in the democratic process, as a voter, is a gift provided by our Founding Fathers and protected by our armed forces. Never underestimate the power of </a:t>
            </a:r>
            <a:r>
              <a:rPr lang="en-US" b="1" dirty="0">
                <a:solidFill>
                  <a:schemeClr val="bg1"/>
                </a:solidFill>
              </a:rPr>
              <a:t>your voice </a:t>
            </a:r>
            <a:r>
              <a:rPr lang="en-US" dirty="0">
                <a:solidFill>
                  <a:schemeClr val="bg1"/>
                </a:solidFill>
              </a:rPr>
              <a:t>and </a:t>
            </a:r>
            <a:r>
              <a:rPr lang="en-US" b="1" dirty="0">
                <a:solidFill>
                  <a:schemeClr val="bg1"/>
                </a:solidFill>
              </a:rPr>
              <a:t>your vote</a:t>
            </a:r>
            <a:r>
              <a:rPr lang="en-US" dirty="0">
                <a:solidFill>
                  <a:schemeClr val="bg1"/>
                </a:solidFill>
              </a:rPr>
              <a:t>. There is no greater threat to our democracy than apathy.</a:t>
            </a:r>
          </a:p>
          <a:p>
            <a:endParaRPr lang="en-US" dirty="0">
              <a:solidFill>
                <a:schemeClr val="bg1"/>
              </a:solidFill>
            </a:endParaRPr>
          </a:p>
          <a:p>
            <a:r>
              <a:rPr lang="en-US" sz="1400" dirty="0">
                <a:solidFill>
                  <a:schemeClr val="bg1"/>
                </a:solidFill>
              </a:rPr>
              <a:t>http://www.state.nj.us/counties/mercer/commissions/pdfs/boe_voterrightshandbook.pdf</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5194" b="57922"/>
          <a:stretch/>
        </p:blipFill>
        <p:spPr>
          <a:xfrm>
            <a:off x="-1" y="5932967"/>
            <a:ext cx="12192001" cy="925032"/>
          </a:xfrm>
          <a:prstGeom prst="rect">
            <a:avLst/>
          </a:prstGeom>
        </p:spPr>
      </p:pic>
    </p:spTree>
    <p:extLst>
      <p:ext uri="{BB962C8B-B14F-4D97-AF65-F5344CB8AC3E}">
        <p14:creationId xmlns:p14="http://schemas.microsoft.com/office/powerpoint/2010/main" val="431980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6025" y="160730"/>
            <a:ext cx="11419948" cy="6001643"/>
          </a:xfrm>
          <a:prstGeom prst="rect">
            <a:avLst/>
          </a:prstGeom>
          <a:solidFill>
            <a:srgbClr val="360C2E"/>
          </a:solidFill>
        </p:spPr>
        <p:txBody>
          <a:bodyPr wrap="square" rtlCol="0">
            <a:spAutoFit/>
          </a:bodyPr>
          <a:lstStyle/>
          <a:p>
            <a:r>
              <a:rPr lang="en-US" dirty="0">
                <a:solidFill>
                  <a:schemeClr val="bg1"/>
                </a:solidFill>
              </a:rPr>
              <a:t>Dear Fellow Citizen, </a:t>
            </a:r>
          </a:p>
          <a:p>
            <a:endParaRPr lang="en-US" dirty="0">
              <a:solidFill>
                <a:schemeClr val="bg1"/>
              </a:solidFill>
            </a:endParaRPr>
          </a:p>
          <a:p>
            <a:r>
              <a:rPr lang="en-US" dirty="0">
                <a:solidFill>
                  <a:schemeClr val="bg1"/>
                </a:solidFill>
              </a:rPr>
              <a:t>Participating in the democratic process by voting is not only a precious right, it is a civic responsibility. For while we live in a free society, that society still operates on the basis of laws. Only by voting can we have a voice in determining who makes those laws. Public safety. Health care. Equal justice. The cost of goods and services. On a daily basis, these and other issues that help determine our quality of life are influenced by the decisions our elected leaders make. If we do not vote, we allow others to choose those leaders. And, ultimately, we relinquish a vital opportunity – the opportunity to help shape the policies that will guide our future. </a:t>
            </a:r>
          </a:p>
          <a:p>
            <a:endParaRPr lang="en-US" dirty="0">
              <a:solidFill>
                <a:schemeClr val="bg1"/>
              </a:solidFill>
            </a:endParaRPr>
          </a:p>
          <a:p>
            <a:r>
              <a:rPr lang="en-US" dirty="0">
                <a:solidFill>
                  <a:schemeClr val="bg1"/>
                </a:solidFill>
              </a:rPr>
              <a:t>If you are a United States citizen, at least 18 years of age, and are registered to vote in accordance with New Jersey law, you have the legal right to vote. I urge you to exercise that right. The </a:t>
            </a:r>
            <a:r>
              <a:rPr lang="en-US" u="sng" dirty="0">
                <a:solidFill>
                  <a:schemeClr val="bg1"/>
                </a:solidFill>
              </a:rPr>
              <a:t>Secretary of State </a:t>
            </a:r>
            <a:r>
              <a:rPr lang="en-US" dirty="0">
                <a:solidFill>
                  <a:schemeClr val="bg1"/>
                </a:solidFill>
              </a:rPr>
              <a:t>is committed to ensuring that the voting process in New Jersey is as accessible and inclusive as possible. Consistent with that goal, this Voter Rights Handbook is filled with useful information including: registration and voting procedures, a glossary of voting terms, tips on how to protect your right to vote from undue interference, and available resources should you require further assistance. An </a:t>
            </a:r>
            <a:r>
              <a:rPr lang="en-US" u="sng" dirty="0">
                <a:solidFill>
                  <a:schemeClr val="bg1"/>
                </a:solidFill>
              </a:rPr>
              <a:t>informed electorate </a:t>
            </a:r>
            <a:r>
              <a:rPr lang="en-US" dirty="0">
                <a:solidFill>
                  <a:schemeClr val="bg1"/>
                </a:solidFill>
              </a:rPr>
              <a:t>is the key to a thriving democracy. Today and in the future, I hope you will participate in the democratic process by voting, and that you will find this Voter Rights Handbook a useful resource. </a:t>
            </a:r>
          </a:p>
          <a:p>
            <a:endParaRPr lang="en-US" dirty="0">
              <a:solidFill>
                <a:schemeClr val="bg1"/>
              </a:solidFill>
            </a:endParaRPr>
          </a:p>
          <a:p>
            <a:r>
              <a:rPr lang="en-US" dirty="0">
                <a:solidFill>
                  <a:schemeClr val="bg1"/>
                </a:solidFill>
              </a:rPr>
              <a:t>Nina Mitchell Wells,</a:t>
            </a:r>
          </a:p>
          <a:p>
            <a:r>
              <a:rPr lang="en-US" dirty="0">
                <a:solidFill>
                  <a:schemeClr val="bg1"/>
                </a:solidFill>
              </a:rPr>
              <a:t>Secretary of State</a:t>
            </a:r>
          </a:p>
          <a:p>
            <a:endParaRPr lang="en-US" sz="1400" dirty="0">
              <a:solidFill>
                <a:schemeClr val="bg1"/>
              </a:solidFill>
            </a:endParaRPr>
          </a:p>
          <a:p>
            <a:r>
              <a:rPr lang="en-US" sz="1400" dirty="0">
                <a:solidFill>
                  <a:schemeClr val="bg1"/>
                </a:solidFill>
              </a:rPr>
              <a:t>http://www.state.nj.us/counties/mercer/commissions/pdfs/boe_voterrightshandbook.pdf</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5194" b="57922"/>
          <a:stretch/>
        </p:blipFill>
        <p:spPr>
          <a:xfrm>
            <a:off x="-1" y="5869172"/>
            <a:ext cx="12192001" cy="988826"/>
          </a:xfrm>
          <a:prstGeom prst="rect">
            <a:avLst/>
          </a:prstGeom>
        </p:spPr>
      </p:pic>
    </p:spTree>
    <p:extLst>
      <p:ext uri="{BB962C8B-B14F-4D97-AF65-F5344CB8AC3E}">
        <p14:creationId xmlns:p14="http://schemas.microsoft.com/office/powerpoint/2010/main" val="3563320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5664" y="827417"/>
            <a:ext cx="4795283" cy="4371201"/>
          </a:xfrm>
          <a:prstGeom prst="ellipse">
            <a:avLst/>
          </a:prstGeom>
          <a:solidFill>
            <a:srgbClr val="360C2E"/>
          </a:solidFill>
        </p:spPr>
        <p:txBody>
          <a:bodyPr wrap="square" rtlCol="0">
            <a:spAutoFit/>
          </a:bodyPr>
          <a:lstStyle/>
          <a:p>
            <a:r>
              <a:rPr lang="en-US" dirty="0">
                <a:solidFill>
                  <a:schemeClr val="bg1"/>
                </a:solidFill>
              </a:rPr>
              <a:t>Quick Fact </a:t>
            </a:r>
          </a:p>
          <a:p>
            <a:endParaRPr lang="en-US" dirty="0">
              <a:solidFill>
                <a:schemeClr val="bg1"/>
              </a:solidFill>
            </a:endParaRPr>
          </a:p>
          <a:p>
            <a:r>
              <a:rPr lang="en-US" dirty="0">
                <a:solidFill>
                  <a:schemeClr val="bg1"/>
                </a:solidFill>
              </a:rPr>
              <a:t>Democracy is about Freedom. </a:t>
            </a:r>
            <a:r>
              <a:rPr lang="en-US" u="sng" dirty="0">
                <a:solidFill>
                  <a:schemeClr val="bg1"/>
                </a:solidFill>
              </a:rPr>
              <a:t>Voting is Free.</a:t>
            </a:r>
            <a:r>
              <a:rPr lang="en-US" dirty="0">
                <a:solidFill>
                  <a:schemeClr val="bg1"/>
                </a:solidFill>
              </a:rPr>
              <a:t> It costs no money to register to vote and no money to cast a vote. No one can pay you to register to vote or to vote.</a:t>
            </a:r>
          </a:p>
          <a:p>
            <a:endParaRPr lang="en-US" sz="1400" dirty="0">
              <a:solidFill>
                <a:schemeClr val="bg1"/>
              </a:solidFill>
            </a:endParaRPr>
          </a:p>
          <a:p>
            <a:r>
              <a:rPr lang="en-US" sz="1400" dirty="0">
                <a:solidFill>
                  <a:schemeClr val="bg1"/>
                </a:solidFill>
              </a:rPr>
              <a:t>http://www.state.nj.us/counties/mercer/commissions/pdfs/boe_voterrightshandbook.pdf</a:t>
            </a:r>
          </a:p>
          <a:p>
            <a:endParaRPr lang="en-US" sz="1400" dirty="0">
              <a:solidFill>
                <a:schemeClr val="bg1"/>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5194" b="57922"/>
          <a:stretch/>
        </p:blipFill>
        <p:spPr>
          <a:xfrm>
            <a:off x="-1" y="5932967"/>
            <a:ext cx="12192001" cy="925032"/>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62" b="100000" l="831" r="99377"/>
                    </a14:imgEffect>
                  </a14:imgLayer>
                </a14:imgProps>
              </a:ext>
              <a:ext uri="{28A0092B-C50C-407E-A947-70E740481C1C}">
                <a14:useLocalDpi xmlns:a14="http://schemas.microsoft.com/office/drawing/2010/main" val="0"/>
              </a:ext>
            </a:extLst>
          </a:blip>
          <a:stretch>
            <a:fillRect/>
          </a:stretch>
        </p:blipFill>
        <p:spPr>
          <a:xfrm>
            <a:off x="6007395" y="-174008"/>
            <a:ext cx="5028282" cy="5926221"/>
          </a:xfrm>
          <a:prstGeom prst="rect">
            <a:avLst/>
          </a:prstGeom>
        </p:spPr>
      </p:pic>
    </p:spTree>
    <p:extLst>
      <p:ext uri="{BB962C8B-B14F-4D97-AF65-F5344CB8AC3E}">
        <p14:creationId xmlns:p14="http://schemas.microsoft.com/office/powerpoint/2010/main" val="3591202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4583" y="1003826"/>
            <a:ext cx="3547056" cy="4555093"/>
          </a:xfrm>
          <a:prstGeom prst="rect">
            <a:avLst/>
          </a:prstGeom>
          <a:solidFill>
            <a:srgbClr val="360C2E"/>
          </a:solidFill>
        </p:spPr>
        <p:txBody>
          <a:bodyPr wrap="square" rtlCol="0">
            <a:spAutoFit/>
          </a:bodyPr>
          <a:lstStyle/>
          <a:p>
            <a:r>
              <a:rPr lang="en-US" dirty="0">
                <a:solidFill>
                  <a:schemeClr val="bg1"/>
                </a:solidFill>
              </a:rPr>
              <a:t>New Jersey’s </a:t>
            </a:r>
            <a:r>
              <a:rPr lang="en-US" u="sng" dirty="0">
                <a:solidFill>
                  <a:schemeClr val="bg1"/>
                </a:solidFill>
              </a:rPr>
              <a:t>Voting Requirements </a:t>
            </a:r>
          </a:p>
          <a:p>
            <a:endParaRPr lang="en-US" dirty="0">
              <a:solidFill>
                <a:schemeClr val="bg1"/>
              </a:solidFill>
            </a:endParaRPr>
          </a:p>
          <a:p>
            <a:r>
              <a:rPr lang="en-US" dirty="0">
                <a:solidFill>
                  <a:schemeClr val="bg1"/>
                </a:solidFill>
              </a:rPr>
              <a:t>You can vote if you are:  </a:t>
            </a:r>
          </a:p>
          <a:p>
            <a:pPr marL="285750" indent="-285750">
              <a:buFont typeface="Arial" panose="020B0604020202020204" pitchFamily="34" charset="0"/>
              <a:buChar char="•"/>
            </a:pPr>
            <a:r>
              <a:rPr lang="en-US" dirty="0">
                <a:solidFill>
                  <a:schemeClr val="bg1"/>
                </a:solidFill>
              </a:rPr>
              <a:t>a U.S. citizen</a:t>
            </a:r>
          </a:p>
          <a:p>
            <a:pPr marL="285750" indent="-285750">
              <a:buFont typeface="Arial" panose="020B0604020202020204" pitchFamily="34" charset="0"/>
              <a:buChar char="•"/>
            </a:pPr>
            <a:r>
              <a:rPr lang="en-US" dirty="0">
                <a:solidFill>
                  <a:schemeClr val="bg1"/>
                </a:solidFill>
              </a:rPr>
              <a:t>at least 18 years of age by election day </a:t>
            </a:r>
          </a:p>
          <a:p>
            <a:pPr marL="285750" indent="-285750">
              <a:buFont typeface="Arial" panose="020B0604020202020204" pitchFamily="34" charset="0"/>
              <a:buChar char="•"/>
            </a:pPr>
            <a:r>
              <a:rPr lang="en-US" dirty="0">
                <a:solidFill>
                  <a:schemeClr val="bg1"/>
                </a:solidFill>
              </a:rPr>
              <a:t>a New Jersey resident at least 30 days before the election</a:t>
            </a:r>
          </a:p>
          <a:p>
            <a:pPr marL="285750" indent="-285750">
              <a:buFont typeface="Arial" panose="020B0604020202020204" pitchFamily="34" charset="0"/>
              <a:buChar char="•"/>
            </a:pPr>
            <a:r>
              <a:rPr lang="en-US" dirty="0">
                <a:solidFill>
                  <a:schemeClr val="bg1"/>
                </a:solidFill>
              </a:rPr>
              <a:t>not in jail, on probation or parole because of a felony conviction</a:t>
            </a:r>
          </a:p>
          <a:p>
            <a:pPr marL="285750" indent="-285750">
              <a:buFont typeface="Arial" panose="020B0604020202020204" pitchFamily="34" charset="0"/>
              <a:buChar char="•"/>
            </a:pPr>
            <a:r>
              <a:rPr lang="en-US" dirty="0">
                <a:solidFill>
                  <a:schemeClr val="bg1"/>
                </a:solidFill>
              </a:rPr>
              <a:t>registered to vote at least 21 days before the election</a:t>
            </a:r>
          </a:p>
          <a:p>
            <a:pPr marL="285750" indent="-285750">
              <a:buFont typeface="Arial" panose="020B0604020202020204" pitchFamily="34" charset="0"/>
              <a:buChar char="•"/>
            </a:pPr>
            <a:endParaRPr lang="en-US" sz="1400" dirty="0">
              <a:solidFill>
                <a:schemeClr val="bg1"/>
              </a:solidFill>
            </a:endParaRPr>
          </a:p>
          <a:p>
            <a:r>
              <a:rPr lang="en-US" sz="1400" dirty="0">
                <a:solidFill>
                  <a:schemeClr val="bg1"/>
                </a:solidFill>
              </a:rPr>
              <a:t>http://www.state.nj.us/counties/mercer/commissions/pdfs/boe_voterrightshandbook.pdf</a:t>
            </a:r>
          </a:p>
          <a:p>
            <a:pPr marL="285750" indent="-285750">
              <a:buFont typeface="Arial" panose="020B0604020202020204" pitchFamily="34" charset="0"/>
              <a:buChar char="•"/>
            </a:pPr>
            <a:endParaRPr lang="en-US" sz="1400" dirty="0">
              <a:solidFill>
                <a:schemeClr val="bg1"/>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5194" b="57922"/>
          <a:stretch/>
        </p:blipFill>
        <p:spPr>
          <a:xfrm>
            <a:off x="-1" y="5932967"/>
            <a:ext cx="12192001" cy="925032"/>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167963" y="0"/>
            <a:ext cx="8024036" cy="5932967"/>
          </a:xfrm>
          <a:prstGeom prst="rect">
            <a:avLst/>
          </a:prstGeom>
        </p:spPr>
      </p:pic>
    </p:spTree>
    <p:extLst>
      <p:ext uri="{BB962C8B-B14F-4D97-AF65-F5344CB8AC3E}">
        <p14:creationId xmlns:p14="http://schemas.microsoft.com/office/powerpoint/2010/main" val="556061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1"/>
            <a:ext cx="12191999" cy="5931726"/>
          </a:xfrm>
          <a:prstGeom prst="rect">
            <a:avLst/>
          </a:prstGeom>
        </p:spPr>
      </p:pic>
      <p:sp>
        <p:nvSpPr>
          <p:cNvPr id="2" name="TextBox 1"/>
          <p:cNvSpPr txBox="1"/>
          <p:nvPr/>
        </p:nvSpPr>
        <p:spPr>
          <a:xfrm>
            <a:off x="223283" y="235158"/>
            <a:ext cx="7464056" cy="1631216"/>
          </a:xfrm>
          <a:prstGeom prst="rect">
            <a:avLst/>
          </a:prstGeom>
          <a:solidFill>
            <a:srgbClr val="360C2E"/>
          </a:solidFill>
        </p:spPr>
        <p:txBody>
          <a:bodyPr wrap="square" rtlCol="0">
            <a:spAutoFit/>
          </a:bodyPr>
          <a:lstStyle/>
          <a:p>
            <a:r>
              <a:rPr lang="en-US" dirty="0">
                <a:solidFill>
                  <a:schemeClr val="bg1"/>
                </a:solidFill>
              </a:rPr>
              <a:t>Quick Fact </a:t>
            </a:r>
          </a:p>
          <a:p>
            <a:r>
              <a:rPr lang="en-US" dirty="0">
                <a:solidFill>
                  <a:schemeClr val="bg1"/>
                </a:solidFill>
              </a:rPr>
              <a:t>Special Note for Ex-Felons: In New Jersey, ex-felons can register to vote. Any person who is no longer in prison, or has completed his or her term of </a:t>
            </a:r>
            <a:r>
              <a:rPr lang="en-US" u="sng" dirty="0">
                <a:solidFill>
                  <a:schemeClr val="bg1"/>
                </a:solidFill>
              </a:rPr>
              <a:t>probation or parole </a:t>
            </a:r>
            <a:r>
              <a:rPr lang="en-US" dirty="0">
                <a:solidFill>
                  <a:schemeClr val="bg1"/>
                </a:solidFill>
              </a:rPr>
              <a:t>can register to vote. That is the law.</a:t>
            </a:r>
          </a:p>
          <a:p>
            <a:endParaRPr lang="en-US" sz="1400" dirty="0">
              <a:solidFill>
                <a:schemeClr val="bg1"/>
              </a:solidFill>
            </a:endParaRPr>
          </a:p>
          <a:p>
            <a:r>
              <a:rPr lang="en-US" sz="1400" dirty="0">
                <a:solidFill>
                  <a:schemeClr val="bg1"/>
                </a:solidFill>
              </a:rPr>
              <a:t>http://www.state.nj.us/counties/mercer/commissions/pdfs/boe_voterrightshandbook.pdf</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5194" b="57922"/>
          <a:stretch/>
        </p:blipFill>
        <p:spPr>
          <a:xfrm>
            <a:off x="-1" y="5932967"/>
            <a:ext cx="12192001" cy="925032"/>
          </a:xfrm>
          <a:prstGeom prst="rect">
            <a:avLst/>
          </a:prstGeom>
        </p:spPr>
      </p:pic>
    </p:spTree>
    <p:extLst>
      <p:ext uri="{BB962C8B-B14F-4D97-AF65-F5344CB8AC3E}">
        <p14:creationId xmlns:p14="http://schemas.microsoft.com/office/powerpoint/2010/main" val="2662881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5932967"/>
          </a:xfrm>
          <a:prstGeom prst="rect">
            <a:avLst/>
          </a:prstGeom>
        </p:spPr>
      </p:pic>
      <p:sp>
        <p:nvSpPr>
          <p:cNvPr id="2" name="TextBox 1"/>
          <p:cNvSpPr txBox="1"/>
          <p:nvPr/>
        </p:nvSpPr>
        <p:spPr>
          <a:xfrm>
            <a:off x="393405" y="159488"/>
            <a:ext cx="4026195" cy="2677656"/>
          </a:xfrm>
          <a:prstGeom prst="rect">
            <a:avLst/>
          </a:prstGeom>
          <a:solidFill>
            <a:srgbClr val="360C2E"/>
          </a:solidFill>
        </p:spPr>
        <p:txBody>
          <a:bodyPr wrap="square" rtlCol="0">
            <a:spAutoFit/>
          </a:bodyPr>
          <a:lstStyle/>
          <a:p>
            <a:r>
              <a:rPr lang="en-US" dirty="0">
                <a:solidFill>
                  <a:schemeClr val="bg1"/>
                </a:solidFill>
              </a:rPr>
              <a:t>Quick Tip </a:t>
            </a:r>
          </a:p>
          <a:p>
            <a:endParaRPr lang="en-US" dirty="0">
              <a:solidFill>
                <a:schemeClr val="bg1"/>
              </a:solidFill>
            </a:endParaRPr>
          </a:p>
          <a:p>
            <a:r>
              <a:rPr lang="en-US" dirty="0">
                <a:solidFill>
                  <a:schemeClr val="bg1"/>
                </a:solidFill>
              </a:rPr>
              <a:t>Voter Registration Forms are available at your </a:t>
            </a:r>
            <a:r>
              <a:rPr lang="en-US" u="sng" dirty="0">
                <a:solidFill>
                  <a:schemeClr val="bg1"/>
                </a:solidFill>
              </a:rPr>
              <a:t>Municipal Clerk’s Office</a:t>
            </a:r>
            <a:r>
              <a:rPr lang="en-US" dirty="0">
                <a:solidFill>
                  <a:schemeClr val="bg1"/>
                </a:solidFill>
              </a:rPr>
              <a:t>, any Motor Vehicle Commission Agency, from your County Commissioner of Registration or online at www.NJElections.org</a:t>
            </a:r>
          </a:p>
          <a:p>
            <a:endParaRPr lang="en-US" sz="1400" dirty="0">
              <a:solidFill>
                <a:schemeClr val="bg1"/>
              </a:solidFill>
            </a:endParaRPr>
          </a:p>
          <a:p>
            <a:r>
              <a:rPr lang="en-US" sz="1400" dirty="0">
                <a:solidFill>
                  <a:schemeClr val="bg1"/>
                </a:solidFill>
              </a:rPr>
              <a:t>http://www.state.nj.us/counties/mercer/commissions/pdfs/boe_voterrightshandbook.pdf</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5194" b="57922"/>
          <a:stretch/>
        </p:blipFill>
        <p:spPr>
          <a:xfrm>
            <a:off x="-1" y="5932967"/>
            <a:ext cx="12192001" cy="925032"/>
          </a:xfrm>
          <a:prstGeom prst="rect">
            <a:avLst/>
          </a:prstGeom>
        </p:spPr>
      </p:pic>
    </p:spTree>
    <p:extLst>
      <p:ext uri="{BB962C8B-B14F-4D97-AF65-F5344CB8AC3E}">
        <p14:creationId xmlns:p14="http://schemas.microsoft.com/office/powerpoint/2010/main" val="2609538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871" y="153129"/>
            <a:ext cx="7634178" cy="5786199"/>
          </a:xfrm>
          <a:prstGeom prst="rect">
            <a:avLst/>
          </a:prstGeom>
          <a:solidFill>
            <a:srgbClr val="360C2E"/>
          </a:solidFill>
        </p:spPr>
        <p:txBody>
          <a:bodyPr wrap="square" rtlCol="0">
            <a:spAutoFit/>
          </a:bodyPr>
          <a:lstStyle/>
          <a:p>
            <a:r>
              <a:rPr lang="en-US" dirty="0">
                <a:solidFill>
                  <a:schemeClr val="bg1"/>
                </a:solidFill>
              </a:rPr>
              <a:t>Requirements for your Voter Registration Application: </a:t>
            </a:r>
          </a:p>
          <a:p>
            <a:pPr marL="285750" indent="-285750">
              <a:buFont typeface="Arial" panose="020B0604020202020204" pitchFamily="34" charset="0"/>
              <a:buChar char="•"/>
            </a:pPr>
            <a:r>
              <a:rPr lang="en-US" dirty="0">
                <a:solidFill>
                  <a:schemeClr val="bg1"/>
                </a:solidFill>
              </a:rPr>
              <a:t>Print clearly so the form can be read. If it cannot be read, it will be rejected. </a:t>
            </a:r>
          </a:p>
          <a:p>
            <a:pPr marL="285750" indent="-285750">
              <a:buFont typeface="Arial" panose="020B0604020202020204" pitchFamily="34" charset="0"/>
              <a:buChar char="•"/>
            </a:pPr>
            <a:r>
              <a:rPr lang="en-US" dirty="0">
                <a:solidFill>
                  <a:schemeClr val="bg1"/>
                </a:solidFill>
              </a:rPr>
              <a:t>Complete the two check-off boxes at the top of the form.  Print your full name: first and last, and a middle initial if you have one.</a:t>
            </a:r>
          </a:p>
          <a:p>
            <a:pPr marL="285750" indent="-285750">
              <a:buFont typeface="Arial" panose="020B0604020202020204" pitchFamily="34" charset="0"/>
              <a:buChar char="•"/>
            </a:pPr>
            <a:r>
              <a:rPr lang="en-US" dirty="0">
                <a:solidFill>
                  <a:schemeClr val="bg1"/>
                </a:solidFill>
              </a:rPr>
              <a:t>Enter your birth date.</a:t>
            </a:r>
          </a:p>
          <a:p>
            <a:pPr marL="285750" indent="-285750">
              <a:buFont typeface="Arial" panose="020B0604020202020204" pitchFamily="34" charset="0"/>
              <a:buChar char="•"/>
            </a:pPr>
            <a:r>
              <a:rPr lang="en-US" dirty="0">
                <a:solidFill>
                  <a:schemeClr val="bg1"/>
                </a:solidFill>
              </a:rPr>
              <a:t>Provide your Driver’s License Number or MVC non-driver ID Number. If you don’t have a Driver’s License or a MVC non-driver ID, provide the last 4 digits of your Social Security Number. If you don’t have a Driver’s License Number, a MVC non-driver ID, or a Social Security Number, check off the box that says “I swear or affirm that I DO NOT have a NJ Driver’s License, MVC non-driver ID, or a Social Security Number.” </a:t>
            </a:r>
          </a:p>
          <a:p>
            <a:pPr marL="285750" indent="-285750">
              <a:buFont typeface="Arial" panose="020B0604020202020204" pitchFamily="34" charset="0"/>
              <a:buChar char="•"/>
            </a:pPr>
            <a:r>
              <a:rPr lang="en-US" dirty="0">
                <a:solidFill>
                  <a:schemeClr val="bg1"/>
                </a:solidFill>
              </a:rPr>
              <a:t>NOTE: Driver License and Social Security Numbers are kept strictly confidential and will not be released to the public. </a:t>
            </a:r>
          </a:p>
          <a:p>
            <a:pPr marL="285750" indent="-285750">
              <a:buFont typeface="Arial" panose="020B0604020202020204" pitchFamily="34" charset="0"/>
              <a:buChar char="•"/>
            </a:pPr>
            <a:r>
              <a:rPr lang="en-US" dirty="0">
                <a:solidFill>
                  <a:schemeClr val="bg1"/>
                </a:solidFill>
              </a:rPr>
              <a:t>Check off the gender box. </a:t>
            </a:r>
          </a:p>
          <a:p>
            <a:pPr marL="285750" indent="-285750">
              <a:buFont typeface="Arial" panose="020B0604020202020204" pitchFamily="34" charset="0"/>
              <a:buChar char="•"/>
            </a:pPr>
            <a:r>
              <a:rPr lang="en-US" dirty="0">
                <a:solidFill>
                  <a:schemeClr val="bg1"/>
                </a:solidFill>
              </a:rPr>
              <a:t>Sign the application.</a:t>
            </a:r>
          </a:p>
          <a:p>
            <a:pPr marL="285750" indent="-285750">
              <a:buFont typeface="Arial" panose="020B0604020202020204" pitchFamily="34" charset="0"/>
              <a:buChar char="•"/>
            </a:pPr>
            <a:r>
              <a:rPr lang="en-US" dirty="0">
                <a:solidFill>
                  <a:schemeClr val="bg1"/>
                </a:solidFill>
              </a:rPr>
              <a:t>If assistance in completing the form is given, the name and address of the assistor must be put on the form. You also have the option to: provide your telephone number and declare a political party on the Voter Registration Application.</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http://www.state.nj.us/counties/mercer/commissions/pdfs/boe_voterrightshandbook.pdf</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5194" b="57922"/>
          <a:stretch/>
        </p:blipFill>
        <p:spPr>
          <a:xfrm>
            <a:off x="-1" y="6049925"/>
            <a:ext cx="12192001" cy="80807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5050" y="1"/>
            <a:ext cx="4206949" cy="6049924"/>
          </a:xfrm>
          <a:prstGeom prst="rect">
            <a:avLst/>
          </a:prstGeom>
        </p:spPr>
      </p:pic>
    </p:spTree>
    <p:extLst>
      <p:ext uri="{BB962C8B-B14F-4D97-AF65-F5344CB8AC3E}">
        <p14:creationId xmlns:p14="http://schemas.microsoft.com/office/powerpoint/2010/main" val="1585401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5932967"/>
          </a:xfrm>
          <a:prstGeom prst="rect">
            <a:avLst/>
          </a:prstGeom>
        </p:spPr>
      </p:pic>
      <p:sp>
        <p:nvSpPr>
          <p:cNvPr id="2" name="TextBox 1"/>
          <p:cNvSpPr txBox="1"/>
          <p:nvPr/>
        </p:nvSpPr>
        <p:spPr>
          <a:xfrm>
            <a:off x="9229061" y="486173"/>
            <a:ext cx="2675859" cy="4216539"/>
          </a:xfrm>
          <a:prstGeom prst="rect">
            <a:avLst/>
          </a:prstGeom>
          <a:solidFill>
            <a:srgbClr val="360C2E"/>
          </a:solidFill>
        </p:spPr>
        <p:txBody>
          <a:bodyPr wrap="square" rtlCol="0">
            <a:spAutoFit/>
          </a:bodyPr>
          <a:lstStyle/>
          <a:p>
            <a:r>
              <a:rPr lang="en-US" dirty="0">
                <a:solidFill>
                  <a:schemeClr val="bg1"/>
                </a:solidFill>
              </a:rPr>
              <a:t>Quick Tip</a:t>
            </a:r>
          </a:p>
          <a:p>
            <a:endParaRPr lang="en-US" dirty="0">
              <a:solidFill>
                <a:schemeClr val="bg1"/>
              </a:solidFill>
            </a:endParaRPr>
          </a:p>
          <a:p>
            <a:r>
              <a:rPr lang="en-US" dirty="0">
                <a:solidFill>
                  <a:schemeClr val="bg1"/>
                </a:solidFill>
              </a:rPr>
              <a:t>Do not let anyone make you sign a blank or incomplete </a:t>
            </a:r>
            <a:r>
              <a:rPr lang="en-US" u="sng" dirty="0">
                <a:solidFill>
                  <a:schemeClr val="bg1"/>
                </a:solidFill>
              </a:rPr>
              <a:t>Voter Registration Application</a:t>
            </a:r>
            <a:r>
              <a:rPr lang="en-US" dirty="0">
                <a:solidFill>
                  <a:schemeClr val="bg1"/>
                </a:solidFill>
              </a:rPr>
              <a:t>. </a:t>
            </a:r>
          </a:p>
          <a:p>
            <a:endParaRPr lang="en-US" dirty="0">
              <a:solidFill>
                <a:schemeClr val="bg1"/>
              </a:solidFill>
            </a:endParaRPr>
          </a:p>
          <a:p>
            <a:r>
              <a:rPr lang="en-US" dirty="0">
                <a:solidFill>
                  <a:schemeClr val="bg1"/>
                </a:solidFill>
              </a:rPr>
              <a:t>Do not let anyone take your Voter Registration Application from you without your permission. </a:t>
            </a:r>
          </a:p>
          <a:p>
            <a:endParaRPr lang="en-US" sz="1400" dirty="0">
              <a:solidFill>
                <a:schemeClr val="bg1"/>
              </a:solidFill>
            </a:endParaRPr>
          </a:p>
          <a:p>
            <a:r>
              <a:rPr lang="en-US" sz="1400" dirty="0">
                <a:solidFill>
                  <a:schemeClr val="bg1"/>
                </a:solidFill>
              </a:rPr>
              <a:t>http://www.state.nj.us/counties/mercer/commissions/pdfs/boe_voterrightshandbook.pdf</a:t>
            </a:r>
          </a:p>
          <a:p>
            <a:endParaRPr lang="en-US" sz="1400" dirty="0">
              <a:solidFill>
                <a:schemeClr val="bg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5194" b="57922"/>
          <a:stretch/>
        </p:blipFill>
        <p:spPr>
          <a:xfrm>
            <a:off x="-1" y="5932967"/>
            <a:ext cx="12192001" cy="925032"/>
          </a:xfrm>
          <a:prstGeom prst="rect">
            <a:avLst/>
          </a:prstGeom>
        </p:spPr>
      </p:pic>
    </p:spTree>
    <p:extLst>
      <p:ext uri="{BB962C8B-B14F-4D97-AF65-F5344CB8AC3E}">
        <p14:creationId xmlns:p14="http://schemas.microsoft.com/office/powerpoint/2010/main" val="21322465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18386</TotalTime>
  <Words>1248</Words>
  <Application>Microsoft Office PowerPoint</Application>
  <PresentationFormat>Widescreen</PresentationFormat>
  <Paragraphs>108</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523</cp:revision>
  <dcterms:created xsi:type="dcterms:W3CDTF">2016-07-19T04:55:11Z</dcterms:created>
  <dcterms:modified xsi:type="dcterms:W3CDTF">2016-10-25T15:41:19Z</dcterms:modified>
</cp:coreProperties>
</file>