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C2E"/>
    <a:srgbClr val="860000"/>
    <a:srgbClr val="63175A"/>
    <a:srgbClr val="02401E"/>
    <a:srgbClr val="8F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1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7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6">
                <a:lumMod val="50000"/>
              </a:schemeClr>
            </a:gs>
            <a:gs pos="98230">
              <a:schemeClr val="accent6">
                <a:lumMod val="50000"/>
              </a:schemeClr>
            </a:gs>
            <a:gs pos="85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C7B2-3257-4028-8E8C-F4FF871C1E5C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470"/>
            <a:ext cx="9144000" cy="1102429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ICKY </a:t>
            </a:r>
            <a:r>
              <a:rPr lang="en-US" sz="7200" dirty="0">
                <a:solidFill>
                  <a:schemeClr val="bg1"/>
                </a:solidFill>
              </a:rPr>
              <a:t>F</a:t>
            </a:r>
            <a:r>
              <a:rPr lang="en-US" dirty="0">
                <a:solidFill>
                  <a:schemeClr val="bg1"/>
                </a:solidFill>
              </a:rPr>
              <a:t>IFTH’S </a:t>
            </a:r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EW </a:t>
            </a:r>
            <a:r>
              <a:rPr lang="en-US" sz="7200" dirty="0">
                <a:solidFill>
                  <a:schemeClr val="bg1"/>
                </a:solidFill>
              </a:rPr>
              <a:t>J</a:t>
            </a:r>
            <a:r>
              <a:rPr lang="en-US" dirty="0">
                <a:solidFill>
                  <a:schemeClr val="bg1"/>
                </a:solidFill>
              </a:rPr>
              <a:t>ERSEY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62190"/>
            <a:ext cx="9144000" cy="360443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N5NJ</a:t>
            </a:r>
          </a:p>
          <a:p>
            <a:endParaRPr lang="en-US" sz="4300" dirty="0">
              <a:solidFill>
                <a:schemeClr val="bg1"/>
              </a:solidFill>
            </a:endParaRPr>
          </a:p>
          <a:p>
            <a:r>
              <a:rPr lang="en-US" sz="4300" dirty="0">
                <a:solidFill>
                  <a:schemeClr val="bg1"/>
                </a:solidFill>
              </a:rPr>
              <a:t>SECONDARY              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872819"/>
            <a:ext cx="8878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ENVIRONMENTAL SCIENCE</a:t>
            </a:r>
          </a:p>
          <a:p>
            <a:pPr algn="ctr"/>
            <a:r>
              <a:rPr lang="en-US" sz="4400">
                <a:solidFill>
                  <a:schemeClr val="bg1"/>
                </a:solidFill>
              </a:rPr>
              <a:t>Garden State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1" y="2669269"/>
            <a:ext cx="2352263" cy="214039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5711" r="21428" b="14347"/>
          <a:stretch/>
        </p:blipFill>
        <p:spPr>
          <a:xfrm>
            <a:off x="5349432" y="2552440"/>
            <a:ext cx="1493135" cy="2382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56" y="2700548"/>
            <a:ext cx="2352263" cy="21403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32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230821"/>
              </p:ext>
            </p:extLst>
          </p:nvPr>
        </p:nvGraphicFramePr>
        <p:xfrm>
          <a:off x="393405" y="307777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Blueberries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66.7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$79.5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8,800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4549" y="6213617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405" y="6413672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45065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797879"/>
              </p:ext>
            </p:extLst>
          </p:nvPr>
        </p:nvGraphicFramePr>
        <p:xfrm>
          <a:off x="159489" y="393405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Cucumbers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57.6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$14.9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3,100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9489" y="6198781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489" y="6510761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6631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93931"/>
              </p:ext>
            </p:extLst>
          </p:nvPr>
        </p:nvGraphicFramePr>
        <p:xfrm>
          <a:off x="408764" y="307777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Sweet</a:t>
                      </a:r>
                      <a:r>
                        <a:rPr lang="en-US" baseline="0" dirty="0"/>
                        <a:t> Corn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6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$16.8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6,000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8223" y="5967658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202" y="6305107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3915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323378"/>
              </p:ext>
            </p:extLst>
          </p:nvPr>
        </p:nvGraphicFramePr>
        <p:xfrm>
          <a:off x="340242" y="308344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Squash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7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35.4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$11.6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2,700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5202" y="5917288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202" y="6305107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2383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293838"/>
              </p:ext>
            </p:extLst>
          </p:nvPr>
        </p:nvGraphicFramePr>
        <p:xfrm>
          <a:off x="287079" y="255182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62.4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$38.1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2,900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9488" y="6039860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079" y="6390167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3498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054638"/>
              </p:ext>
            </p:extLst>
          </p:nvPr>
        </p:nvGraphicFramePr>
        <p:xfrm>
          <a:off x="287079" y="361507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Snap</a:t>
                      </a:r>
                      <a:r>
                        <a:rPr lang="en-US" baseline="0" dirty="0"/>
                        <a:t> Beans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8.6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$3.3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2,500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7079" y="5976065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079" y="6283842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1173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70599"/>
              </p:ext>
            </p:extLst>
          </p:nvPr>
        </p:nvGraphicFramePr>
        <p:xfrm>
          <a:off x="244549" y="329610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Cabbage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53.3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$9.5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1,500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5202" y="6305107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287079" y="5976065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</p:spTree>
    <p:extLst>
      <p:ext uri="{BB962C8B-B14F-4D97-AF65-F5344CB8AC3E}">
        <p14:creationId xmlns:p14="http://schemas.microsoft.com/office/powerpoint/2010/main" val="3858180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6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243" y="411951"/>
            <a:ext cx="6996222" cy="30162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Key Words</a:t>
            </a:r>
          </a:p>
          <a:p>
            <a:r>
              <a:rPr lang="en-US" dirty="0">
                <a:solidFill>
                  <a:schemeClr val="bg1"/>
                </a:solidFill>
              </a:rPr>
              <a:t>third largest industry</a:t>
            </a:r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agriculture		</a:t>
            </a:r>
            <a:r>
              <a:rPr lang="en-US" dirty="0">
                <a:solidFill>
                  <a:schemeClr val="bg1"/>
                </a:solidFill>
              </a:rPr>
              <a:t> acres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taxpaying farmland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productive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 farms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specialty crops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 </a:t>
            </a:r>
            <a:r>
              <a:rPr lang="en-US" dirty="0">
                <a:solidFill>
                  <a:schemeClr val="bg1"/>
                </a:solidFill>
              </a:rPr>
              <a:t>scenic vistas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 fruits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unique flavors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vineyards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vegetables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Garden State 	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processed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growers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202" y="6305107"/>
            <a:ext cx="975645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560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528" y="1643896"/>
            <a:ext cx="4048453" cy="357020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and </a:t>
            </a:r>
            <a:r>
              <a:rPr lang="en-US" u="sng" dirty="0">
                <a:solidFill>
                  <a:schemeClr val="bg1"/>
                </a:solidFill>
              </a:rPr>
              <a:t>agriculture</a:t>
            </a:r>
            <a:r>
              <a:rPr lang="en-US" dirty="0">
                <a:solidFill>
                  <a:schemeClr val="bg1"/>
                </a:solidFill>
              </a:rPr>
              <a:t> are New Jersey's </a:t>
            </a:r>
            <a:r>
              <a:rPr lang="en-US" u="sng" dirty="0">
                <a:solidFill>
                  <a:schemeClr val="bg1"/>
                </a:solidFill>
              </a:rPr>
              <a:t>third largest industry</a:t>
            </a:r>
            <a:r>
              <a:rPr lang="en-US" dirty="0">
                <a:solidFill>
                  <a:schemeClr val="bg1"/>
                </a:solidFill>
              </a:rPr>
              <a:t>. As of 2015, the state has 9,100 </a:t>
            </a:r>
            <a:r>
              <a:rPr lang="en-US" u="sng" dirty="0">
                <a:solidFill>
                  <a:schemeClr val="bg1"/>
                </a:solidFill>
              </a:rPr>
              <a:t>farms</a:t>
            </a:r>
            <a:r>
              <a:rPr lang="en-US" dirty="0">
                <a:solidFill>
                  <a:schemeClr val="bg1"/>
                </a:solidFill>
              </a:rPr>
              <a:t> covering 715,000 </a:t>
            </a:r>
            <a:r>
              <a:rPr lang="en-US" u="sng" dirty="0">
                <a:solidFill>
                  <a:schemeClr val="bg1"/>
                </a:solidFill>
              </a:rPr>
              <a:t>acres</a:t>
            </a:r>
            <a:r>
              <a:rPr lang="en-US" dirty="0">
                <a:solidFill>
                  <a:schemeClr val="bg1"/>
                </a:solidFill>
              </a:rPr>
              <a:t>. Sales generated in 2014 totaled $1.02 billion.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Retaining </a:t>
            </a:r>
            <a:r>
              <a:rPr lang="en-US" u="sng" dirty="0">
                <a:solidFill>
                  <a:schemeClr val="bg1"/>
                </a:solidFill>
              </a:rPr>
              <a:t>productive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u="sng" dirty="0">
                <a:solidFill>
                  <a:schemeClr val="bg1"/>
                </a:solidFill>
              </a:rPr>
              <a:t>taxpaying farmland </a:t>
            </a:r>
            <a:r>
              <a:rPr lang="en-US" dirty="0">
                <a:solidFill>
                  <a:schemeClr val="bg1"/>
                </a:solidFill>
              </a:rPr>
              <a:t>is critically important to all New Jersey residents since agriculture is the largest single source of the </a:t>
            </a:r>
            <a:r>
              <a:rPr lang="en-US" u="sng" dirty="0">
                <a:solidFill>
                  <a:schemeClr val="bg1"/>
                </a:solidFill>
              </a:rPr>
              <a:t>scenic vistas </a:t>
            </a:r>
            <a:r>
              <a:rPr lang="en-US" dirty="0">
                <a:solidFill>
                  <a:schemeClr val="bg1"/>
                </a:solidFill>
              </a:rPr>
              <a:t>we all enjoy throughout the year. 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http://jerseyfresh.nj.gov/facts/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774" y="212651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3320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83302" y="1568632"/>
            <a:ext cx="4759840" cy="495520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Farmers in the </a:t>
            </a:r>
            <a:r>
              <a:rPr lang="en-US" u="sng" dirty="0">
                <a:solidFill>
                  <a:schemeClr val="bg1"/>
                </a:solidFill>
              </a:rPr>
              <a:t>Garden State </a:t>
            </a:r>
            <a:r>
              <a:rPr lang="en-US" dirty="0">
                <a:solidFill>
                  <a:schemeClr val="bg1"/>
                </a:solidFill>
              </a:rPr>
              <a:t>produce more than 100 different kinds of </a:t>
            </a:r>
            <a:r>
              <a:rPr lang="en-US" u="sng" dirty="0">
                <a:solidFill>
                  <a:schemeClr val="bg1"/>
                </a:solidFill>
              </a:rPr>
              <a:t>fruits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u="sng" dirty="0">
                <a:solidFill>
                  <a:schemeClr val="bg1"/>
                </a:solidFill>
              </a:rPr>
              <a:t>vegetables</a:t>
            </a:r>
            <a:r>
              <a:rPr lang="en-US" dirty="0">
                <a:solidFill>
                  <a:schemeClr val="bg1"/>
                </a:solidFill>
              </a:rPr>
              <a:t> for consumers to enjoy either fresh or </a:t>
            </a:r>
            <a:r>
              <a:rPr lang="en-US" u="sng" dirty="0">
                <a:solidFill>
                  <a:schemeClr val="bg1"/>
                </a:solidFill>
              </a:rPr>
              <a:t>processed</a:t>
            </a:r>
            <a:r>
              <a:rPr lang="en-US" dirty="0">
                <a:solidFill>
                  <a:schemeClr val="bg1"/>
                </a:solidFill>
              </a:rPr>
              <a:t> here in New Jersey and elsewhere in the Northeast, in Canada and in many countries around the world. 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 addition, </a:t>
            </a:r>
            <a:r>
              <a:rPr lang="en-US" u="sng" dirty="0">
                <a:solidFill>
                  <a:schemeClr val="bg1"/>
                </a:solidFill>
              </a:rPr>
              <a:t>growers</a:t>
            </a:r>
            <a:r>
              <a:rPr lang="en-US" dirty="0">
                <a:solidFill>
                  <a:schemeClr val="bg1"/>
                </a:solidFill>
              </a:rPr>
              <a:t> also produced hundreds of thousands of dollars worth of </a:t>
            </a:r>
            <a:r>
              <a:rPr lang="en-US" u="sng" dirty="0">
                <a:solidFill>
                  <a:schemeClr val="bg1"/>
                </a:solidFill>
              </a:rPr>
              <a:t>specialty crops </a:t>
            </a:r>
            <a:r>
              <a:rPr lang="en-US" dirty="0">
                <a:solidFill>
                  <a:schemeClr val="bg1"/>
                </a:solidFill>
              </a:rPr>
              <a:t>that added a </a:t>
            </a:r>
            <a:r>
              <a:rPr lang="en-US" u="sng" dirty="0">
                <a:solidFill>
                  <a:schemeClr val="bg1"/>
                </a:solidFill>
              </a:rPr>
              <a:t>unique flavor </a:t>
            </a:r>
            <a:r>
              <a:rPr lang="en-US" dirty="0">
                <a:solidFill>
                  <a:schemeClr val="bg1"/>
                </a:solidFill>
              </a:rPr>
              <a:t>to the Garden State's bounty. 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Vineyards</a:t>
            </a:r>
            <a:r>
              <a:rPr lang="en-US" dirty="0">
                <a:solidFill>
                  <a:schemeClr val="bg1"/>
                </a:solidFill>
              </a:rPr>
              <a:t>, for example, are a growing segment of the industry, enabling the state's vintners to develop a wide variety of award-winning New Jersey wines.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http://jerseyfresh.nj.gov/facts/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672" y="6496493"/>
            <a:ext cx="975645" cy="21544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0661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684201"/>
              </p:ext>
            </p:extLst>
          </p:nvPr>
        </p:nvGraphicFramePr>
        <p:xfrm>
          <a:off x="554907" y="843777"/>
          <a:ext cx="4591756" cy="4392959"/>
        </p:xfrm>
        <a:graphic>
          <a:graphicData uri="http://schemas.openxmlformats.org/drawingml/2006/table">
            <a:tbl>
              <a:tblPr/>
              <a:tblGrid>
                <a:gridCol w="2295878">
                  <a:extLst>
                    <a:ext uri="{9D8B030D-6E8A-4147-A177-3AD203B41FA5}">
                      <a16:colId xmlns:a16="http://schemas.microsoft.com/office/drawing/2014/main" val="1897975586"/>
                    </a:ext>
                  </a:extLst>
                </a:gridCol>
                <a:gridCol w="2295878">
                  <a:extLst>
                    <a:ext uri="{9D8B030D-6E8A-4147-A177-3AD203B41FA5}">
                      <a16:colId xmlns:a16="http://schemas.microsoft.com/office/drawing/2014/main" val="831774370"/>
                    </a:ext>
                  </a:extLst>
                </a:gridCol>
              </a:tblGrid>
              <a:tr h="1016921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Number of Farms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9,100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454225"/>
                  </a:ext>
                </a:extLst>
              </a:tr>
              <a:tr h="1200369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Acres in Farming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720,000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76173"/>
                  </a:ext>
                </a:extLst>
              </a:tr>
              <a:tr h="1200369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Preserved Farmland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213,557 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(As of 3/6/15)</a:t>
                      </a: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956689"/>
                  </a:ext>
                </a:extLst>
              </a:tr>
              <a:tr h="97530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Cash Receipts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endParaRPr lang="en-US" sz="1500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$1.02 billion </a:t>
                      </a:r>
                      <a:br>
                        <a:rPr lang="en-US" sz="1500" dirty="0"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(As of 2014)</a:t>
                      </a:r>
                      <a:endParaRPr lang="en-US" sz="1500" dirty="0"/>
                    </a:p>
                  </a:txBody>
                  <a:tcPr marL="75023" marR="75023" marT="37512" marB="375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7724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 rot="10800000" flipV="1">
            <a:off x="554907" y="312875"/>
            <a:ext cx="4591756" cy="5309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14264" tIns="38088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New Jersey Agriculture Statistics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8670" y="6103089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17881" y="6418989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5522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061196"/>
              </p:ext>
            </p:extLst>
          </p:nvPr>
        </p:nvGraphicFramePr>
        <p:xfrm>
          <a:off x="6570922" y="877997"/>
          <a:ext cx="5295012" cy="3840480"/>
        </p:xfrm>
        <a:graphic>
          <a:graphicData uri="http://schemas.openxmlformats.org/drawingml/2006/table">
            <a:tbl>
              <a:tblPr/>
              <a:tblGrid>
                <a:gridCol w="2647506">
                  <a:extLst>
                    <a:ext uri="{9D8B030D-6E8A-4147-A177-3AD203B41FA5}">
                      <a16:colId xmlns:a16="http://schemas.microsoft.com/office/drawing/2014/main" val="2753810476"/>
                    </a:ext>
                  </a:extLst>
                </a:gridCol>
                <a:gridCol w="2647506">
                  <a:extLst>
                    <a:ext uri="{9D8B030D-6E8A-4147-A177-3AD203B41FA5}">
                      <a16:colId xmlns:a16="http://schemas.microsoft.com/office/drawing/2014/main" val="6424899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Nursery/Greenhouse/Sod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$444.8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862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Fruits and Vegetables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$462.9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02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Field Crops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$131.6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990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Equine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$46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77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Poultry and Eggs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$32.8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62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Dairy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$24.2 million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53671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 rot="10800000" flipV="1">
            <a:off x="6570922" y="370178"/>
            <a:ext cx="5295012" cy="5309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14264" tIns="38088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Leading New Jersey Agriculture Sectors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60" y="6174540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5060" y="6454714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59371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 rot="10800000" flipV="1">
            <a:off x="1552355" y="356018"/>
            <a:ext cx="5295012" cy="592458"/>
          </a:xfrm>
          <a:prstGeom prst="rect">
            <a:avLst/>
          </a:prstGeom>
          <a:solidFill>
            <a:srgbClr val="F3ECE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264" tIns="38088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b="1" dirty="0"/>
              <a:t>New Jersey is a National Top-Ten Producer of Fruits and Vegetables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589601"/>
              </p:ext>
            </p:extLst>
          </p:nvPr>
        </p:nvGraphicFramePr>
        <p:xfrm>
          <a:off x="679208" y="948476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Cranberries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62.6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$21.9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3,000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1386" y="6029227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386" y="6382058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9988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055192"/>
              </p:ext>
            </p:extLst>
          </p:nvPr>
        </p:nvGraphicFramePr>
        <p:xfrm>
          <a:off x="478465" y="425302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Bell Peppers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95.2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$29.5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2,800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22465" y="5572027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03688" y="5879804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6059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8688"/>
              </p:ext>
            </p:extLst>
          </p:nvPr>
        </p:nvGraphicFramePr>
        <p:xfrm>
          <a:off x="276447" y="489098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Spinach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22.1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$8.3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1,300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" y="5996763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98244" y="6304540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233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44645"/>
              </p:ext>
            </p:extLst>
          </p:nvPr>
        </p:nvGraphicFramePr>
        <p:xfrm>
          <a:off x="393405" y="255181"/>
          <a:ext cx="7605035" cy="1280160"/>
        </p:xfrm>
        <a:graphic>
          <a:graphicData uri="http://schemas.openxmlformats.org/drawingml/2006/table">
            <a:tbl>
              <a:tblPr/>
              <a:tblGrid>
                <a:gridCol w="2158410">
                  <a:extLst>
                    <a:ext uri="{9D8B030D-6E8A-4147-A177-3AD203B41FA5}">
                      <a16:colId xmlns:a16="http://schemas.microsoft.com/office/drawing/2014/main" val="4267369719"/>
                    </a:ext>
                  </a:extLst>
                </a:gridCol>
                <a:gridCol w="883604">
                  <a:extLst>
                    <a:ext uri="{9D8B030D-6E8A-4147-A177-3AD203B41FA5}">
                      <a16:colId xmlns:a16="http://schemas.microsoft.com/office/drawing/2014/main" val="363570044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684112835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1448701057"/>
                    </a:ext>
                  </a:extLst>
                </a:gridCol>
                <a:gridCol w="1521007">
                  <a:extLst>
                    <a:ext uri="{9D8B030D-6E8A-4147-A177-3AD203B41FA5}">
                      <a16:colId xmlns:a16="http://schemas.microsoft.com/office/drawing/2014/main" val="37458951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effectLst/>
                          <a:latin typeface="Verdana" panose="020B0604030504040204" pitchFamily="34" charset="0"/>
                        </a:rPr>
                        <a:t>2014 Statistics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Rank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Production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Prod. Value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Acres</a:t>
                      </a:r>
                    </a:p>
                    <a:p>
                      <a:endParaRPr lang="en-US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46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Peaches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41.2 mil. lbs.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$27.3 million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Verdana" panose="020B0604030504040204" pitchFamily="34" charset="0"/>
                        </a:rPr>
                        <a:t>4,600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198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959" y="5763414"/>
            <a:ext cx="243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http://jerseyfresh.nj.gov/facts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959" y="6071191"/>
            <a:ext cx="975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shutterstock.com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1857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18174</TotalTime>
  <Words>411</Words>
  <Application>Microsoft Office PowerPoint</Application>
  <PresentationFormat>Widescreen</PresentationFormat>
  <Paragraphs>201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Office Theme</vt:lpstr>
      <vt:lpstr>NICKY FIFTH’S NEW JERSEY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NICKY FIFTH’S NEW JERSEY</dc:title>
  <dc:creator>Lisa Willever</dc:creator>
  <cp:lastModifiedBy>Lisa Willever</cp:lastModifiedBy>
  <cp:revision>553</cp:revision>
  <dcterms:created xsi:type="dcterms:W3CDTF">2016-07-19T04:55:11Z</dcterms:created>
  <dcterms:modified xsi:type="dcterms:W3CDTF">2016-10-25T15:13:43Z</dcterms:modified>
</cp:coreProperties>
</file>