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9" r:id="rId6"/>
    <p:sldId id="350" r:id="rId7"/>
    <p:sldId id="356" r:id="rId8"/>
    <p:sldId id="357" r:id="rId9"/>
    <p:sldId id="358" r:id="rId10"/>
    <p:sldId id="359" r:id="rId11"/>
    <p:sldId id="360" r:id="rId12"/>
    <p:sldId id="361" r:id="rId13"/>
    <p:sldId id="355" r:id="rId14"/>
    <p:sldId id="362" r:id="rId15"/>
    <p:sldId id="363" r:id="rId16"/>
    <p:sldId id="364" r:id="rId17"/>
    <p:sldId id="365" r:id="rId18"/>
    <p:sldId id="366"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6">
                <a:lumMod val="50000"/>
              </a:schemeClr>
            </a:gs>
            <a:gs pos="98230">
              <a:schemeClr val="accent6">
                <a:lumMod val="50000"/>
              </a:schemeClr>
            </a:gs>
            <a:gs pos="85000">
              <a:schemeClr val="accent6">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ENVIRONMENTAL SCIENCE</a:t>
            </a:r>
          </a:p>
          <a:p>
            <a:pPr algn="ctr"/>
            <a:r>
              <a:rPr lang="en-US" sz="4400">
                <a:solidFill>
                  <a:schemeClr val="bg1"/>
                </a:solidFill>
              </a:rPr>
              <a:t>Land</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1" y="2669269"/>
            <a:ext cx="2352263" cy="2140396"/>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556" y="2700548"/>
            <a:ext cx="2352263" cy="2140396"/>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4" y="0"/>
            <a:ext cx="12218544" cy="6858000"/>
          </a:xfrm>
          <a:prstGeom prst="rect">
            <a:avLst/>
          </a:prstGeom>
        </p:spPr>
      </p:pic>
      <p:sp>
        <p:nvSpPr>
          <p:cNvPr id="5" name="TextBox 4"/>
          <p:cNvSpPr txBox="1"/>
          <p:nvPr/>
        </p:nvSpPr>
        <p:spPr>
          <a:xfrm>
            <a:off x="3997816" y="3972291"/>
            <a:ext cx="6833736" cy="2677656"/>
          </a:xfrm>
          <a:prstGeom prst="rect">
            <a:avLst/>
          </a:prstGeom>
          <a:solidFill>
            <a:schemeClr val="accent6">
              <a:lumMod val="75000"/>
            </a:schemeClr>
          </a:solidFill>
        </p:spPr>
        <p:txBody>
          <a:bodyPr wrap="square" rtlCol="0">
            <a:spAutoFit/>
          </a:bodyPr>
          <a:lstStyle/>
          <a:p>
            <a:r>
              <a:rPr lang="en-US" dirty="0">
                <a:solidFill>
                  <a:schemeClr val="bg1"/>
                </a:solidFill>
              </a:rPr>
              <a:t>The Highlands, or the New England Upland, lies south and east of the  Appalachian Ridge and Valley Region and west of the Piedmont. They are a series of declining hills consisting of many broad ridges with flat or rounded tops. Narrow valleys separate the ridges. </a:t>
            </a:r>
          </a:p>
          <a:p>
            <a:endParaRPr lang="en-US" dirty="0">
              <a:solidFill>
                <a:schemeClr val="bg1"/>
              </a:solidFill>
            </a:endParaRPr>
          </a:p>
          <a:p>
            <a:r>
              <a:rPr lang="en-US" dirty="0">
                <a:solidFill>
                  <a:schemeClr val="bg1"/>
                </a:solidFill>
              </a:rPr>
              <a:t>The state's oldest rocks are found here, as well as most of its lakes and some of its finest scenery. This </a:t>
            </a:r>
            <a:r>
              <a:rPr lang="en-US" u="sng" dirty="0">
                <a:solidFill>
                  <a:schemeClr val="bg1"/>
                </a:solidFill>
              </a:rPr>
              <a:t>terrain</a:t>
            </a:r>
            <a:r>
              <a:rPr lang="en-US" dirty="0">
                <a:solidFill>
                  <a:schemeClr val="bg1"/>
                </a:solidFill>
              </a:rPr>
              <a:t> stretches into Pennsylvania and New York. </a:t>
            </a:r>
          </a:p>
          <a:p>
            <a:endParaRPr lang="en-US" sz="800" dirty="0">
              <a:solidFill>
                <a:schemeClr val="bg1"/>
              </a:solidFill>
            </a:endParaRPr>
          </a:p>
          <a:p>
            <a:r>
              <a:rPr lang="en-US" sz="1400" dirty="0">
                <a:solidFill>
                  <a:schemeClr val="bg1"/>
                </a:solidFill>
              </a:rPr>
              <a:t>www.netstate.com and www.factsfornow.com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353" y="445286"/>
            <a:ext cx="3741462" cy="3859620"/>
          </a:xfrm>
          <a:prstGeom prst="rect">
            <a:avLst/>
          </a:prstGeom>
          <a:effectLst>
            <a:softEdge rad="127000"/>
          </a:effectLst>
        </p:spPr>
      </p:pic>
      <p:sp>
        <p:nvSpPr>
          <p:cNvPr id="11" name="TextBox 10"/>
          <p:cNvSpPr txBox="1"/>
          <p:nvPr/>
        </p:nvSpPr>
        <p:spPr>
          <a:xfrm>
            <a:off x="9471102" y="109628"/>
            <a:ext cx="2720898" cy="369332"/>
          </a:xfrm>
          <a:prstGeom prst="rect">
            <a:avLst/>
          </a:prstGeom>
          <a:noFill/>
        </p:spPr>
        <p:txBody>
          <a:bodyPr wrap="square" rtlCol="0">
            <a:spAutoFit/>
          </a:bodyPr>
          <a:lstStyle/>
          <a:p>
            <a:pPr algn="ctr"/>
            <a:r>
              <a:rPr lang="en-US" b="1" dirty="0"/>
              <a:t>Sunrise at Lake Hopatcong</a:t>
            </a:r>
          </a:p>
        </p:txBody>
      </p:sp>
      <p:sp>
        <p:nvSpPr>
          <p:cNvPr id="13" name="TextBox 12"/>
          <p:cNvSpPr txBox="1"/>
          <p:nvPr/>
        </p:nvSpPr>
        <p:spPr>
          <a:xfrm>
            <a:off x="467752" y="628725"/>
            <a:ext cx="2720898" cy="369332"/>
          </a:xfrm>
          <a:prstGeom prst="rect">
            <a:avLst/>
          </a:prstGeom>
          <a:noFill/>
        </p:spPr>
        <p:txBody>
          <a:bodyPr wrap="square" rtlCol="0">
            <a:spAutoFit/>
          </a:bodyPr>
          <a:lstStyle/>
          <a:p>
            <a:pPr algn="ctr"/>
            <a:r>
              <a:rPr lang="en-US" b="1" dirty="0"/>
              <a:t>Sunset on Lake Hopatcong</a:t>
            </a:r>
          </a:p>
        </p:txBody>
      </p:sp>
    </p:spTree>
    <p:extLst>
      <p:ext uri="{BB962C8B-B14F-4D97-AF65-F5344CB8AC3E}">
        <p14:creationId xmlns:p14="http://schemas.microsoft.com/office/powerpoint/2010/main" val="172815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38548" b="9162"/>
          <a:stretch/>
        </p:blipFill>
        <p:spPr>
          <a:xfrm>
            <a:off x="20" y="0"/>
            <a:ext cx="12191979" cy="4538545"/>
          </a:xfrm>
          <a:prstGeom prst="rect">
            <a:avLst/>
          </a:prstGeom>
        </p:spPr>
      </p:pic>
      <p:sp>
        <p:nvSpPr>
          <p:cNvPr id="5" name="TextBox 4"/>
          <p:cNvSpPr txBox="1"/>
          <p:nvPr/>
        </p:nvSpPr>
        <p:spPr>
          <a:xfrm>
            <a:off x="106346" y="3350830"/>
            <a:ext cx="6443330" cy="3077766"/>
          </a:xfrm>
          <a:prstGeom prst="rect">
            <a:avLst/>
          </a:prstGeom>
          <a:solidFill>
            <a:schemeClr val="accent6">
              <a:lumMod val="75000"/>
            </a:schemeClr>
          </a:solidFill>
        </p:spPr>
        <p:txBody>
          <a:bodyPr wrap="square" rtlCol="0">
            <a:spAutoFit/>
          </a:bodyPr>
          <a:lstStyle/>
          <a:p>
            <a:r>
              <a:rPr lang="en-US" dirty="0">
                <a:solidFill>
                  <a:schemeClr val="bg1"/>
                </a:solidFill>
              </a:rPr>
              <a:t>In the northwest corner of the State is the Appalachian Ridge and Valley Region. This mountainous area includes the </a:t>
            </a:r>
            <a:r>
              <a:rPr lang="en-US" dirty="0" err="1">
                <a:solidFill>
                  <a:schemeClr val="bg1"/>
                </a:solidFill>
              </a:rPr>
              <a:t>Kittatinny</a:t>
            </a:r>
            <a:r>
              <a:rPr lang="en-US" dirty="0">
                <a:solidFill>
                  <a:schemeClr val="bg1"/>
                </a:solidFill>
              </a:rPr>
              <a:t> Mountains that run </a:t>
            </a:r>
            <a:r>
              <a:rPr lang="en-US" u="sng" dirty="0">
                <a:solidFill>
                  <a:schemeClr val="bg1"/>
                </a:solidFill>
              </a:rPr>
              <a:t>parallel</a:t>
            </a:r>
            <a:r>
              <a:rPr lang="en-US" dirty="0">
                <a:solidFill>
                  <a:schemeClr val="bg1"/>
                </a:solidFill>
              </a:rPr>
              <a:t> to New Jersey's northwestern border. The Delaware Water Gap is where the Delaware River has </a:t>
            </a:r>
            <a:r>
              <a:rPr lang="en-US">
                <a:solidFill>
                  <a:schemeClr val="bg1"/>
                </a:solidFill>
              </a:rPr>
              <a:t>cut through </a:t>
            </a:r>
            <a:r>
              <a:rPr lang="en-US" dirty="0">
                <a:solidFill>
                  <a:schemeClr val="bg1"/>
                </a:solidFill>
              </a:rPr>
              <a:t>these mountains. </a:t>
            </a:r>
          </a:p>
          <a:p>
            <a:endParaRPr lang="en-US" dirty="0">
              <a:solidFill>
                <a:schemeClr val="bg1"/>
              </a:solidFill>
            </a:endParaRPr>
          </a:p>
          <a:p>
            <a:r>
              <a:rPr lang="en-US" dirty="0">
                <a:solidFill>
                  <a:schemeClr val="bg1"/>
                </a:solidFill>
              </a:rPr>
              <a:t>The wide Appalachian Valley lies southeast of the Kittatinny Mountains. Shale and limestone formation can be found in the valley, along with dairy cattle and apple orchards. </a:t>
            </a:r>
          </a:p>
          <a:p>
            <a:endParaRPr lang="en-US" dirty="0">
              <a:solidFill>
                <a:schemeClr val="bg1"/>
              </a:solidFill>
            </a:endParaRPr>
          </a:p>
          <a:p>
            <a:r>
              <a:rPr lang="en-US" sz="1400" dirty="0">
                <a:solidFill>
                  <a:schemeClr val="bg1"/>
                </a:solidFill>
              </a:rPr>
              <a:t>(State of New Jersey, OEM)</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000"/>
          <a:stretch/>
        </p:blipFill>
        <p:spPr>
          <a:xfrm>
            <a:off x="7270180" y="4628103"/>
            <a:ext cx="1666875" cy="2200276"/>
          </a:xfrm>
          <a:prstGeom prst="rect">
            <a:avLst/>
          </a:prstGeom>
          <a:effectLst>
            <a:softEdge rad="127000"/>
          </a:effectLst>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3886" y="4687345"/>
            <a:ext cx="2141034" cy="2141034"/>
          </a:xfrm>
          <a:prstGeom prst="rect">
            <a:avLst/>
          </a:prstGeom>
          <a:effectLst>
            <a:softEdge rad="127000"/>
          </a:effectLst>
        </p:spPr>
      </p:pic>
      <p:sp>
        <p:nvSpPr>
          <p:cNvPr id="6" name="Rectangle 5"/>
          <p:cNvSpPr/>
          <p:nvPr/>
        </p:nvSpPr>
        <p:spPr>
          <a:xfrm>
            <a:off x="11289046" y="0"/>
            <a:ext cx="615874" cy="215444"/>
          </a:xfrm>
          <a:prstGeom prst="rect">
            <a:avLst/>
          </a:prstGeom>
        </p:spPr>
        <p:txBody>
          <a:bodyPr wrap="none">
            <a:spAutoFit/>
          </a:bodyPr>
          <a:lstStyle/>
          <a:p>
            <a:r>
              <a:rPr lang="en-US" sz="800" b="1" dirty="0">
                <a:solidFill>
                  <a:schemeClr val="bg1"/>
                </a:solidFill>
              </a:rPr>
              <a:t>123rf.com</a:t>
            </a:r>
            <a:endParaRPr lang="en-US" sz="800" dirty="0"/>
          </a:p>
        </p:txBody>
      </p:sp>
      <p:sp>
        <p:nvSpPr>
          <p:cNvPr id="7" name="Rectangle 6"/>
          <p:cNvSpPr/>
          <p:nvPr/>
        </p:nvSpPr>
        <p:spPr>
          <a:xfrm>
            <a:off x="7487743" y="6406221"/>
            <a:ext cx="615874" cy="215444"/>
          </a:xfrm>
          <a:prstGeom prst="rect">
            <a:avLst/>
          </a:prstGeom>
        </p:spPr>
        <p:txBody>
          <a:bodyPr wrap="none">
            <a:spAutoFit/>
          </a:bodyPr>
          <a:lstStyle/>
          <a:p>
            <a:r>
              <a:rPr lang="en-US" sz="800" b="1" dirty="0">
                <a:solidFill>
                  <a:schemeClr val="bg1"/>
                </a:solidFill>
              </a:rPr>
              <a:t>123rf.com</a:t>
            </a:r>
            <a:endParaRPr lang="en-US" sz="800" dirty="0"/>
          </a:p>
        </p:txBody>
      </p:sp>
      <p:sp>
        <p:nvSpPr>
          <p:cNvPr id="8" name="Rectangle 7"/>
          <p:cNvSpPr/>
          <p:nvPr/>
        </p:nvSpPr>
        <p:spPr>
          <a:xfrm>
            <a:off x="11145473" y="6376929"/>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93195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332" b="6561"/>
          <a:stretch/>
        </p:blipFill>
        <p:spPr>
          <a:xfrm>
            <a:off x="320040" y="1002714"/>
            <a:ext cx="5455917" cy="3205248"/>
          </a:xfrm>
          <a:prstGeom prst="rect">
            <a:avLst/>
          </a:prstGeom>
          <a:effectLst>
            <a:softEdge rad="127000"/>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696"/>
          <a:stretch/>
        </p:blipFill>
        <p:spPr>
          <a:xfrm>
            <a:off x="6416043" y="1017588"/>
            <a:ext cx="5455917" cy="3107845"/>
          </a:xfrm>
          <a:prstGeom prst="rect">
            <a:avLst/>
          </a:prstGeom>
          <a:effectLst>
            <a:softEdge rad="127000"/>
          </a:effectLst>
        </p:spPr>
      </p:pic>
      <p:sp>
        <p:nvSpPr>
          <p:cNvPr id="5" name="TextBox 4"/>
          <p:cNvSpPr txBox="1"/>
          <p:nvPr/>
        </p:nvSpPr>
        <p:spPr>
          <a:xfrm>
            <a:off x="392341" y="4176063"/>
            <a:ext cx="11479619" cy="2523768"/>
          </a:xfrm>
          <a:prstGeom prst="rect">
            <a:avLst/>
          </a:prstGeom>
          <a:solidFill>
            <a:schemeClr val="accent6">
              <a:lumMod val="75000"/>
            </a:schemeClr>
          </a:solidFill>
        </p:spPr>
        <p:txBody>
          <a:bodyPr wrap="square" rtlCol="0">
            <a:spAutoFit/>
          </a:bodyPr>
          <a:lstStyle/>
          <a:p>
            <a:r>
              <a:rPr lang="en-US" dirty="0">
                <a:solidFill>
                  <a:schemeClr val="bg1"/>
                </a:solidFill>
              </a:rPr>
              <a:t>The most vital New Jersey rivers are the Delaware and the Hudson. While both of these rivers are shared as boundaries with other states, the longest </a:t>
            </a:r>
            <a:r>
              <a:rPr lang="en-US" u="sng" dirty="0">
                <a:solidFill>
                  <a:schemeClr val="bg1"/>
                </a:solidFill>
              </a:rPr>
              <a:t>internal rivers</a:t>
            </a:r>
            <a:r>
              <a:rPr lang="en-US" dirty="0">
                <a:solidFill>
                  <a:schemeClr val="bg1"/>
                </a:solidFill>
              </a:rPr>
              <a:t> are the Raritan and the Passaic. These rivers drain the Highlands and the Piedmont.</a:t>
            </a:r>
          </a:p>
          <a:p>
            <a:endParaRPr lang="en-US" dirty="0">
              <a:solidFill>
                <a:schemeClr val="bg1"/>
              </a:solidFill>
            </a:endParaRPr>
          </a:p>
          <a:p>
            <a:r>
              <a:rPr lang="en-US" dirty="0">
                <a:solidFill>
                  <a:schemeClr val="bg1"/>
                </a:solidFill>
              </a:rPr>
              <a:t>Fast-moving streams also flow into the Delaware River from the mountains and highlands. Only one river, however, the Wallkill, flows north. It empties into the Hudson River at Kingston, New York. In southern New Jersey, slow-moving, winding streams move through flatlands and marshes. </a:t>
            </a:r>
          </a:p>
          <a:p>
            <a:endParaRPr lang="en-US" dirty="0">
              <a:solidFill>
                <a:schemeClr val="bg1"/>
              </a:solidFill>
            </a:endParaRPr>
          </a:p>
          <a:p>
            <a:r>
              <a:rPr lang="en-US" sz="1400" dirty="0">
                <a:solidFill>
                  <a:schemeClr val="bg1"/>
                </a:solidFill>
              </a:rPr>
              <a:t>www.factsfornow.com</a:t>
            </a:r>
          </a:p>
        </p:txBody>
      </p:sp>
      <p:sp>
        <p:nvSpPr>
          <p:cNvPr id="10" name="TextBox 9"/>
          <p:cNvSpPr txBox="1"/>
          <p:nvPr/>
        </p:nvSpPr>
        <p:spPr>
          <a:xfrm>
            <a:off x="1690362" y="586614"/>
            <a:ext cx="2715277" cy="400110"/>
          </a:xfrm>
          <a:prstGeom prst="rect">
            <a:avLst/>
          </a:prstGeom>
          <a:noFill/>
        </p:spPr>
        <p:txBody>
          <a:bodyPr wrap="square" rtlCol="0">
            <a:spAutoFit/>
          </a:bodyPr>
          <a:lstStyle/>
          <a:p>
            <a:pPr algn="ctr"/>
            <a:r>
              <a:rPr lang="en-US" sz="2000" b="1" dirty="0">
                <a:solidFill>
                  <a:schemeClr val="bg1"/>
                </a:solidFill>
              </a:rPr>
              <a:t>The Hudson River</a:t>
            </a:r>
          </a:p>
        </p:txBody>
      </p:sp>
      <p:sp>
        <p:nvSpPr>
          <p:cNvPr id="14" name="TextBox 13"/>
          <p:cNvSpPr txBox="1"/>
          <p:nvPr/>
        </p:nvSpPr>
        <p:spPr>
          <a:xfrm>
            <a:off x="7786362" y="575745"/>
            <a:ext cx="2715277" cy="400110"/>
          </a:xfrm>
          <a:prstGeom prst="rect">
            <a:avLst/>
          </a:prstGeom>
          <a:noFill/>
        </p:spPr>
        <p:txBody>
          <a:bodyPr wrap="square" rtlCol="0">
            <a:spAutoFit/>
          </a:bodyPr>
          <a:lstStyle/>
          <a:p>
            <a:pPr algn="ctr"/>
            <a:r>
              <a:rPr lang="en-US" sz="2000" b="1" dirty="0">
                <a:solidFill>
                  <a:schemeClr val="bg1"/>
                </a:solidFill>
              </a:rPr>
              <a:t>The Delaware River</a:t>
            </a:r>
          </a:p>
        </p:txBody>
      </p:sp>
      <p:sp>
        <p:nvSpPr>
          <p:cNvPr id="3" name="TextBox 2"/>
          <p:cNvSpPr txBox="1"/>
          <p:nvPr/>
        </p:nvSpPr>
        <p:spPr>
          <a:xfrm>
            <a:off x="5146158" y="131364"/>
            <a:ext cx="1711842" cy="523220"/>
          </a:xfrm>
          <a:prstGeom prst="rect">
            <a:avLst/>
          </a:prstGeom>
          <a:noFill/>
        </p:spPr>
        <p:txBody>
          <a:bodyPr wrap="square" rtlCol="0">
            <a:spAutoFit/>
          </a:bodyPr>
          <a:lstStyle/>
          <a:p>
            <a:pPr algn="ctr"/>
            <a:r>
              <a:rPr lang="en-US" sz="2800" b="1" dirty="0">
                <a:solidFill>
                  <a:schemeClr val="bg1"/>
                </a:solidFill>
              </a:rPr>
              <a:t>Rivers</a:t>
            </a:r>
          </a:p>
        </p:txBody>
      </p:sp>
      <p:sp>
        <p:nvSpPr>
          <p:cNvPr id="8" name="Rectangle 7"/>
          <p:cNvSpPr/>
          <p:nvPr/>
        </p:nvSpPr>
        <p:spPr>
          <a:xfrm>
            <a:off x="6711697" y="3720211"/>
            <a:ext cx="615874" cy="215444"/>
          </a:xfrm>
          <a:prstGeom prst="rect">
            <a:avLst/>
          </a:prstGeom>
        </p:spPr>
        <p:txBody>
          <a:bodyPr wrap="none">
            <a:spAutoFit/>
          </a:bodyPr>
          <a:lstStyle/>
          <a:p>
            <a:r>
              <a:rPr lang="en-US" sz="800" b="1" dirty="0">
                <a:solidFill>
                  <a:schemeClr val="bg1"/>
                </a:solidFill>
              </a:rPr>
              <a:t>123rf.com</a:t>
            </a:r>
            <a:endParaRPr lang="en-US" sz="800" dirty="0"/>
          </a:p>
        </p:txBody>
      </p:sp>
      <p:sp>
        <p:nvSpPr>
          <p:cNvPr id="9" name="Rectangle 8"/>
          <p:cNvSpPr/>
          <p:nvPr/>
        </p:nvSpPr>
        <p:spPr>
          <a:xfrm>
            <a:off x="481018" y="3786554"/>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4122020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162261" y="244549"/>
            <a:ext cx="3689498" cy="2862322"/>
          </a:xfrm>
          <a:prstGeom prst="rect">
            <a:avLst/>
          </a:prstGeom>
          <a:solidFill>
            <a:schemeClr val="accent6">
              <a:lumMod val="75000"/>
            </a:schemeClr>
          </a:solidFill>
        </p:spPr>
        <p:txBody>
          <a:bodyPr wrap="square" rtlCol="0">
            <a:spAutoFit/>
          </a:bodyPr>
          <a:lstStyle/>
          <a:p>
            <a:r>
              <a:rPr lang="en-US" dirty="0">
                <a:solidFill>
                  <a:schemeClr val="bg1"/>
                </a:solidFill>
              </a:rPr>
              <a:t>As the Garden State, New Jersey's farmlands are the foundation for a strong agricultural industry and a way of life for generations of farm families. </a:t>
            </a:r>
          </a:p>
          <a:p>
            <a:endParaRPr lang="en-US" u="sng" dirty="0">
              <a:solidFill>
                <a:schemeClr val="bg1"/>
              </a:solidFill>
            </a:endParaRPr>
          </a:p>
          <a:p>
            <a:r>
              <a:rPr lang="en-US" u="sng" dirty="0">
                <a:solidFill>
                  <a:schemeClr val="bg1"/>
                </a:solidFill>
              </a:rPr>
              <a:t>Scenic landscapes </a:t>
            </a:r>
            <a:r>
              <a:rPr lang="en-US" dirty="0">
                <a:solidFill>
                  <a:schemeClr val="bg1"/>
                </a:solidFill>
              </a:rPr>
              <a:t>of green, </a:t>
            </a:r>
            <a:r>
              <a:rPr lang="en-US" u="sng" dirty="0">
                <a:solidFill>
                  <a:schemeClr val="bg1"/>
                </a:solidFill>
              </a:rPr>
              <a:t>productive fields </a:t>
            </a:r>
            <a:r>
              <a:rPr lang="en-US" dirty="0">
                <a:solidFill>
                  <a:schemeClr val="bg1"/>
                </a:solidFill>
              </a:rPr>
              <a:t>are an important part of what makes New Jersey a desirable place to live and work.</a:t>
            </a:r>
          </a:p>
        </p:txBody>
      </p:sp>
      <p:sp>
        <p:nvSpPr>
          <p:cNvPr id="4" name="Rectangle 3"/>
          <p:cNvSpPr/>
          <p:nvPr/>
        </p:nvSpPr>
        <p:spPr>
          <a:xfrm>
            <a:off x="183306" y="244549"/>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5352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59488" y="4497065"/>
            <a:ext cx="8676168" cy="2246769"/>
          </a:xfrm>
          <a:prstGeom prst="rect">
            <a:avLst/>
          </a:prstGeom>
          <a:solidFill>
            <a:schemeClr val="accent6">
              <a:lumMod val="75000"/>
            </a:schemeClr>
          </a:solidFill>
        </p:spPr>
        <p:txBody>
          <a:bodyPr wrap="square" rtlCol="0">
            <a:spAutoFit/>
          </a:bodyPr>
          <a:lstStyle/>
          <a:p>
            <a:r>
              <a:rPr lang="en-US" dirty="0">
                <a:solidFill>
                  <a:schemeClr val="bg1"/>
                </a:solidFill>
              </a:rPr>
              <a:t>Food and </a:t>
            </a:r>
            <a:r>
              <a:rPr lang="en-US" u="sng" dirty="0">
                <a:solidFill>
                  <a:schemeClr val="bg1"/>
                </a:solidFill>
              </a:rPr>
              <a:t>agriculture</a:t>
            </a:r>
            <a:r>
              <a:rPr lang="en-US" dirty="0">
                <a:solidFill>
                  <a:schemeClr val="bg1"/>
                </a:solidFill>
              </a:rPr>
              <a:t> are New Jersey's third largest industry. As of 2015, the state has 9,100 farms covering 715,000 acres. Sales generated in 2014 totaled $1.02 billion. </a:t>
            </a:r>
          </a:p>
          <a:p>
            <a:endParaRPr lang="en-US" dirty="0">
              <a:solidFill>
                <a:schemeClr val="bg1"/>
              </a:solidFill>
            </a:endParaRPr>
          </a:p>
          <a:p>
            <a:r>
              <a:rPr lang="en-US" dirty="0">
                <a:solidFill>
                  <a:schemeClr val="bg1"/>
                </a:solidFill>
              </a:rPr>
              <a:t>Retaining productive, taxpaying farmland is critically important to all New Jersey residents since agriculture is the largest single source of the scenic vistas we all enjoy throughout the year. </a:t>
            </a:r>
          </a:p>
          <a:p>
            <a:endParaRPr lang="en-US" dirty="0">
              <a:solidFill>
                <a:schemeClr val="bg1"/>
              </a:solidFill>
            </a:endParaRPr>
          </a:p>
          <a:p>
            <a:r>
              <a:rPr lang="en-US" sz="1400" dirty="0">
                <a:solidFill>
                  <a:schemeClr val="bg1"/>
                </a:solidFill>
              </a:rPr>
              <a:t>http://jerseyfresh.nj.gov/facts/</a:t>
            </a:r>
          </a:p>
        </p:txBody>
      </p:sp>
      <p:sp>
        <p:nvSpPr>
          <p:cNvPr id="4" name="Rectangle 3"/>
          <p:cNvSpPr/>
          <p:nvPr/>
        </p:nvSpPr>
        <p:spPr>
          <a:xfrm>
            <a:off x="10943455" y="6420668"/>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3641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37953" y="4156823"/>
            <a:ext cx="8474149" cy="2523768"/>
          </a:xfrm>
          <a:prstGeom prst="rect">
            <a:avLst/>
          </a:prstGeom>
          <a:solidFill>
            <a:schemeClr val="accent6">
              <a:lumMod val="75000"/>
            </a:schemeClr>
          </a:solidFill>
        </p:spPr>
        <p:txBody>
          <a:bodyPr wrap="square" rtlCol="0">
            <a:spAutoFit/>
          </a:bodyPr>
          <a:lstStyle/>
          <a:p>
            <a:r>
              <a:rPr lang="en-US" dirty="0">
                <a:solidFill>
                  <a:schemeClr val="bg1"/>
                </a:solidFill>
              </a:rPr>
              <a:t>The most prominent geographical features of Northern New Jersey are the Kittatinny Mountains, and its foothills in the NJ Highlands, composed of the </a:t>
            </a:r>
            <a:r>
              <a:rPr lang="en-US" dirty="0" err="1">
                <a:solidFill>
                  <a:schemeClr val="bg1"/>
                </a:solidFill>
              </a:rPr>
              <a:t>Pohchuck</a:t>
            </a:r>
            <a:r>
              <a:rPr lang="en-US" dirty="0">
                <a:solidFill>
                  <a:schemeClr val="bg1"/>
                </a:solidFill>
              </a:rPr>
              <a:t>, </a:t>
            </a:r>
            <a:r>
              <a:rPr lang="en-US" dirty="0" err="1">
                <a:solidFill>
                  <a:schemeClr val="bg1"/>
                </a:solidFill>
              </a:rPr>
              <a:t>Wawayanda</a:t>
            </a:r>
            <a:r>
              <a:rPr lang="en-US" dirty="0">
                <a:solidFill>
                  <a:schemeClr val="bg1"/>
                </a:solidFill>
              </a:rPr>
              <a:t>, </a:t>
            </a:r>
            <a:r>
              <a:rPr lang="en-US" dirty="0" err="1">
                <a:solidFill>
                  <a:schemeClr val="bg1"/>
                </a:solidFill>
              </a:rPr>
              <a:t>Bearfort</a:t>
            </a:r>
            <a:r>
              <a:rPr lang="en-US" dirty="0">
                <a:solidFill>
                  <a:schemeClr val="bg1"/>
                </a:solidFill>
              </a:rPr>
              <a:t>, and Ramapo Ridges. </a:t>
            </a:r>
          </a:p>
          <a:p>
            <a:endParaRPr lang="en-US" dirty="0">
              <a:solidFill>
                <a:schemeClr val="bg1"/>
              </a:solidFill>
            </a:endParaRPr>
          </a:p>
          <a:p>
            <a:r>
              <a:rPr lang="en-US" dirty="0">
                <a:solidFill>
                  <a:schemeClr val="bg1"/>
                </a:solidFill>
              </a:rPr>
              <a:t>They are home to some of the most dense hardwood forests in North America. Between the </a:t>
            </a:r>
            <a:r>
              <a:rPr lang="en-US" dirty="0" err="1">
                <a:solidFill>
                  <a:schemeClr val="bg1"/>
                </a:solidFill>
              </a:rPr>
              <a:t>Kittatinnies</a:t>
            </a:r>
            <a:r>
              <a:rPr lang="en-US" dirty="0">
                <a:solidFill>
                  <a:schemeClr val="bg1"/>
                </a:solidFill>
              </a:rPr>
              <a:t> and Highlands lies the </a:t>
            </a:r>
            <a:r>
              <a:rPr lang="en-US" dirty="0" err="1">
                <a:solidFill>
                  <a:schemeClr val="bg1"/>
                </a:solidFill>
              </a:rPr>
              <a:t>Kittatinny</a:t>
            </a:r>
            <a:r>
              <a:rPr lang="en-US" dirty="0">
                <a:solidFill>
                  <a:schemeClr val="bg1"/>
                </a:solidFill>
              </a:rPr>
              <a:t> Valley. This area is known for its many rivers, horse ranches, dairy farms, and ski resorts.</a:t>
            </a:r>
          </a:p>
          <a:p>
            <a:endParaRPr lang="en-US" dirty="0">
              <a:solidFill>
                <a:schemeClr val="bg1"/>
              </a:solidFill>
            </a:endParaRPr>
          </a:p>
          <a:p>
            <a:r>
              <a:rPr lang="en-US" sz="1400" dirty="0">
                <a:solidFill>
                  <a:schemeClr val="bg1"/>
                </a:solidFill>
              </a:rPr>
              <a:t>http://www.newjerseyscenic.com/nj_mountains.html</a:t>
            </a:r>
          </a:p>
        </p:txBody>
      </p:sp>
      <p:sp>
        <p:nvSpPr>
          <p:cNvPr id="4" name="Rectangle 3"/>
          <p:cNvSpPr/>
          <p:nvPr/>
        </p:nvSpPr>
        <p:spPr>
          <a:xfrm>
            <a:off x="11409142" y="6465147"/>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15048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974419" y="535900"/>
            <a:ext cx="4015564" cy="5786199"/>
          </a:xfrm>
          <a:prstGeom prst="rect">
            <a:avLst/>
          </a:prstGeom>
          <a:solidFill>
            <a:schemeClr val="accent6">
              <a:lumMod val="75000"/>
            </a:schemeClr>
          </a:solidFill>
        </p:spPr>
        <p:txBody>
          <a:bodyPr wrap="square" rtlCol="0">
            <a:spAutoFit/>
          </a:bodyPr>
          <a:lstStyle/>
          <a:p>
            <a:r>
              <a:rPr lang="en-US" dirty="0">
                <a:solidFill>
                  <a:schemeClr val="bg1"/>
                </a:solidFill>
              </a:rPr>
              <a:t>Seventy-two miles of the Appalachian Trail lay in the Northwest corner of New Jersey. It enters the state as it crosses the Delaware Water Gap, near </a:t>
            </a:r>
            <a:r>
              <a:rPr lang="en-US" dirty="0" err="1">
                <a:solidFill>
                  <a:schemeClr val="bg1"/>
                </a:solidFill>
              </a:rPr>
              <a:t>Dunnfield</a:t>
            </a:r>
            <a:r>
              <a:rPr lang="en-US" dirty="0">
                <a:solidFill>
                  <a:schemeClr val="bg1"/>
                </a:solidFill>
              </a:rPr>
              <a:t> Creek and Mt. Tammany. On its way along the Kittatinny Ridge, the </a:t>
            </a:r>
            <a:r>
              <a:rPr lang="en-US" dirty="0" err="1">
                <a:solidFill>
                  <a:schemeClr val="bg1"/>
                </a:solidFill>
              </a:rPr>
              <a:t>Appalchian</a:t>
            </a:r>
            <a:r>
              <a:rPr lang="en-US" dirty="0">
                <a:solidFill>
                  <a:schemeClr val="bg1"/>
                </a:solidFill>
              </a:rPr>
              <a:t> Trail runs through Worthington State Forest where it passes by Sunfish Pond and Crater Lake. </a:t>
            </a:r>
          </a:p>
          <a:p>
            <a:endParaRPr lang="en-US" dirty="0">
              <a:solidFill>
                <a:schemeClr val="bg1"/>
              </a:solidFill>
            </a:endParaRPr>
          </a:p>
          <a:p>
            <a:r>
              <a:rPr lang="en-US" dirty="0">
                <a:solidFill>
                  <a:schemeClr val="bg1"/>
                </a:solidFill>
              </a:rPr>
              <a:t>It then goes through Stokes State Forest as it crosses through Sunrise Mountain, and continues upward and northeast along the Kittatinny Ridge for about 40 miles. The </a:t>
            </a:r>
            <a:r>
              <a:rPr lang="en-US" dirty="0" err="1">
                <a:solidFill>
                  <a:schemeClr val="bg1"/>
                </a:solidFill>
              </a:rPr>
              <a:t>Kittatinny</a:t>
            </a:r>
            <a:r>
              <a:rPr lang="en-US" dirty="0">
                <a:solidFill>
                  <a:schemeClr val="bg1"/>
                </a:solidFill>
              </a:rPr>
              <a:t> Valley (also called the Limestone Valley) lies almost directly to the east of the trail, while the Delaware Water Gap lies to its west.</a:t>
            </a:r>
          </a:p>
          <a:p>
            <a:endParaRPr lang="en-US" dirty="0">
              <a:solidFill>
                <a:schemeClr val="bg1"/>
              </a:solidFill>
            </a:endParaRPr>
          </a:p>
          <a:p>
            <a:r>
              <a:rPr lang="en-US" sz="1400" dirty="0">
                <a:solidFill>
                  <a:schemeClr val="bg1"/>
                </a:solidFill>
              </a:rPr>
              <a:t>http://www.newjerseyscenic.com/nj_mountains.html</a:t>
            </a:r>
          </a:p>
        </p:txBody>
      </p:sp>
      <p:sp>
        <p:nvSpPr>
          <p:cNvPr id="4" name="Rectangle 3"/>
          <p:cNvSpPr/>
          <p:nvPr/>
        </p:nvSpPr>
        <p:spPr>
          <a:xfrm>
            <a:off x="257734" y="6444573"/>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087905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350875" y="276447"/>
            <a:ext cx="3228753" cy="2308324"/>
          </a:xfrm>
          <a:prstGeom prst="rect">
            <a:avLst/>
          </a:prstGeom>
          <a:solidFill>
            <a:schemeClr val="accent6">
              <a:lumMod val="75000"/>
            </a:schemeClr>
          </a:solidFill>
        </p:spPr>
        <p:txBody>
          <a:bodyPr wrap="square" rtlCol="0">
            <a:spAutoFit/>
          </a:bodyPr>
          <a:lstStyle/>
          <a:p>
            <a:r>
              <a:rPr lang="en-US" dirty="0">
                <a:solidFill>
                  <a:schemeClr val="bg1"/>
                </a:solidFill>
              </a:rPr>
              <a:t>From Sandy Hook to Cape May, New Jersey’s unmatched beaches boast beautiful barrier islands and bays dotted with majestic lighthouses, fishing villages and scenic views.</a:t>
            </a:r>
          </a:p>
          <a:p>
            <a:endParaRPr lang="en-US" dirty="0">
              <a:solidFill>
                <a:schemeClr val="bg1"/>
              </a:solidFill>
            </a:endParaRPr>
          </a:p>
          <a:p>
            <a:r>
              <a:rPr lang="en-US" sz="1400" dirty="0">
                <a:solidFill>
                  <a:schemeClr val="bg1"/>
                </a:solidFill>
              </a:rPr>
              <a:t>http://www.visitnj.org/nj</a:t>
            </a:r>
          </a:p>
        </p:txBody>
      </p:sp>
      <p:sp>
        <p:nvSpPr>
          <p:cNvPr id="4" name="Rectangle 3"/>
          <p:cNvSpPr/>
          <p:nvPr/>
        </p:nvSpPr>
        <p:spPr>
          <a:xfrm>
            <a:off x="42938" y="6291344"/>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561130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70121" y="212651"/>
            <a:ext cx="3228753" cy="1477328"/>
          </a:xfrm>
          <a:prstGeom prst="rect">
            <a:avLst/>
          </a:prstGeom>
          <a:solidFill>
            <a:schemeClr val="accent6">
              <a:lumMod val="75000"/>
            </a:schemeClr>
          </a:solidFill>
        </p:spPr>
        <p:txBody>
          <a:bodyPr wrap="square" rtlCol="0">
            <a:spAutoFit/>
          </a:bodyPr>
          <a:lstStyle/>
          <a:p>
            <a:r>
              <a:rPr lang="en-US" dirty="0">
                <a:solidFill>
                  <a:schemeClr val="bg1"/>
                </a:solidFill>
              </a:rPr>
              <a:t>As varied and diverse as our robust population, New Jersey’s land is a diverse mix of mountains, farmlands, rolling hills, and a magnificent coast.</a:t>
            </a:r>
            <a:endParaRPr lang="en-US" sz="1400" dirty="0">
              <a:solidFill>
                <a:schemeClr val="bg1"/>
              </a:solidFill>
            </a:endParaRPr>
          </a:p>
        </p:txBody>
      </p:sp>
      <p:sp>
        <p:nvSpPr>
          <p:cNvPr id="4" name="Rectangle 3"/>
          <p:cNvSpPr/>
          <p:nvPr/>
        </p:nvSpPr>
        <p:spPr>
          <a:xfrm>
            <a:off x="162041" y="6142488"/>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50286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276448" y="3650404"/>
            <a:ext cx="6996222" cy="3016210"/>
          </a:xfrm>
          <a:prstGeom prst="rect">
            <a:avLst/>
          </a:prstGeom>
          <a:solidFill>
            <a:schemeClr val="accent6">
              <a:lumMod val="75000"/>
            </a:schemeClr>
          </a:solidFill>
        </p:spPr>
        <p:txBody>
          <a:bodyPr wrap="square" rtlCol="0">
            <a:spAutoFit/>
          </a:bodyPr>
          <a:lstStyle/>
          <a:p>
            <a:pPr algn="ctr"/>
            <a:r>
              <a:rPr lang="en-US" sz="2800" dirty="0">
                <a:solidFill>
                  <a:schemeClr val="bg1"/>
                </a:solidFill>
              </a:rPr>
              <a:t>Key Words</a:t>
            </a:r>
          </a:p>
          <a:p>
            <a:r>
              <a:rPr lang="en-US" dirty="0">
                <a:solidFill>
                  <a:schemeClr val="bg1"/>
                </a:solidFill>
              </a:rPr>
              <a:t>geographic center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bordered		</a:t>
            </a:r>
            <a:r>
              <a:rPr lang="en-US" dirty="0">
                <a:solidFill>
                  <a:schemeClr val="bg1"/>
                </a:solidFill>
              </a:rPr>
              <a:t> sea level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salt marshes 	</a:t>
            </a:r>
            <a:r>
              <a:rPr lang="en-US" dirty="0">
                <a:solidFill>
                  <a:schemeClr val="bg1"/>
                </a:solidFill>
                <a:cs typeface="Arial" panose="020B0604020202020204" pitchFamily="34" charset="0"/>
              </a:rPr>
              <a:t>	 </a:t>
            </a:r>
            <a:r>
              <a:rPr lang="en-US" dirty="0">
                <a:solidFill>
                  <a:schemeClr val="bg1"/>
                </a:solidFill>
              </a:rPr>
              <a:t>square miles </a:t>
            </a:r>
            <a:r>
              <a:rPr lang="en-US" dirty="0">
                <a:solidFill>
                  <a:schemeClr val="bg1"/>
                </a:solidFill>
                <a:cs typeface="Arial" panose="020B0604020202020204" pitchFamily="34" charset="0"/>
              </a:rPr>
              <a:t>		</a:t>
            </a:r>
            <a:r>
              <a:rPr lang="en-US" dirty="0">
                <a:solidFill>
                  <a:schemeClr val="bg1"/>
                </a:solidFill>
              </a:rPr>
              <a:t> terrain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mean elevation </a:t>
            </a:r>
            <a:r>
              <a:rPr lang="en-US" dirty="0">
                <a:solidFill>
                  <a:schemeClr val="bg1"/>
                </a:solidFill>
                <a:cs typeface="Arial" panose="020B0604020202020204" pitchFamily="34" charset="0"/>
              </a:rPr>
              <a:t>		 </a:t>
            </a:r>
            <a:r>
              <a:rPr lang="en-US" dirty="0">
                <a:solidFill>
                  <a:schemeClr val="bg1"/>
                </a:solidFill>
              </a:rPr>
              <a:t>l</a:t>
            </a:r>
            <a:r>
              <a:rPr lang="pl-PL" dirty="0">
                <a:solidFill>
                  <a:schemeClr val="bg1"/>
                </a:solidFill>
              </a:rPr>
              <a:t>ongitude</a:t>
            </a:r>
            <a:r>
              <a:rPr lang="en-US" dirty="0">
                <a:solidFill>
                  <a:schemeClr val="bg1"/>
                </a:solidFill>
              </a:rPr>
              <a:t> </a:t>
            </a:r>
            <a:r>
              <a:rPr lang="en-US" dirty="0">
                <a:solidFill>
                  <a:schemeClr val="bg1"/>
                </a:solidFill>
                <a:cs typeface="Arial" panose="020B0604020202020204" pitchFamily="34" charset="0"/>
              </a:rPr>
              <a:t>		</a:t>
            </a:r>
            <a:r>
              <a:rPr lang="en-US" dirty="0">
                <a:solidFill>
                  <a:schemeClr val="bg1"/>
                </a:solidFill>
              </a:rPr>
              <a:t> latitude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industrial development </a:t>
            </a:r>
            <a:r>
              <a:rPr lang="en-US" dirty="0">
                <a:solidFill>
                  <a:schemeClr val="bg1"/>
                </a:solidFill>
                <a:cs typeface="Arial" panose="020B0604020202020204" pitchFamily="34" charset="0"/>
              </a:rPr>
              <a:t>	 </a:t>
            </a:r>
            <a:r>
              <a:rPr lang="en-US" dirty="0">
                <a:solidFill>
                  <a:schemeClr val="bg1"/>
                </a:solidFill>
              </a:rPr>
              <a:t>internal rivers 	</a:t>
            </a:r>
            <a:r>
              <a:rPr lang="en-US" dirty="0">
                <a:solidFill>
                  <a:schemeClr val="bg1"/>
                </a:solidFill>
                <a:cs typeface="Arial" panose="020B0604020202020204" pitchFamily="34" charset="0"/>
              </a:rPr>
              <a:t>	 </a:t>
            </a:r>
            <a:r>
              <a:rPr lang="en-US" dirty="0">
                <a:solidFill>
                  <a:schemeClr val="bg1"/>
                </a:solidFill>
              </a:rPr>
              <a:t>parallel</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Scenic landscapes 	</a:t>
            </a:r>
            <a:r>
              <a:rPr lang="en-US" altLang="en-US" dirty="0">
                <a:solidFill>
                  <a:schemeClr val="bg1"/>
                </a:solidFill>
                <a:cs typeface="Arial" panose="020B0604020202020204" pitchFamily="34" charset="0"/>
              </a:rPr>
              <a:t>	 </a:t>
            </a:r>
            <a:r>
              <a:rPr lang="en-US" dirty="0">
                <a:solidFill>
                  <a:schemeClr val="bg1"/>
                </a:solidFill>
              </a:rPr>
              <a:t>productive fields 	</a:t>
            </a:r>
            <a:r>
              <a:rPr lang="en-US" dirty="0">
                <a:solidFill>
                  <a:schemeClr val="bg1"/>
                </a:solidFill>
                <a:cs typeface="Arial" panose="020B0604020202020204" pitchFamily="34" charset="0"/>
              </a:rPr>
              <a:t>	</a:t>
            </a:r>
            <a:r>
              <a:rPr lang="en-US" dirty="0">
                <a:solidFill>
                  <a:schemeClr val="bg1"/>
                </a:solidFill>
              </a:rPr>
              <a:t> agriculture</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2019" y="5268761"/>
            <a:ext cx="3689498" cy="1200329"/>
          </a:xfrm>
          <a:prstGeom prst="rect">
            <a:avLst/>
          </a:prstGeom>
          <a:solidFill>
            <a:schemeClr val="accent6">
              <a:lumMod val="75000"/>
            </a:schemeClr>
          </a:solidFill>
        </p:spPr>
        <p:txBody>
          <a:bodyPr wrap="square" rtlCol="0">
            <a:spAutoFit/>
          </a:bodyPr>
          <a:lstStyle/>
          <a:p>
            <a:r>
              <a:rPr lang="en-US" dirty="0">
                <a:solidFill>
                  <a:schemeClr val="bg1"/>
                </a:solidFill>
              </a:rPr>
              <a:t>New Jersey</a:t>
            </a:r>
          </a:p>
          <a:p>
            <a:endParaRPr lang="en-US" dirty="0">
              <a:solidFill>
                <a:schemeClr val="bg1"/>
              </a:solidFill>
            </a:endParaRPr>
          </a:p>
          <a:p>
            <a:r>
              <a:rPr lang="pl-PL" u="sng" dirty="0">
                <a:solidFill>
                  <a:schemeClr val="bg1"/>
                </a:solidFill>
              </a:rPr>
              <a:t>Longitude</a:t>
            </a:r>
            <a:r>
              <a:rPr lang="pl-PL" dirty="0">
                <a:solidFill>
                  <a:schemeClr val="bg1"/>
                </a:solidFill>
              </a:rPr>
              <a:t>: 73° 53' 39"W to 75° 35'W</a:t>
            </a:r>
            <a:br>
              <a:rPr lang="pl-PL" dirty="0">
                <a:solidFill>
                  <a:schemeClr val="bg1"/>
                </a:solidFill>
              </a:rPr>
            </a:br>
            <a:r>
              <a:rPr lang="pl-PL" u="sng" dirty="0">
                <a:solidFill>
                  <a:schemeClr val="bg1"/>
                </a:solidFill>
              </a:rPr>
              <a:t>Latitude</a:t>
            </a:r>
            <a:r>
              <a:rPr lang="pl-PL" dirty="0">
                <a:solidFill>
                  <a:schemeClr val="bg1"/>
                </a:solidFill>
              </a:rPr>
              <a:t>: 38° 55'N to 41° 21' 23"N</a:t>
            </a:r>
            <a:endParaRPr lang="en-US" sz="14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13181"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181" y="0"/>
            <a:ext cx="5078819" cy="6858000"/>
          </a:xfrm>
          <a:prstGeom prst="rect">
            <a:avLst/>
          </a:prstGeom>
        </p:spPr>
      </p:pic>
      <p:sp>
        <p:nvSpPr>
          <p:cNvPr id="2" name="TextBox 1"/>
          <p:cNvSpPr txBox="1"/>
          <p:nvPr/>
        </p:nvSpPr>
        <p:spPr>
          <a:xfrm>
            <a:off x="7930995" y="5732651"/>
            <a:ext cx="3443189" cy="923330"/>
          </a:xfrm>
          <a:prstGeom prst="rect">
            <a:avLst/>
          </a:prstGeom>
          <a:solidFill>
            <a:schemeClr val="accent6">
              <a:lumMod val="75000"/>
            </a:schemeClr>
          </a:solidFill>
        </p:spPr>
        <p:txBody>
          <a:bodyPr wrap="square" rtlCol="0">
            <a:spAutoFit/>
          </a:bodyPr>
          <a:lstStyle/>
          <a:p>
            <a:r>
              <a:rPr lang="en-US" dirty="0">
                <a:solidFill>
                  <a:schemeClr val="bg1"/>
                </a:solidFill>
              </a:rPr>
              <a:t>Though not a perfect box, New Jersey is about 150 miles long and 70 miles wide.</a:t>
            </a:r>
            <a:endParaRPr lang="en-US" sz="1400" dirty="0">
              <a:solidFill>
                <a:schemeClr val="bg1"/>
              </a:solidFill>
            </a:endParaRPr>
          </a:p>
        </p:txBody>
      </p:sp>
      <p:sp>
        <p:nvSpPr>
          <p:cNvPr id="6" name="Rectangle 5"/>
          <p:cNvSpPr/>
          <p:nvPr/>
        </p:nvSpPr>
        <p:spPr>
          <a:xfrm>
            <a:off x="119510" y="6440537"/>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373105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721"/>
          <a:stretch/>
        </p:blipFill>
        <p:spPr>
          <a:xfrm>
            <a:off x="0" y="0"/>
            <a:ext cx="12192000" cy="6858000"/>
          </a:xfrm>
          <a:prstGeom prst="rect">
            <a:avLst/>
          </a:prstGeom>
        </p:spPr>
      </p:pic>
      <p:sp>
        <p:nvSpPr>
          <p:cNvPr id="2" name="TextBox 1"/>
          <p:cNvSpPr txBox="1"/>
          <p:nvPr/>
        </p:nvSpPr>
        <p:spPr>
          <a:xfrm>
            <a:off x="321529" y="209195"/>
            <a:ext cx="3211033" cy="6124754"/>
          </a:xfrm>
          <a:prstGeom prst="rect">
            <a:avLst/>
          </a:prstGeom>
          <a:solidFill>
            <a:schemeClr val="accent6">
              <a:lumMod val="75000"/>
            </a:schemeClr>
          </a:solidFill>
        </p:spPr>
        <p:txBody>
          <a:bodyPr wrap="square" rtlCol="0">
            <a:spAutoFit/>
          </a:bodyPr>
          <a:lstStyle/>
          <a:p>
            <a:r>
              <a:rPr lang="en-US" dirty="0">
                <a:solidFill>
                  <a:schemeClr val="bg1"/>
                </a:solidFill>
              </a:rPr>
              <a:t>The </a:t>
            </a:r>
            <a:r>
              <a:rPr lang="en-US" u="sng" dirty="0">
                <a:solidFill>
                  <a:schemeClr val="bg1"/>
                </a:solidFill>
              </a:rPr>
              <a:t>geographic center</a:t>
            </a:r>
            <a:r>
              <a:rPr lang="en-US" dirty="0">
                <a:solidFill>
                  <a:schemeClr val="bg1"/>
                </a:solidFill>
              </a:rPr>
              <a:t> of New Jersey is located in Mercer County, 5 miles SE of Trenton. </a:t>
            </a:r>
          </a:p>
          <a:p>
            <a:br>
              <a:rPr lang="en-US" dirty="0">
                <a:solidFill>
                  <a:schemeClr val="bg1"/>
                </a:solidFill>
              </a:rPr>
            </a:br>
            <a:r>
              <a:rPr lang="en-US" dirty="0">
                <a:solidFill>
                  <a:schemeClr val="bg1"/>
                </a:solidFill>
              </a:rPr>
              <a:t>Longitude: 74° 33.5'W </a:t>
            </a:r>
            <a:br>
              <a:rPr lang="en-US" dirty="0">
                <a:solidFill>
                  <a:schemeClr val="bg1"/>
                </a:solidFill>
              </a:rPr>
            </a:br>
            <a:r>
              <a:rPr lang="en-US" dirty="0">
                <a:solidFill>
                  <a:schemeClr val="bg1"/>
                </a:solidFill>
              </a:rPr>
              <a:t>Latitude: 40° 4.2'N</a:t>
            </a:r>
          </a:p>
          <a:p>
            <a:endParaRPr lang="en-US" sz="1400" dirty="0">
              <a:solidFill>
                <a:schemeClr val="bg1"/>
              </a:solidFill>
            </a:endParaRPr>
          </a:p>
          <a:p>
            <a:r>
              <a:rPr lang="en-US" dirty="0">
                <a:solidFill>
                  <a:schemeClr val="bg1"/>
                </a:solidFill>
              </a:rPr>
              <a:t>New Jersey is </a:t>
            </a:r>
            <a:r>
              <a:rPr lang="en-US" u="sng" dirty="0">
                <a:solidFill>
                  <a:schemeClr val="bg1"/>
                </a:solidFill>
              </a:rPr>
              <a:t>bordered</a:t>
            </a:r>
            <a:r>
              <a:rPr lang="en-US" dirty="0">
                <a:solidFill>
                  <a:schemeClr val="bg1"/>
                </a:solidFill>
              </a:rPr>
              <a:t> by New York on the north and by the Delaware Bay and Atlantic Ocean on the south. </a:t>
            </a:r>
          </a:p>
          <a:p>
            <a:endParaRPr lang="en-US" dirty="0">
              <a:solidFill>
                <a:schemeClr val="bg1"/>
              </a:solidFill>
            </a:endParaRPr>
          </a:p>
          <a:p>
            <a:r>
              <a:rPr lang="en-US" dirty="0">
                <a:solidFill>
                  <a:schemeClr val="bg1"/>
                </a:solidFill>
              </a:rPr>
              <a:t>On the east, New Jersey is again bordered by the Atlantic Ocean. </a:t>
            </a:r>
          </a:p>
          <a:p>
            <a:endParaRPr lang="en-US" dirty="0">
              <a:solidFill>
                <a:schemeClr val="bg1"/>
              </a:solidFill>
            </a:endParaRPr>
          </a:p>
          <a:p>
            <a:r>
              <a:rPr lang="en-US" dirty="0">
                <a:solidFill>
                  <a:schemeClr val="bg1"/>
                </a:solidFill>
              </a:rPr>
              <a:t>On the west, New Jersey is bordered by Delaware Bay and Pennsylvania.</a:t>
            </a:r>
          </a:p>
          <a:p>
            <a:endParaRPr lang="en-US" dirty="0">
              <a:solidFill>
                <a:schemeClr val="bg1"/>
              </a:solidFill>
            </a:endParaRPr>
          </a:p>
          <a:p>
            <a:r>
              <a:rPr lang="en-US" dirty="0">
                <a:solidFill>
                  <a:schemeClr val="bg1"/>
                </a:solidFill>
              </a:rPr>
              <a:t>New Jersey covers 8,722 square miles, making it the 47th largest of the 50 states.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918" y="3565819"/>
            <a:ext cx="2818431" cy="3104707"/>
          </a:xfrm>
          <a:prstGeom prst="rect">
            <a:avLst/>
          </a:prstGeom>
        </p:spPr>
      </p:pic>
      <p:sp>
        <p:nvSpPr>
          <p:cNvPr id="6" name="TextBox 5"/>
          <p:cNvSpPr txBox="1"/>
          <p:nvPr/>
        </p:nvSpPr>
        <p:spPr>
          <a:xfrm>
            <a:off x="4874531" y="318977"/>
            <a:ext cx="2987749" cy="369332"/>
          </a:xfrm>
          <a:prstGeom prst="rect">
            <a:avLst/>
          </a:prstGeom>
          <a:solidFill>
            <a:schemeClr val="accent6">
              <a:lumMod val="75000"/>
            </a:schemeClr>
          </a:solidFill>
        </p:spPr>
        <p:txBody>
          <a:bodyPr wrap="square" rtlCol="0">
            <a:spAutoFit/>
          </a:bodyPr>
          <a:lstStyle/>
          <a:p>
            <a:r>
              <a:rPr lang="en-US" dirty="0">
                <a:solidFill>
                  <a:schemeClr val="bg1"/>
                </a:solidFill>
              </a:rPr>
              <a:t>Sayen Gardens, Hamilton, NJ</a:t>
            </a:r>
          </a:p>
        </p:txBody>
      </p:sp>
      <p:sp>
        <p:nvSpPr>
          <p:cNvPr id="7" name="Rectangle 6"/>
          <p:cNvSpPr/>
          <p:nvPr/>
        </p:nvSpPr>
        <p:spPr>
          <a:xfrm>
            <a:off x="321529" y="6543144"/>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814708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112642" y="3879272"/>
            <a:ext cx="3689498" cy="2585323"/>
          </a:xfrm>
          <a:prstGeom prst="rect">
            <a:avLst/>
          </a:prstGeom>
          <a:solidFill>
            <a:schemeClr val="accent6">
              <a:lumMod val="75000"/>
            </a:schemeClr>
          </a:solidFill>
        </p:spPr>
        <p:txBody>
          <a:bodyPr wrap="square" rtlCol="0">
            <a:spAutoFit/>
          </a:bodyPr>
          <a:lstStyle/>
          <a:p>
            <a:r>
              <a:rPr lang="en-US" dirty="0">
                <a:solidFill>
                  <a:schemeClr val="bg1"/>
                </a:solidFill>
              </a:rPr>
              <a:t>7,419 </a:t>
            </a:r>
            <a:r>
              <a:rPr lang="en-US" u="sng" dirty="0">
                <a:solidFill>
                  <a:schemeClr val="bg1"/>
                </a:solidFill>
              </a:rPr>
              <a:t>square miles </a:t>
            </a:r>
            <a:r>
              <a:rPr lang="en-US" dirty="0">
                <a:solidFill>
                  <a:schemeClr val="bg1"/>
                </a:solidFill>
              </a:rPr>
              <a:t>of New Jersey are land areas.</a:t>
            </a:r>
          </a:p>
          <a:p>
            <a:endParaRPr lang="en-US" dirty="0">
              <a:solidFill>
                <a:schemeClr val="bg1"/>
              </a:solidFill>
            </a:endParaRPr>
          </a:p>
          <a:p>
            <a:r>
              <a:rPr lang="en-US" dirty="0">
                <a:solidFill>
                  <a:schemeClr val="bg1"/>
                </a:solidFill>
              </a:rPr>
              <a:t>1,303 square miles of New Jersey are covered by water.</a:t>
            </a:r>
          </a:p>
          <a:p>
            <a:endParaRPr lang="en-US" dirty="0">
              <a:solidFill>
                <a:schemeClr val="bg1"/>
              </a:solidFill>
            </a:endParaRPr>
          </a:p>
          <a:p>
            <a:r>
              <a:rPr lang="en-US" dirty="0">
                <a:solidFill>
                  <a:schemeClr val="bg1"/>
                </a:solidFill>
              </a:rPr>
              <a:t>The highest point in New Jersey is aptly named High Point at 1,803 feet above sea level.</a:t>
            </a:r>
          </a:p>
        </p:txBody>
      </p:sp>
      <p:sp>
        <p:nvSpPr>
          <p:cNvPr id="5" name="Rectangle 4"/>
          <p:cNvSpPr/>
          <p:nvPr/>
        </p:nvSpPr>
        <p:spPr>
          <a:xfrm>
            <a:off x="162041" y="6249151"/>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43140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6447" y="180753"/>
            <a:ext cx="3689498" cy="1754326"/>
          </a:xfrm>
          <a:prstGeom prst="rect">
            <a:avLst/>
          </a:prstGeom>
          <a:solidFill>
            <a:schemeClr val="accent6">
              <a:lumMod val="75000"/>
            </a:schemeClr>
          </a:solidFill>
        </p:spPr>
        <p:txBody>
          <a:bodyPr wrap="square" rtlCol="0">
            <a:spAutoFit/>
          </a:bodyPr>
          <a:lstStyle/>
          <a:p>
            <a:r>
              <a:rPr lang="en-US" dirty="0">
                <a:solidFill>
                  <a:schemeClr val="bg1"/>
                </a:solidFill>
              </a:rPr>
              <a:t>The lowest point in New Jersey is at the Atlantic Ocean; sea level.</a:t>
            </a:r>
          </a:p>
          <a:p>
            <a:endParaRPr lang="en-US" dirty="0">
              <a:solidFill>
                <a:schemeClr val="bg1"/>
              </a:solidFill>
            </a:endParaRPr>
          </a:p>
          <a:p>
            <a:r>
              <a:rPr lang="en-US" dirty="0">
                <a:solidFill>
                  <a:schemeClr val="bg1"/>
                </a:solidFill>
              </a:rPr>
              <a:t>The </a:t>
            </a:r>
            <a:r>
              <a:rPr lang="en-US" u="sng" dirty="0">
                <a:solidFill>
                  <a:schemeClr val="bg1"/>
                </a:solidFill>
              </a:rPr>
              <a:t>mean elevation </a:t>
            </a:r>
            <a:r>
              <a:rPr lang="en-US" dirty="0">
                <a:solidFill>
                  <a:schemeClr val="bg1"/>
                </a:solidFill>
              </a:rPr>
              <a:t>of the state of New Jersey is 250 feet above sea level.</a:t>
            </a:r>
          </a:p>
        </p:txBody>
      </p:sp>
      <p:sp>
        <p:nvSpPr>
          <p:cNvPr id="5" name="Rectangle 4"/>
          <p:cNvSpPr/>
          <p:nvPr/>
        </p:nvSpPr>
        <p:spPr>
          <a:xfrm>
            <a:off x="233917" y="6503995"/>
            <a:ext cx="615874" cy="215444"/>
          </a:xfrm>
          <a:prstGeom prst="rect">
            <a:avLst/>
          </a:prstGeom>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1283420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9"/>
            <a:ext cx="7549116" cy="6833454"/>
          </a:xfrm>
          <a:prstGeom prst="rect">
            <a:avLst/>
          </a:prstGeom>
        </p:spPr>
      </p:pic>
      <p:pic>
        <p:nvPicPr>
          <p:cNvPr id="2" name="Picture 1"/>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0" b="98127" l="9816" r="10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418414" y="13399"/>
            <a:ext cx="4486508" cy="6858000"/>
          </a:xfrm>
          <a:prstGeom prst="roundRect">
            <a:avLst/>
          </a:prstGeom>
          <a:effectLst>
            <a:softEdge rad="31750"/>
          </a:effectLst>
        </p:spPr>
      </p:pic>
      <p:sp>
        <p:nvSpPr>
          <p:cNvPr id="15" name="TextBox 14"/>
          <p:cNvSpPr txBox="1"/>
          <p:nvPr/>
        </p:nvSpPr>
        <p:spPr>
          <a:xfrm>
            <a:off x="1213565" y="150470"/>
            <a:ext cx="3771030" cy="400110"/>
          </a:xfrm>
          <a:prstGeom prst="rect">
            <a:avLst/>
          </a:prstGeom>
          <a:noFill/>
        </p:spPr>
        <p:txBody>
          <a:bodyPr wrap="square" rtlCol="0">
            <a:spAutoFit/>
          </a:bodyPr>
          <a:lstStyle/>
          <a:p>
            <a:r>
              <a:rPr lang="en-US" sz="2000" b="1" dirty="0">
                <a:solidFill>
                  <a:schemeClr val="bg1"/>
                </a:solidFill>
              </a:rPr>
              <a:t>Abraham S Hewitt State Forest</a:t>
            </a:r>
          </a:p>
        </p:txBody>
      </p:sp>
      <p:sp>
        <p:nvSpPr>
          <p:cNvPr id="5" name="Rectangle 4"/>
          <p:cNvSpPr/>
          <p:nvPr/>
        </p:nvSpPr>
        <p:spPr>
          <a:xfrm>
            <a:off x="193939" y="6216916"/>
            <a:ext cx="615874" cy="215444"/>
          </a:xfrm>
          <a:prstGeom prst="rect">
            <a:avLst/>
          </a:prstGeom>
          <a:solidFill>
            <a:schemeClr val="accent6">
              <a:lumMod val="75000"/>
            </a:schemeClr>
          </a:solidFill>
        </p:spPr>
        <p:txBody>
          <a:bodyPr wrap="none">
            <a:spAutoFit/>
          </a:bodyPr>
          <a:lstStyle/>
          <a:p>
            <a:r>
              <a:rPr lang="en-US" sz="800" b="1" dirty="0">
                <a:solidFill>
                  <a:schemeClr val="bg1"/>
                </a:solidFill>
              </a:rPr>
              <a:t>123rf.com</a:t>
            </a:r>
            <a:endParaRPr lang="en-US" sz="800" dirty="0"/>
          </a:p>
        </p:txBody>
      </p:sp>
    </p:spTree>
    <p:extLst>
      <p:ext uri="{BB962C8B-B14F-4D97-AF65-F5344CB8AC3E}">
        <p14:creationId xmlns:p14="http://schemas.microsoft.com/office/powerpoint/2010/main" val="32138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7762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732" t="13274" r="7746" b="7642"/>
          <a:stretch/>
        </p:blipFill>
        <p:spPr>
          <a:xfrm>
            <a:off x="4416923" y="4693165"/>
            <a:ext cx="3128278" cy="2184044"/>
          </a:xfrm>
          <a:prstGeom prst="rect">
            <a:avLst/>
          </a:prstGeom>
          <a:effectLst>
            <a:softEdge rad="127000"/>
          </a:effectLst>
        </p:spPr>
      </p:pic>
      <p:sp>
        <p:nvSpPr>
          <p:cNvPr id="5" name="TextBox 4"/>
          <p:cNvSpPr txBox="1"/>
          <p:nvPr/>
        </p:nvSpPr>
        <p:spPr>
          <a:xfrm>
            <a:off x="7545200" y="268775"/>
            <a:ext cx="4299469" cy="5878532"/>
          </a:xfrm>
          <a:prstGeom prst="rect">
            <a:avLst/>
          </a:prstGeom>
          <a:solidFill>
            <a:schemeClr val="accent6">
              <a:lumMod val="75000"/>
            </a:schemeClr>
          </a:solidFill>
        </p:spPr>
        <p:txBody>
          <a:bodyPr wrap="square" rtlCol="0">
            <a:spAutoFit/>
          </a:bodyPr>
          <a:lstStyle/>
          <a:p>
            <a:r>
              <a:rPr lang="en-US" sz="2000" dirty="0">
                <a:solidFill>
                  <a:schemeClr val="bg1"/>
                </a:solidFill>
              </a:rPr>
              <a:t>The largest land area, the Atlantic  Coastal Plain, covers the southern 3/5 of New Jersey. More than half of this area, characterized by gently rolling hills, is less than 100 feet above </a:t>
            </a:r>
            <a:r>
              <a:rPr lang="en-US" sz="2000" u="sng" dirty="0">
                <a:solidFill>
                  <a:schemeClr val="bg1"/>
                </a:solidFill>
              </a:rPr>
              <a:t>sea level</a:t>
            </a:r>
            <a:r>
              <a:rPr lang="en-US" sz="2000" dirty="0">
                <a:solidFill>
                  <a:schemeClr val="bg1"/>
                </a:solidFill>
              </a:rPr>
              <a:t>. In the east, the landscape consists of pine forests and </a:t>
            </a:r>
            <a:r>
              <a:rPr lang="en-US" sz="2000" u="sng" dirty="0">
                <a:solidFill>
                  <a:schemeClr val="bg1"/>
                </a:solidFill>
              </a:rPr>
              <a:t>salt marshes</a:t>
            </a:r>
            <a:r>
              <a:rPr lang="en-US" sz="2000" dirty="0">
                <a:solidFill>
                  <a:schemeClr val="bg1"/>
                </a:solidFill>
              </a:rPr>
              <a:t>. </a:t>
            </a:r>
          </a:p>
          <a:p>
            <a:endParaRPr lang="en-US" sz="2000" dirty="0">
              <a:solidFill>
                <a:schemeClr val="bg1"/>
              </a:solidFill>
            </a:endParaRPr>
          </a:p>
          <a:p>
            <a:r>
              <a:rPr lang="en-US" sz="2000" dirty="0">
                <a:solidFill>
                  <a:schemeClr val="bg1"/>
                </a:solidFill>
              </a:rPr>
              <a:t>Closer to the Atlantic coast, the salt marshes are more plentiful and shallow lagoons and meadows characterize the area. Along the coast, lie New Jersey's resort areas; including Atlantic City, Ocean City, and Cape May. In the west and southwest, along the Delaware River, the fertile soil supports farming.</a:t>
            </a:r>
            <a:r>
              <a:rPr lang="en-US" sz="2400" dirty="0">
                <a:solidFill>
                  <a:schemeClr val="bg1"/>
                </a:solidFill>
              </a:rPr>
              <a:t> </a:t>
            </a:r>
          </a:p>
          <a:p>
            <a:endParaRPr lang="en-US" sz="1600" dirty="0">
              <a:solidFill>
                <a:schemeClr val="bg1"/>
              </a:solidFill>
            </a:endParaRPr>
          </a:p>
          <a:p>
            <a:r>
              <a:rPr lang="en-US" sz="1400" dirty="0">
                <a:solidFill>
                  <a:schemeClr val="bg1"/>
                </a:solidFill>
              </a:rPr>
              <a:t>www.netstate.com</a:t>
            </a:r>
          </a:p>
        </p:txBody>
      </p:sp>
      <p:sp>
        <p:nvSpPr>
          <p:cNvPr id="10" name="TextBox 9"/>
          <p:cNvSpPr txBox="1"/>
          <p:nvPr/>
        </p:nvSpPr>
        <p:spPr>
          <a:xfrm>
            <a:off x="5312170" y="6411348"/>
            <a:ext cx="1547216" cy="400110"/>
          </a:xfrm>
          <a:prstGeom prst="rect">
            <a:avLst/>
          </a:prstGeom>
          <a:noFill/>
        </p:spPr>
        <p:txBody>
          <a:bodyPr wrap="square" rtlCol="0">
            <a:spAutoFit/>
          </a:bodyPr>
          <a:lstStyle/>
          <a:p>
            <a:r>
              <a:rPr lang="en-US" sz="2000" b="1" dirty="0">
                <a:solidFill>
                  <a:schemeClr val="bg1"/>
                </a:solidFill>
              </a:rPr>
              <a:t>Pine Barrens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54" y="4693165"/>
            <a:ext cx="3191488" cy="2121729"/>
          </a:xfrm>
          <a:prstGeom prst="rect">
            <a:avLst/>
          </a:prstGeom>
          <a:effectLst>
            <a:softEdge rad="127000"/>
          </a:effectLst>
        </p:spPr>
      </p:pic>
      <p:sp>
        <p:nvSpPr>
          <p:cNvPr id="13" name="TextBox 12"/>
          <p:cNvSpPr txBox="1"/>
          <p:nvPr/>
        </p:nvSpPr>
        <p:spPr>
          <a:xfrm>
            <a:off x="3338005" y="841745"/>
            <a:ext cx="1764439" cy="400110"/>
          </a:xfrm>
          <a:prstGeom prst="rect">
            <a:avLst/>
          </a:prstGeom>
          <a:noFill/>
        </p:spPr>
        <p:txBody>
          <a:bodyPr wrap="square" rtlCol="0">
            <a:spAutoFit/>
          </a:bodyPr>
          <a:lstStyle/>
          <a:p>
            <a:r>
              <a:rPr lang="en-US" sz="2000" b="1" dirty="0">
                <a:solidFill>
                  <a:schemeClr val="bg1"/>
                </a:solidFill>
              </a:rPr>
              <a:t>Atlantic Ocean</a:t>
            </a:r>
          </a:p>
        </p:txBody>
      </p:sp>
      <p:sp>
        <p:nvSpPr>
          <p:cNvPr id="16" name="TextBox 15"/>
          <p:cNvSpPr txBox="1"/>
          <p:nvPr/>
        </p:nvSpPr>
        <p:spPr>
          <a:xfrm>
            <a:off x="1365250" y="6327043"/>
            <a:ext cx="1489461" cy="400110"/>
          </a:xfrm>
          <a:prstGeom prst="rect">
            <a:avLst/>
          </a:prstGeom>
          <a:noFill/>
        </p:spPr>
        <p:txBody>
          <a:bodyPr wrap="square" rtlCol="0">
            <a:spAutoFit/>
          </a:bodyPr>
          <a:lstStyle/>
          <a:p>
            <a:r>
              <a:rPr lang="en-US" sz="2000" b="1" dirty="0">
                <a:solidFill>
                  <a:schemeClr val="bg1"/>
                </a:solidFill>
              </a:rPr>
              <a:t>Corn Field</a:t>
            </a:r>
          </a:p>
        </p:txBody>
      </p:sp>
    </p:spTree>
    <p:extLst>
      <p:ext uri="{BB962C8B-B14F-4D97-AF65-F5344CB8AC3E}">
        <p14:creationId xmlns:p14="http://schemas.microsoft.com/office/powerpoint/2010/main" val="413457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161" y="1"/>
            <a:ext cx="7976839" cy="5209952"/>
          </a:xfrm>
          <a:prstGeom prst="rect">
            <a:avLst/>
          </a:prstGeom>
        </p:spPr>
      </p:pic>
      <p:sp>
        <p:nvSpPr>
          <p:cNvPr id="5" name="TextBox 4"/>
          <p:cNvSpPr txBox="1"/>
          <p:nvPr/>
        </p:nvSpPr>
        <p:spPr>
          <a:xfrm>
            <a:off x="13843" y="5278119"/>
            <a:ext cx="12178157" cy="1415772"/>
          </a:xfrm>
          <a:prstGeom prst="rect">
            <a:avLst/>
          </a:prstGeom>
          <a:solidFill>
            <a:schemeClr val="accent6">
              <a:lumMod val="75000"/>
            </a:schemeClr>
          </a:solidFill>
        </p:spPr>
        <p:txBody>
          <a:bodyPr wrap="square" rtlCol="0">
            <a:spAutoFit/>
          </a:bodyPr>
          <a:lstStyle/>
          <a:p>
            <a:r>
              <a:rPr lang="en-US" dirty="0">
                <a:solidFill>
                  <a:schemeClr val="bg1"/>
                </a:solidFill>
              </a:rPr>
              <a:t>The Piedmont Region lies northeast of the Atlantic Coastal Plain. About 20 miles wide, this area covers only about 1/5 of the state. The Piedmont includes the industrial cities of Elizabeth, Paterson, Jersey City, and Newark. New Jersey's major rivers, the Hudson River, Passaic River, Ramapo River, and Raritan River, are found in this area, supporting the </a:t>
            </a:r>
            <a:r>
              <a:rPr lang="en-US" u="sng" dirty="0">
                <a:solidFill>
                  <a:schemeClr val="bg1"/>
                </a:solidFill>
              </a:rPr>
              <a:t>industrial development</a:t>
            </a:r>
            <a:r>
              <a:rPr lang="en-US" dirty="0">
                <a:solidFill>
                  <a:schemeClr val="bg1"/>
                </a:solidFill>
              </a:rPr>
              <a:t>.                      </a:t>
            </a:r>
            <a:endParaRPr lang="en-US" sz="1600" dirty="0">
              <a:solidFill>
                <a:schemeClr val="bg1"/>
              </a:solidFill>
            </a:endParaRPr>
          </a:p>
          <a:p>
            <a:endParaRPr lang="en-US" sz="1600" dirty="0">
              <a:solidFill>
                <a:schemeClr val="bg1"/>
              </a:solidFill>
            </a:endParaRPr>
          </a:p>
          <a:p>
            <a:r>
              <a:rPr lang="en-US" sz="1400" dirty="0">
                <a:solidFill>
                  <a:schemeClr val="bg1"/>
                </a:solidFill>
              </a:rPr>
              <a:t>www.netstate.com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55" y="165369"/>
            <a:ext cx="3654894" cy="2503403"/>
          </a:xfrm>
          <a:prstGeom prst="rect">
            <a:avLst/>
          </a:prstGeom>
          <a:effectLst>
            <a:softEdge rad="1270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108" y="2668772"/>
            <a:ext cx="3800787" cy="2659868"/>
          </a:xfrm>
          <a:prstGeom prst="rect">
            <a:avLst/>
          </a:prstGeom>
          <a:effectLst>
            <a:softEdge rad="127000"/>
          </a:effectLst>
        </p:spPr>
      </p:pic>
      <p:sp>
        <p:nvSpPr>
          <p:cNvPr id="13" name="TextBox 12"/>
          <p:cNvSpPr txBox="1"/>
          <p:nvPr/>
        </p:nvSpPr>
        <p:spPr>
          <a:xfrm>
            <a:off x="1112828" y="4401826"/>
            <a:ext cx="2571661" cy="584775"/>
          </a:xfrm>
          <a:prstGeom prst="rect">
            <a:avLst/>
          </a:prstGeom>
          <a:noFill/>
        </p:spPr>
        <p:txBody>
          <a:bodyPr wrap="square" rtlCol="0">
            <a:spAutoFit/>
          </a:bodyPr>
          <a:lstStyle/>
          <a:p>
            <a:pPr algn="ctr"/>
            <a:r>
              <a:rPr lang="en-US" sz="1600" b="1" dirty="0">
                <a:solidFill>
                  <a:schemeClr val="bg1"/>
                </a:solidFill>
              </a:rPr>
              <a:t>Goethals Bridge Connecting </a:t>
            </a:r>
          </a:p>
          <a:p>
            <a:pPr algn="ctr"/>
            <a:r>
              <a:rPr lang="en-US" sz="1600" b="1" dirty="0">
                <a:solidFill>
                  <a:schemeClr val="bg1"/>
                </a:solidFill>
              </a:rPr>
              <a:t>Elizabeth and Staten Island</a:t>
            </a:r>
          </a:p>
        </p:txBody>
      </p:sp>
      <p:sp>
        <p:nvSpPr>
          <p:cNvPr id="14" name="TextBox 13"/>
          <p:cNvSpPr txBox="1"/>
          <p:nvPr/>
        </p:nvSpPr>
        <p:spPr>
          <a:xfrm>
            <a:off x="775815" y="273998"/>
            <a:ext cx="3070465" cy="369332"/>
          </a:xfrm>
          <a:prstGeom prst="rect">
            <a:avLst/>
          </a:prstGeom>
          <a:noFill/>
        </p:spPr>
        <p:txBody>
          <a:bodyPr wrap="square" rtlCol="0">
            <a:spAutoFit/>
          </a:bodyPr>
          <a:lstStyle/>
          <a:p>
            <a:r>
              <a:rPr lang="en-US" b="1" dirty="0">
                <a:solidFill>
                  <a:schemeClr val="bg1"/>
                </a:solidFill>
              </a:rPr>
              <a:t>The Great Falls of Paterson</a:t>
            </a:r>
          </a:p>
        </p:txBody>
      </p:sp>
      <p:sp>
        <p:nvSpPr>
          <p:cNvPr id="15" name="TextBox 14"/>
          <p:cNvSpPr txBox="1"/>
          <p:nvPr/>
        </p:nvSpPr>
        <p:spPr>
          <a:xfrm>
            <a:off x="9389328" y="104721"/>
            <a:ext cx="1885696" cy="707886"/>
          </a:xfrm>
          <a:prstGeom prst="rect">
            <a:avLst/>
          </a:prstGeom>
          <a:noFill/>
        </p:spPr>
        <p:txBody>
          <a:bodyPr wrap="square" rtlCol="0">
            <a:spAutoFit/>
          </a:bodyPr>
          <a:lstStyle/>
          <a:p>
            <a:r>
              <a:rPr lang="en-US" sz="2000" b="1" dirty="0">
                <a:solidFill>
                  <a:schemeClr val="bg1"/>
                </a:solidFill>
              </a:rPr>
              <a:t>Exchange Place</a:t>
            </a:r>
          </a:p>
          <a:p>
            <a:r>
              <a:rPr lang="en-US" sz="2000" b="1" dirty="0">
                <a:solidFill>
                  <a:schemeClr val="bg1"/>
                </a:solidFill>
              </a:rPr>
              <a:t>Jersey City</a:t>
            </a:r>
          </a:p>
        </p:txBody>
      </p:sp>
    </p:spTree>
    <p:extLst>
      <p:ext uri="{BB962C8B-B14F-4D97-AF65-F5344CB8AC3E}">
        <p14:creationId xmlns:p14="http://schemas.microsoft.com/office/powerpoint/2010/main" val="4172854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18338</TotalTime>
  <Words>712</Words>
  <Application>Microsoft Office PowerPoint</Application>
  <PresentationFormat>Widescreen</PresentationFormat>
  <Paragraphs>114</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543</cp:revision>
  <dcterms:created xsi:type="dcterms:W3CDTF">2016-07-19T04:55:11Z</dcterms:created>
  <dcterms:modified xsi:type="dcterms:W3CDTF">2016-10-25T14:33:47Z</dcterms:modified>
</cp:coreProperties>
</file>