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1" r:id="rId18"/>
    <p:sldId id="362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0C2E"/>
    <a:srgbClr val="860000"/>
    <a:srgbClr val="63175A"/>
    <a:srgbClr val="02401E"/>
    <a:srgbClr val="8F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1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16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4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7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8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6">
                <a:lumMod val="50000"/>
              </a:schemeClr>
            </a:gs>
            <a:gs pos="98230">
              <a:schemeClr val="accent6">
                <a:lumMod val="50000"/>
              </a:schemeClr>
            </a:gs>
            <a:gs pos="85000">
              <a:schemeClr val="accent6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C7B2-3257-4028-8E8C-F4FF871C1E5C}" type="datetimeFigureOut">
              <a:rPr lang="en-US" smtClean="0"/>
              <a:t>10/26/2016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F2E5-6C61-4894-865A-F4FA4715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470"/>
            <a:ext cx="9144000" cy="1102429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ICKY </a:t>
            </a:r>
            <a:r>
              <a:rPr lang="en-US" sz="7200" dirty="0">
                <a:solidFill>
                  <a:schemeClr val="bg1"/>
                </a:solidFill>
              </a:rPr>
              <a:t>F</a:t>
            </a:r>
            <a:r>
              <a:rPr lang="en-US" dirty="0">
                <a:solidFill>
                  <a:schemeClr val="bg1"/>
                </a:solidFill>
              </a:rPr>
              <a:t>IFTH’S </a:t>
            </a:r>
            <a:r>
              <a:rPr lang="en-US" sz="7200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EW </a:t>
            </a:r>
            <a:r>
              <a:rPr lang="en-US" sz="7200" dirty="0">
                <a:solidFill>
                  <a:schemeClr val="bg1"/>
                </a:solidFill>
              </a:rPr>
              <a:t>J</a:t>
            </a:r>
            <a:r>
              <a:rPr lang="en-US" dirty="0">
                <a:solidFill>
                  <a:schemeClr val="bg1"/>
                </a:solidFill>
              </a:rPr>
              <a:t>ERSEY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62190"/>
            <a:ext cx="9144000" cy="360443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N5NJ</a:t>
            </a:r>
          </a:p>
          <a:p>
            <a:endParaRPr lang="en-US" sz="4300" dirty="0">
              <a:solidFill>
                <a:schemeClr val="bg1"/>
              </a:solidFill>
            </a:endParaRPr>
          </a:p>
          <a:p>
            <a:r>
              <a:rPr lang="en-US" sz="4300" dirty="0">
                <a:solidFill>
                  <a:schemeClr val="bg1"/>
                </a:solidFill>
              </a:rPr>
              <a:t>SECONDARY              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872819"/>
            <a:ext cx="8878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ENVIRONMENTAL SCIENCE</a:t>
            </a:r>
          </a:p>
          <a:p>
            <a:pPr algn="ctr"/>
            <a:r>
              <a:rPr lang="en-US" sz="4400">
                <a:solidFill>
                  <a:schemeClr val="bg1"/>
                </a:solidFill>
              </a:rPr>
              <a:t>Eco-systems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81" y="2669269"/>
            <a:ext cx="2352263" cy="214039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15711" r="21428" b="14347"/>
          <a:stretch/>
        </p:blipFill>
        <p:spPr>
          <a:xfrm>
            <a:off x="5349432" y="2552440"/>
            <a:ext cx="1493135" cy="23820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56" y="2700548"/>
            <a:ext cx="2352263" cy="21403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32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3376" y="4750006"/>
            <a:ext cx="9725247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Freshwater wetlands and marine ecosystems have the highest </a:t>
            </a:r>
            <a:r>
              <a:rPr lang="en-US" u="sng" dirty="0">
                <a:solidFill>
                  <a:schemeClr val="bg1"/>
                </a:solidFill>
              </a:rPr>
              <a:t>ecoservice</a:t>
            </a:r>
            <a:r>
              <a:rPr lang="en-US" dirty="0">
                <a:solidFill>
                  <a:schemeClr val="bg1"/>
                </a:solidFill>
              </a:rPr>
              <a:t> values. The annual value of the goods provided by New Jersey’s natural capital is estimated at between $2.8 billion (present value $93 billion) and $9.7 billion (present value $322 billion). Farmland, marine waters, and quarries provide the highest values of goods.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144" y="6453963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3595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707" y="5220587"/>
            <a:ext cx="10554586" cy="135421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addition to goods and services provided by our state’s natural capital, wildlife-related tourism is estimated to generate about $3 billion of </a:t>
            </a:r>
            <a:r>
              <a:rPr lang="en-US" u="sng" dirty="0">
                <a:solidFill>
                  <a:schemeClr val="bg1"/>
                </a:solidFill>
              </a:rPr>
              <a:t>gross economic activity</a:t>
            </a:r>
            <a:r>
              <a:rPr lang="en-US" dirty="0">
                <a:solidFill>
                  <a:schemeClr val="bg1"/>
                </a:solidFill>
              </a:rPr>
              <a:t> in New Jersey annually. This activity represents about $1 billion of wage and salary income annually or about 37,000 jobs.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220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833" y="4710223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8165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071731"/>
            <a:ext cx="10363199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Marine ecosystems provided the second-largest dollar amount of ecosystem services: $5.3 billion per year for estuaries/tidal bays and about $390 million per year for other coastal waters, including the coastal shelf out to the 3-mile limit. Nutrient cycling (i.e., waste dilution and removal) was the most important service provided by </a:t>
            </a:r>
            <a:r>
              <a:rPr lang="en-US" u="sng" dirty="0">
                <a:solidFill>
                  <a:schemeClr val="bg1"/>
                </a:solidFill>
              </a:rPr>
              <a:t>marine ecosystems</a:t>
            </a:r>
            <a:r>
              <a:rPr lang="en-US" dirty="0">
                <a:solidFill>
                  <a:schemeClr val="bg1"/>
                </a:solidFill>
              </a:rPr>
              <a:t>, worth $5.1 billion per year.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0717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99591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1946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86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6404" y="4986670"/>
            <a:ext cx="8904767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Forest cover is the largest area of any ecosystem type in New Jersey and provides ecosystem services valued at $2.2 billion per year. </a:t>
            </a:r>
            <a:r>
              <a:rPr lang="en-US" u="sng" dirty="0">
                <a:solidFill>
                  <a:schemeClr val="bg1"/>
                </a:solidFill>
              </a:rPr>
              <a:t>Habitat services</a:t>
            </a:r>
            <a:r>
              <a:rPr lang="en-US" dirty="0">
                <a:solidFill>
                  <a:schemeClr val="bg1"/>
                </a:solidFill>
              </a:rPr>
              <a:t> are currently the most important of these services and are valued at $1.4 billion per year. Other important services provided by forests include water supply, pollination and aesthetic and recreational amenities.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047" y="4561368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4392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20447" y="1642500"/>
            <a:ext cx="2420679" cy="378565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Urban green space covers relatively little of New Jersey but has a relatively high dollar value per acre and provides an estimated $420 million of ecosystem services annually, principally aesthetic and recreational benefits.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1412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65748" y="6539024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0348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263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7563" y="5263117"/>
            <a:ext cx="9813851" cy="135421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Beaches (including dunes) provided by far the highest ecoservice value per acre. Their small area limited their annual ecoservice value to about $330 million, mainly buffering of floods and storm surges and aesthetic and recreational benefits.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sp>
        <p:nvSpPr>
          <p:cNvPr id="4" name="Rectangle 3"/>
          <p:cNvSpPr/>
          <p:nvPr/>
        </p:nvSpPr>
        <p:spPr>
          <a:xfrm>
            <a:off x="87613" y="4880344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812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7295" y="4936300"/>
            <a:ext cx="10057409" cy="16312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Agricultural land includes both cropland (estimated at $78 million per year of ecosystem services) and pastureland (estimated at $45 million per year). These values relate solely to the services provided by farmland, mainly habitat services from cropland ($75 million per year) and waste treatment services from pasture land ($26 million per year). These figures do not include the value of the food provided by farms.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3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70" y="4550735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065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14659" y="227840"/>
            <a:ext cx="3515833" cy="218521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Open fresh water and riparian buffers provide services with an estimated annual value of $66 million and $51 million respectively, mainly water supply and aesthetic and recreational.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144" y="6453963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1102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363" y="341944"/>
            <a:ext cx="7729870" cy="147732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Jersey’s diverse eco-systems provide much more than beautiful landscapes and recreational opportunities. Their value in both contributions to the protection of our natural resources, as well as their tourism value, make them a critical aspect of our quality of life and our economy. As such, it is imperative that we respect them and ensure our activities protect them.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144" y="6453963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4400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285" y="3555743"/>
            <a:ext cx="6996222" cy="30162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Key Words</a:t>
            </a:r>
          </a:p>
          <a:p>
            <a:r>
              <a:rPr lang="en-US" dirty="0">
                <a:solidFill>
                  <a:schemeClr val="bg1"/>
                </a:solidFill>
              </a:rPr>
              <a:t>natural disasters 	</a:t>
            </a:r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ecosystem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 organisms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countless benefits 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regulatory decisions 	 natural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natural capital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 </a:t>
            </a:r>
            <a:r>
              <a:rPr lang="en-US" dirty="0">
                <a:solidFill>
                  <a:schemeClr val="bg1"/>
                </a:solidFill>
              </a:rPr>
              <a:t>annual value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  <a:r>
              <a:rPr lang="en-US" dirty="0">
                <a:solidFill>
                  <a:schemeClr val="bg1"/>
                </a:solidFill>
              </a:rPr>
              <a:t> resources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gross economic activity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ecoservice 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dirty="0">
                <a:solidFill>
                  <a:schemeClr val="bg1"/>
                </a:solidFill>
              </a:rPr>
              <a:t>geographers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marine ecosystems 	</a:t>
            </a:r>
            <a:r>
              <a:rPr lang="en-US" altLang="en-US" dirty="0">
                <a:solidFill>
                  <a:schemeClr val="bg1"/>
                </a:solidFill>
                <a:cs typeface="Arial" panose="020B0604020202020204" pitchFamily="34" charset="0"/>
              </a:rPr>
              <a:t>	 </a:t>
            </a:r>
            <a:r>
              <a:rPr lang="en-US" alt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bg1"/>
                </a:solidFill>
              </a:rPr>
              <a:t>abitat services 	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 biomes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96619" y="6356509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9560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237" y="4412007"/>
            <a:ext cx="10469526" cy="22467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Ecosystems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plants and animals that are found in a particular location are referred to as an </a:t>
            </a:r>
            <a:r>
              <a:rPr lang="en-US" u="sng" dirty="0">
                <a:solidFill>
                  <a:schemeClr val="bg1"/>
                </a:solidFill>
              </a:rPr>
              <a:t>ecosystem</a:t>
            </a:r>
            <a:r>
              <a:rPr lang="en-US" dirty="0">
                <a:solidFill>
                  <a:schemeClr val="bg1"/>
                </a:solidFill>
              </a:rPr>
              <a:t>. These plants and animals depend on each other to survive. In a delicate balance, these lifeforms help to sustain one another in regular patterns. Disruptions to an ecosystem can be disastrous to all </a:t>
            </a:r>
            <a:r>
              <a:rPr lang="en-US" u="sng" dirty="0">
                <a:solidFill>
                  <a:schemeClr val="bg1"/>
                </a:solidFill>
              </a:rPr>
              <a:t>organisms</a:t>
            </a:r>
            <a:r>
              <a:rPr lang="en-US" dirty="0">
                <a:solidFill>
                  <a:schemeClr val="bg1"/>
                </a:solidFill>
              </a:rPr>
              <a:t> within the ecosystem.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http://www.kidsgeo.com/geography-for-kids/0164-ecosystems.php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4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20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493" y="4814355"/>
            <a:ext cx="10629014" cy="169277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an example, consider what happens when a new plant or animal is introduced into an ecosystem where it did not before exist. The new organism competes with the </a:t>
            </a:r>
            <a:r>
              <a:rPr lang="en-US" u="sng" dirty="0">
                <a:solidFill>
                  <a:schemeClr val="bg1"/>
                </a:solidFill>
              </a:rPr>
              <a:t>natural</a:t>
            </a:r>
            <a:r>
              <a:rPr lang="en-US" dirty="0">
                <a:solidFill>
                  <a:schemeClr val="bg1"/>
                </a:solidFill>
              </a:rPr>
              <a:t> organisms from that location for available </a:t>
            </a:r>
            <a:r>
              <a:rPr lang="en-US" u="sng" dirty="0">
                <a:solidFill>
                  <a:schemeClr val="bg1"/>
                </a:solidFill>
              </a:rPr>
              <a:t>resources</a:t>
            </a:r>
            <a:r>
              <a:rPr lang="en-US" dirty="0">
                <a:solidFill>
                  <a:schemeClr val="bg1"/>
                </a:solidFill>
              </a:rPr>
              <a:t>. These unnatural strangers can push other organisms out, causing them to become extinct. This can then affect still other organisms that depended on the extinct organism as a source of food.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http://www.kidsgeo.com/geography-for-kids/0164-ecosystems.php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5507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98112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97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1220" y="308344"/>
            <a:ext cx="9489559" cy="141577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Throughout the history of the Earth, the delicate balance found within ecosystems has been disrupted by </a:t>
            </a:r>
            <a:r>
              <a:rPr lang="en-US" u="sng" dirty="0">
                <a:solidFill>
                  <a:schemeClr val="bg1"/>
                </a:solidFill>
              </a:rPr>
              <a:t>natural disasters </a:t>
            </a:r>
            <a:r>
              <a:rPr lang="en-US" dirty="0">
                <a:solidFill>
                  <a:schemeClr val="bg1"/>
                </a:solidFill>
              </a:rPr>
              <a:t>such as fires, floods, storms, volcano eruptions, and so forth. In recent years, however, mankind has increasingly been affecting the many ecosystems around the world.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http://www.kidsgeo.com/geography-for-kids/0164-ecosystems.php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144" y="6453963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2864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7441" y="5570371"/>
            <a:ext cx="10621926" cy="11387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u="sng" dirty="0">
                <a:solidFill>
                  <a:schemeClr val="bg1"/>
                </a:solidFill>
              </a:rPr>
              <a:t>geographers</a:t>
            </a:r>
            <a:r>
              <a:rPr lang="en-US" dirty="0">
                <a:solidFill>
                  <a:schemeClr val="bg1"/>
                </a:solidFill>
              </a:rPr>
              <a:t> study the many ecosystems around the world, many similarities or patterns become evident from one ecosystem to another. This allows scientists to group ecosystems into categories called </a:t>
            </a:r>
            <a:r>
              <a:rPr lang="en-US" u="sng" dirty="0">
                <a:solidFill>
                  <a:schemeClr val="bg1"/>
                </a:solidFill>
              </a:rPr>
              <a:t>biomes</a:t>
            </a:r>
            <a:r>
              <a:rPr lang="en-US" dirty="0">
                <a:solidFill>
                  <a:schemeClr val="bg1"/>
                </a:solidFill>
              </a:rPr>
              <a:t>.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http://www.kidsgeo.com/geography-for-kids/0164-ecosystems.php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67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0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0575" y="265813"/>
            <a:ext cx="9236149" cy="11387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Jersey enjoys a wealth of breathtaking and highly valuable natural resources. Our beaches, forests, wetlands and other natural resources provide </a:t>
            </a:r>
            <a:r>
              <a:rPr lang="en-US" u="sng" dirty="0">
                <a:solidFill>
                  <a:schemeClr val="bg1"/>
                </a:solidFill>
              </a:rPr>
              <a:t>countless benefits</a:t>
            </a:r>
            <a:r>
              <a:rPr lang="en-US" dirty="0">
                <a:solidFill>
                  <a:schemeClr val="bg1"/>
                </a:solidFill>
              </a:rPr>
              <a:t> to the public.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446" y="6517758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03035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2865" y="5485311"/>
            <a:ext cx="9406269" cy="113877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 In order to make wise policy, planning, and </a:t>
            </a:r>
            <a:r>
              <a:rPr lang="en-US" u="sng" dirty="0">
                <a:solidFill>
                  <a:schemeClr val="bg1"/>
                </a:solidFill>
              </a:rPr>
              <a:t>regulatory decisions</a:t>
            </a:r>
            <a:r>
              <a:rPr lang="en-US" dirty="0">
                <a:solidFill>
                  <a:schemeClr val="bg1"/>
                </a:solidFill>
              </a:rPr>
              <a:t>, it is important to understand the worth of these resources. A two-year study that aimed to quantify the value of these resources.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3269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246" y="4933507"/>
            <a:ext cx="6158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2768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952" y="4590518"/>
            <a:ext cx="10916093" cy="196977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 a way of expressing the value, it estimates the dollar value of the services and goods produced by New Jersey’s </a:t>
            </a:r>
            <a:r>
              <a:rPr lang="en-US" u="sng" dirty="0">
                <a:solidFill>
                  <a:schemeClr val="bg1"/>
                </a:solidFill>
              </a:rPr>
              <a:t>natural capital</a:t>
            </a:r>
            <a:r>
              <a:rPr lang="en-US" dirty="0">
                <a:solidFill>
                  <a:schemeClr val="bg1"/>
                </a:solidFill>
              </a:rPr>
              <a:t>. Natural capital consists of components of the natural environment that provide long-term benefits to society. Many of the benefits provided by natural capital come from ecological systems or ecosystems, a dynamic complex of plant, animal, and microorganism communities and their nonliving environment, all interacting as a functional unit. Forests, wetlands, and lakes are examples of ecosystems.</a:t>
            </a:r>
            <a:r>
              <a:rPr lang="en-US" dirty="0"/>
              <a:t> </a:t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4465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78" y="4204930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1907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8065" y="1505396"/>
            <a:ext cx="3218121" cy="38472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Taking the estimated values of goods and services together, the total value of New Jersey’s natural capital appears to be about $20 billion per year, plus or minus $9 billion per year.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u="sng" dirty="0">
                <a:solidFill>
                  <a:schemeClr val="bg1"/>
                </a:solidFill>
              </a:rPr>
              <a:t>annual value </a:t>
            </a:r>
            <a:r>
              <a:rPr lang="en-US" dirty="0">
                <a:solidFill>
                  <a:schemeClr val="bg1"/>
                </a:solidFill>
              </a:rPr>
              <a:t>of the services provided by New Jersey’s natural capital is conservatively estimated at between $8.6 billion and $19.8 billion.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http://www.nj.gov/dep/dsr/naturalcap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42098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7278" y="6496493"/>
            <a:ext cx="615874" cy="2154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123rf.com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4695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18179</TotalTime>
  <Words>971</Words>
  <Application>Microsoft Office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NICKY FIFTH’S NEW JERSEY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NICKY FIFTH’S NEW JERSEY</dc:title>
  <dc:creator>Lisa Willever</dc:creator>
  <cp:lastModifiedBy>Lisa Willever</cp:lastModifiedBy>
  <cp:revision>542</cp:revision>
  <dcterms:created xsi:type="dcterms:W3CDTF">2016-07-19T04:55:11Z</dcterms:created>
  <dcterms:modified xsi:type="dcterms:W3CDTF">2016-10-27T01:15:00Z</dcterms:modified>
</cp:coreProperties>
</file>