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8" r:id="rId3"/>
    <p:sldId id="357" r:id="rId4"/>
    <p:sldId id="355" r:id="rId5"/>
    <p:sldId id="348" r:id="rId6"/>
    <p:sldId id="349" r:id="rId7"/>
    <p:sldId id="346" r:id="rId8"/>
    <p:sldId id="347" r:id="rId9"/>
    <p:sldId id="350" r:id="rId10"/>
    <p:sldId id="351" r:id="rId11"/>
    <p:sldId id="352" r:id="rId12"/>
    <p:sldId id="353" r:id="rId13"/>
    <p:sldId id="354" r:id="rId14"/>
    <p:sldId id="356"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29" autoAdjust="0"/>
    <p:restoredTop sz="94660"/>
  </p:normalViewPr>
  <p:slideViewPr>
    <p:cSldViewPr snapToGrid="0">
      <p:cViewPr varScale="1">
        <p:scale>
          <a:sx n="90" d="100"/>
          <a:sy n="90" d="100"/>
        </p:scale>
        <p:origin x="4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6">
                <a:lumMod val="50000"/>
              </a:schemeClr>
            </a:gs>
            <a:gs pos="98230">
              <a:schemeClr val="accent6">
                <a:lumMod val="50000"/>
              </a:schemeClr>
            </a:gs>
            <a:gs pos="85000">
              <a:schemeClr val="accent6">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ENVIRONMENTAL SCIENCE</a:t>
            </a:r>
          </a:p>
          <a:p>
            <a:pPr algn="ctr"/>
            <a:r>
              <a:rPr lang="en-US" sz="4400">
                <a:solidFill>
                  <a:schemeClr val="bg1"/>
                </a:solidFill>
              </a:rPr>
              <a:t>The Ocean</a:t>
            </a:r>
            <a:endParaRPr lang="en-US" sz="4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1" y="2669269"/>
            <a:ext cx="2352263" cy="2140396"/>
          </a:xfrm>
          <a:prstGeom prst="ellipse">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556" y="2700548"/>
            <a:ext cx="2352263" cy="2140396"/>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extBox 1"/>
          <p:cNvSpPr txBox="1"/>
          <p:nvPr/>
        </p:nvSpPr>
        <p:spPr>
          <a:xfrm>
            <a:off x="786810" y="425302"/>
            <a:ext cx="10937358" cy="1631216"/>
          </a:xfrm>
          <a:prstGeom prst="rect">
            <a:avLst/>
          </a:prstGeom>
          <a:solidFill>
            <a:schemeClr val="accent6">
              <a:lumMod val="75000"/>
            </a:schemeClr>
          </a:solidFill>
        </p:spPr>
        <p:txBody>
          <a:bodyPr wrap="square" rtlCol="0">
            <a:spAutoFit/>
          </a:bodyPr>
          <a:lstStyle/>
          <a:p>
            <a:r>
              <a:rPr lang="en-US" dirty="0">
                <a:solidFill>
                  <a:schemeClr val="bg1"/>
                </a:solidFill>
              </a:rPr>
              <a:t>The temperatures of the Atlantic Ocean depend on the location and on the </a:t>
            </a:r>
            <a:r>
              <a:rPr lang="en-US" u="sng" dirty="0">
                <a:solidFill>
                  <a:schemeClr val="bg1"/>
                </a:solidFill>
              </a:rPr>
              <a:t>ocean's currents</a:t>
            </a:r>
            <a:r>
              <a:rPr lang="en-US" dirty="0">
                <a:solidFill>
                  <a:schemeClr val="bg1"/>
                </a:solidFill>
              </a:rPr>
              <a:t>. The nearer to the Equator the warmer the water tends to be. The higher temperature of 28 degrees Celsius/82 degrees Fahrenheit is reached in </a:t>
            </a:r>
            <a:r>
              <a:rPr lang="en-US" u="sng" dirty="0">
                <a:solidFill>
                  <a:schemeClr val="bg1"/>
                </a:solidFill>
              </a:rPr>
              <a:t>coastal regions </a:t>
            </a:r>
            <a:r>
              <a:rPr lang="en-US" dirty="0">
                <a:solidFill>
                  <a:schemeClr val="bg1"/>
                </a:solidFill>
              </a:rPr>
              <a:t>near the equator and the minimum temperatures is around -2 degrees Celsius/28 degrees Fahrenheit in the polar regions.</a:t>
            </a:r>
          </a:p>
          <a:p>
            <a:endParaRPr lang="en-US" sz="1400" dirty="0">
              <a:solidFill>
                <a:schemeClr val="bg1"/>
              </a:solidFill>
            </a:endParaRPr>
          </a:p>
          <a:p>
            <a:r>
              <a:rPr lang="en-US" sz="1400" dirty="0">
                <a:solidFill>
                  <a:schemeClr val="bg1"/>
                </a:solidFill>
              </a:rPr>
              <a:t>http://www.kids-world-travel-guide.com/atlantic-ocean-facts.html</a:t>
            </a:r>
          </a:p>
        </p:txBody>
      </p:sp>
      <p:sp>
        <p:nvSpPr>
          <p:cNvPr id="4" name="TextBox 3"/>
          <p:cNvSpPr txBox="1"/>
          <p:nvPr/>
        </p:nvSpPr>
        <p:spPr>
          <a:xfrm>
            <a:off x="10473070" y="6018028"/>
            <a:ext cx="1573618" cy="369332"/>
          </a:xfrm>
          <a:prstGeom prst="rect">
            <a:avLst/>
          </a:prstGeom>
          <a:solidFill>
            <a:schemeClr val="accent6">
              <a:lumMod val="75000"/>
            </a:schemeClr>
          </a:solidFill>
        </p:spPr>
        <p:txBody>
          <a:bodyPr wrap="square" rtlCol="0">
            <a:spAutoFit/>
          </a:bodyPr>
          <a:lstStyle/>
          <a:p>
            <a:r>
              <a:rPr lang="en-US" dirty="0"/>
              <a:t>Icelandic Coast</a:t>
            </a:r>
          </a:p>
        </p:txBody>
      </p:sp>
      <p:sp>
        <p:nvSpPr>
          <p:cNvPr id="5" name="Rectangle 4"/>
          <p:cNvSpPr/>
          <p:nvPr/>
        </p:nvSpPr>
        <p:spPr>
          <a:xfrm>
            <a:off x="130144" y="6453963"/>
            <a:ext cx="615874" cy="215444"/>
          </a:xfrm>
          <a:prstGeom prst="rect">
            <a:avLst/>
          </a:prstGeom>
          <a:solidFill>
            <a:schemeClr val="accent6">
              <a:lumMod val="75000"/>
            </a:schemeClr>
          </a:solidFill>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250385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72139" y="216656"/>
            <a:ext cx="4114800" cy="1846659"/>
          </a:xfrm>
          <a:prstGeom prst="rect">
            <a:avLst/>
          </a:prstGeom>
          <a:solidFill>
            <a:schemeClr val="accent6">
              <a:lumMod val="75000"/>
            </a:schemeClr>
          </a:solidFill>
        </p:spPr>
        <p:txBody>
          <a:bodyPr wrap="square" rtlCol="0">
            <a:spAutoFit/>
          </a:bodyPr>
          <a:lstStyle/>
          <a:p>
            <a:r>
              <a:rPr lang="en-US" dirty="0">
                <a:solidFill>
                  <a:schemeClr val="bg1"/>
                </a:solidFill>
              </a:rPr>
              <a:t>The </a:t>
            </a:r>
            <a:r>
              <a:rPr lang="en-US" u="sng" dirty="0">
                <a:solidFill>
                  <a:schemeClr val="bg1"/>
                </a:solidFill>
              </a:rPr>
              <a:t>Straits of Gibraltar</a:t>
            </a:r>
            <a:r>
              <a:rPr lang="en-US" dirty="0">
                <a:solidFill>
                  <a:schemeClr val="bg1"/>
                </a:solidFill>
              </a:rPr>
              <a:t> between Spain and Morocco and the Bosporus in Turkey are two of the most well known waterways in the Atlantic Ocean.</a:t>
            </a:r>
          </a:p>
          <a:p>
            <a:endParaRPr lang="en-US" sz="1400" dirty="0">
              <a:solidFill>
                <a:schemeClr val="bg1"/>
              </a:solidFill>
            </a:endParaRPr>
          </a:p>
          <a:p>
            <a:r>
              <a:rPr lang="en-US" sz="1400" dirty="0">
                <a:solidFill>
                  <a:schemeClr val="bg1"/>
                </a:solidFill>
              </a:rPr>
              <a:t>http://www.kids-world-travel-guide.com/atlantic-ocean-facts.html</a:t>
            </a:r>
          </a:p>
        </p:txBody>
      </p:sp>
      <p:sp>
        <p:nvSpPr>
          <p:cNvPr id="4" name="TextBox 3"/>
          <p:cNvSpPr txBox="1"/>
          <p:nvPr/>
        </p:nvSpPr>
        <p:spPr>
          <a:xfrm>
            <a:off x="9969796" y="6117127"/>
            <a:ext cx="1928037" cy="369332"/>
          </a:xfrm>
          <a:prstGeom prst="rect">
            <a:avLst/>
          </a:prstGeom>
          <a:solidFill>
            <a:schemeClr val="accent6">
              <a:lumMod val="75000"/>
            </a:schemeClr>
          </a:solidFill>
        </p:spPr>
        <p:txBody>
          <a:bodyPr wrap="square" rtlCol="0">
            <a:spAutoFit/>
          </a:bodyPr>
          <a:lstStyle/>
          <a:p>
            <a:r>
              <a:rPr lang="en-US" dirty="0">
                <a:solidFill>
                  <a:schemeClr val="bg1"/>
                </a:solidFill>
              </a:rPr>
              <a:t>Straits of Gibraltar</a:t>
            </a:r>
          </a:p>
        </p:txBody>
      </p:sp>
      <p:sp>
        <p:nvSpPr>
          <p:cNvPr id="5" name="Rectangle 4"/>
          <p:cNvSpPr/>
          <p:nvPr/>
        </p:nvSpPr>
        <p:spPr>
          <a:xfrm>
            <a:off x="130144" y="6453963"/>
            <a:ext cx="615874" cy="215444"/>
          </a:xfrm>
          <a:prstGeom prst="rect">
            <a:avLst/>
          </a:prstGeom>
          <a:solidFill>
            <a:schemeClr val="accent6">
              <a:lumMod val="75000"/>
            </a:schemeClr>
          </a:solidFill>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3504775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474149" y="233916"/>
            <a:ext cx="3473302" cy="1569660"/>
          </a:xfrm>
          <a:prstGeom prst="rect">
            <a:avLst/>
          </a:prstGeom>
          <a:solidFill>
            <a:schemeClr val="accent6">
              <a:lumMod val="75000"/>
            </a:schemeClr>
          </a:solidFill>
        </p:spPr>
        <p:txBody>
          <a:bodyPr wrap="square" rtlCol="0">
            <a:spAutoFit/>
          </a:bodyPr>
          <a:lstStyle/>
          <a:p>
            <a:r>
              <a:rPr lang="en-US" dirty="0">
                <a:solidFill>
                  <a:schemeClr val="bg1"/>
                </a:solidFill>
              </a:rPr>
              <a:t>The greatest width of the ocean is between Brazil and Sierra Leone: 2,848 km or 1770 miles.</a:t>
            </a:r>
          </a:p>
          <a:p>
            <a:endParaRPr lang="en-US" sz="1400" dirty="0">
              <a:solidFill>
                <a:schemeClr val="bg1"/>
              </a:solidFill>
            </a:endParaRPr>
          </a:p>
          <a:p>
            <a:r>
              <a:rPr lang="en-US" sz="1400" dirty="0">
                <a:solidFill>
                  <a:schemeClr val="bg1"/>
                </a:solidFill>
              </a:rPr>
              <a:t>http://www.kids-world-travel-guide.com/atlantic-ocean-facts.html</a:t>
            </a:r>
          </a:p>
        </p:txBody>
      </p:sp>
      <p:sp>
        <p:nvSpPr>
          <p:cNvPr id="4" name="Rectangle 3"/>
          <p:cNvSpPr/>
          <p:nvPr/>
        </p:nvSpPr>
        <p:spPr>
          <a:xfrm>
            <a:off x="130144" y="6453963"/>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144437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588642" y="354787"/>
            <a:ext cx="5209953" cy="3570208"/>
          </a:xfrm>
          <a:prstGeom prst="rect">
            <a:avLst/>
          </a:prstGeom>
          <a:solidFill>
            <a:schemeClr val="accent6">
              <a:lumMod val="75000"/>
            </a:schemeClr>
          </a:solidFill>
        </p:spPr>
        <p:txBody>
          <a:bodyPr wrap="square" rtlCol="0">
            <a:spAutoFit/>
          </a:bodyPr>
          <a:lstStyle/>
          <a:p>
            <a:r>
              <a:rPr lang="en-US" dirty="0">
                <a:solidFill>
                  <a:schemeClr val="bg1"/>
                </a:solidFill>
              </a:rPr>
              <a:t>Some other big cities on the Atlantic Ocean are:</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Atlantic City (USA)</a:t>
            </a:r>
          </a:p>
          <a:p>
            <a:pPr marL="285750" indent="-285750">
              <a:buFont typeface="Arial" panose="020B0604020202020204" pitchFamily="34" charset="0"/>
              <a:buChar char="•"/>
            </a:pPr>
            <a:r>
              <a:rPr lang="en-US" dirty="0">
                <a:solidFill>
                  <a:schemeClr val="bg1"/>
                </a:solidFill>
              </a:rPr>
              <a:t>Miami (USA)</a:t>
            </a:r>
          </a:p>
          <a:p>
            <a:pPr marL="285750" indent="-285750">
              <a:buFont typeface="Arial" panose="020B0604020202020204" pitchFamily="34" charset="0"/>
              <a:buChar char="•"/>
            </a:pPr>
            <a:r>
              <a:rPr lang="en-US" dirty="0">
                <a:solidFill>
                  <a:schemeClr val="bg1"/>
                </a:solidFill>
              </a:rPr>
              <a:t>Sao Paolo (Brazil)</a:t>
            </a:r>
          </a:p>
          <a:p>
            <a:pPr marL="285750" indent="-285750">
              <a:buFont typeface="Arial" panose="020B0604020202020204" pitchFamily="34" charset="0"/>
              <a:buChar char="•"/>
            </a:pPr>
            <a:r>
              <a:rPr lang="en-US" dirty="0">
                <a:solidFill>
                  <a:schemeClr val="bg1"/>
                </a:solidFill>
              </a:rPr>
              <a:t>Cape Town (South Africa)</a:t>
            </a:r>
          </a:p>
          <a:p>
            <a:pPr marL="285750" indent="-285750">
              <a:buFont typeface="Arial" panose="020B0604020202020204" pitchFamily="34" charset="0"/>
              <a:buChar char="•"/>
            </a:pPr>
            <a:r>
              <a:rPr lang="en-US" dirty="0">
                <a:solidFill>
                  <a:schemeClr val="bg1"/>
                </a:solidFill>
              </a:rPr>
              <a:t>Lagos (Nigeria)</a:t>
            </a:r>
          </a:p>
          <a:p>
            <a:pPr marL="285750" indent="-285750">
              <a:buFont typeface="Arial" panose="020B0604020202020204" pitchFamily="34" charset="0"/>
              <a:buChar char="•"/>
            </a:pPr>
            <a:r>
              <a:rPr lang="en-US" dirty="0">
                <a:solidFill>
                  <a:schemeClr val="bg1"/>
                </a:solidFill>
              </a:rPr>
              <a:t>Casablanca (Morocco)</a:t>
            </a:r>
          </a:p>
          <a:p>
            <a:pPr marL="285750" indent="-285750">
              <a:buFont typeface="Arial" panose="020B0604020202020204" pitchFamily="34" charset="0"/>
              <a:buChar char="•"/>
            </a:pPr>
            <a:r>
              <a:rPr lang="en-US" dirty="0">
                <a:solidFill>
                  <a:schemeClr val="bg1"/>
                </a:solidFill>
              </a:rPr>
              <a:t>Lisbon (Portugal)</a:t>
            </a:r>
          </a:p>
          <a:p>
            <a:pPr marL="285750" indent="-285750">
              <a:buFont typeface="Arial" panose="020B0604020202020204" pitchFamily="34" charset="0"/>
              <a:buChar char="•"/>
            </a:pPr>
            <a:r>
              <a:rPr lang="en-US" dirty="0">
                <a:solidFill>
                  <a:schemeClr val="bg1"/>
                </a:solidFill>
              </a:rPr>
              <a:t>London (UK)</a:t>
            </a:r>
          </a:p>
          <a:p>
            <a:pPr marL="285750" indent="-285750">
              <a:buFont typeface="Arial" panose="020B0604020202020204" pitchFamily="34" charset="0"/>
              <a:buChar char="•"/>
            </a:pPr>
            <a:r>
              <a:rPr lang="en-US" dirty="0">
                <a:solidFill>
                  <a:schemeClr val="bg1"/>
                </a:solidFill>
              </a:rPr>
              <a:t>Reykjavik (Iceland)</a:t>
            </a:r>
          </a:p>
          <a:p>
            <a:endParaRPr lang="en-US" sz="1400" dirty="0">
              <a:solidFill>
                <a:schemeClr val="bg1"/>
              </a:solidFill>
            </a:endParaRPr>
          </a:p>
          <a:p>
            <a:r>
              <a:rPr lang="en-US" sz="1400" dirty="0">
                <a:solidFill>
                  <a:schemeClr val="bg1"/>
                </a:solidFill>
              </a:rPr>
              <a:t>http://www.kids-world-travel-guide.com/atlantic-ocean-facts.html</a:t>
            </a:r>
          </a:p>
        </p:txBody>
      </p:sp>
      <p:sp>
        <p:nvSpPr>
          <p:cNvPr id="4" name="TextBox 3"/>
          <p:cNvSpPr txBox="1"/>
          <p:nvPr/>
        </p:nvSpPr>
        <p:spPr>
          <a:xfrm>
            <a:off x="191386" y="170121"/>
            <a:ext cx="2328530" cy="369332"/>
          </a:xfrm>
          <a:prstGeom prst="rect">
            <a:avLst/>
          </a:prstGeom>
          <a:solidFill>
            <a:schemeClr val="accent6">
              <a:lumMod val="75000"/>
            </a:schemeClr>
          </a:solidFill>
        </p:spPr>
        <p:txBody>
          <a:bodyPr wrap="square" rtlCol="0">
            <a:spAutoFit/>
          </a:bodyPr>
          <a:lstStyle/>
          <a:p>
            <a:r>
              <a:rPr lang="en-US" dirty="0">
                <a:solidFill>
                  <a:schemeClr val="bg1"/>
                </a:solidFill>
              </a:rPr>
              <a:t>Ft. Lauderdale, Florida</a:t>
            </a:r>
          </a:p>
        </p:txBody>
      </p:sp>
      <p:sp>
        <p:nvSpPr>
          <p:cNvPr id="5" name="Rectangle 4"/>
          <p:cNvSpPr/>
          <p:nvPr/>
        </p:nvSpPr>
        <p:spPr>
          <a:xfrm>
            <a:off x="130144" y="6453963"/>
            <a:ext cx="615874" cy="215444"/>
          </a:xfrm>
          <a:prstGeom prst="rect">
            <a:avLst/>
          </a:prstGeom>
          <a:solidFill>
            <a:schemeClr val="accent6">
              <a:lumMod val="75000"/>
            </a:schemeClr>
          </a:solidFill>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508270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368902" y="170121"/>
            <a:ext cx="5674241" cy="1631216"/>
          </a:xfrm>
          <a:prstGeom prst="rect">
            <a:avLst/>
          </a:prstGeom>
          <a:solidFill>
            <a:schemeClr val="accent6">
              <a:lumMod val="75000"/>
            </a:schemeClr>
          </a:solidFill>
        </p:spPr>
        <p:txBody>
          <a:bodyPr wrap="square" rtlCol="0">
            <a:spAutoFit/>
          </a:bodyPr>
          <a:lstStyle/>
          <a:p>
            <a:r>
              <a:rPr lang="en-US" dirty="0">
                <a:solidFill>
                  <a:schemeClr val="bg1"/>
                </a:solidFill>
              </a:rPr>
              <a:t>On average, the Atlantic is the saltiest of the world's major oceans; the </a:t>
            </a:r>
            <a:r>
              <a:rPr lang="en-US" u="sng" dirty="0">
                <a:solidFill>
                  <a:schemeClr val="bg1"/>
                </a:solidFill>
              </a:rPr>
              <a:t>salinity</a:t>
            </a:r>
            <a:r>
              <a:rPr lang="en-US" dirty="0">
                <a:solidFill>
                  <a:schemeClr val="bg1"/>
                </a:solidFill>
              </a:rPr>
              <a:t> of the surface waters in the open ocean ranges from 33 to 37 parts per thousand (3.3 - 3.7 percent) by mass and varies with latitude and season. </a:t>
            </a:r>
          </a:p>
          <a:p>
            <a:endParaRPr lang="en-US" sz="1400" dirty="0">
              <a:solidFill>
                <a:schemeClr val="bg1"/>
              </a:solidFill>
            </a:endParaRPr>
          </a:p>
          <a:p>
            <a:r>
              <a:rPr lang="en-US" sz="1400" dirty="0">
                <a:solidFill>
                  <a:schemeClr val="bg1"/>
                </a:solidFill>
              </a:rPr>
              <a:t>http://www.newworldencyclopedia.org/entry/Atlantic_Ocean</a:t>
            </a:r>
          </a:p>
        </p:txBody>
      </p:sp>
      <p:sp>
        <p:nvSpPr>
          <p:cNvPr id="4" name="TextBox 3"/>
          <p:cNvSpPr txBox="1"/>
          <p:nvPr/>
        </p:nvSpPr>
        <p:spPr>
          <a:xfrm>
            <a:off x="191386" y="170121"/>
            <a:ext cx="3625702" cy="369332"/>
          </a:xfrm>
          <a:prstGeom prst="rect">
            <a:avLst/>
          </a:prstGeom>
          <a:solidFill>
            <a:schemeClr val="accent6">
              <a:lumMod val="75000"/>
            </a:schemeClr>
          </a:solidFill>
        </p:spPr>
        <p:txBody>
          <a:bodyPr wrap="square" rtlCol="0">
            <a:spAutoFit/>
          </a:bodyPr>
          <a:lstStyle/>
          <a:p>
            <a:r>
              <a:rPr lang="en-US" dirty="0">
                <a:solidFill>
                  <a:schemeClr val="bg1"/>
                </a:solidFill>
              </a:rPr>
              <a:t>Salt Flat at La Palma Island, Spain</a:t>
            </a:r>
          </a:p>
        </p:txBody>
      </p:sp>
      <p:sp>
        <p:nvSpPr>
          <p:cNvPr id="5" name="Rectangle 4"/>
          <p:cNvSpPr/>
          <p:nvPr/>
        </p:nvSpPr>
        <p:spPr>
          <a:xfrm>
            <a:off x="0" y="6390167"/>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3635505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57200" y="3342060"/>
            <a:ext cx="6996222" cy="3016210"/>
          </a:xfrm>
          <a:prstGeom prst="rect">
            <a:avLst/>
          </a:prstGeom>
          <a:solidFill>
            <a:schemeClr val="accent6">
              <a:lumMod val="75000"/>
            </a:schemeClr>
          </a:solidFill>
        </p:spPr>
        <p:txBody>
          <a:bodyPr wrap="square" rtlCol="0">
            <a:spAutoFit/>
          </a:bodyPr>
          <a:lstStyle/>
          <a:p>
            <a:pPr algn="ctr"/>
            <a:r>
              <a:rPr lang="en-US" sz="2800" dirty="0">
                <a:solidFill>
                  <a:schemeClr val="bg1"/>
                </a:solidFill>
              </a:rPr>
              <a:t>Key Words</a:t>
            </a:r>
          </a:p>
          <a:p>
            <a:r>
              <a:rPr lang="en-US" dirty="0">
                <a:solidFill>
                  <a:schemeClr val="bg1"/>
                </a:solidFill>
              </a:rPr>
              <a:t>super-continent, Pangaea 	 </a:t>
            </a:r>
            <a:r>
              <a:rPr lang="en-US" dirty="0">
                <a:solidFill>
                  <a:schemeClr val="bg1"/>
                </a:solidFill>
                <a:cs typeface="Arial" panose="020B0604020202020204" pitchFamily="34" charset="0"/>
              </a:rPr>
              <a:t>Atlantic Ocean		</a:t>
            </a:r>
            <a:r>
              <a:rPr lang="en-US" dirty="0">
                <a:solidFill>
                  <a:schemeClr val="bg1"/>
                </a:solidFill>
              </a:rPr>
              <a:t> continents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Milwaukee Deep 	</a:t>
            </a:r>
            <a:r>
              <a:rPr lang="en-US" dirty="0">
                <a:solidFill>
                  <a:schemeClr val="bg1"/>
                </a:solidFill>
                <a:cs typeface="Arial" panose="020B0604020202020204" pitchFamily="34" charset="0"/>
              </a:rPr>
              <a:t>	 </a:t>
            </a:r>
            <a:r>
              <a:rPr lang="en-US" dirty="0">
                <a:solidFill>
                  <a:schemeClr val="bg1"/>
                </a:solidFill>
              </a:rPr>
              <a:t>Newfoundland </a:t>
            </a:r>
            <a:r>
              <a:rPr lang="en-US" dirty="0">
                <a:solidFill>
                  <a:schemeClr val="bg1"/>
                </a:solidFill>
                <a:cs typeface="Arial" panose="020B0604020202020204" pitchFamily="34" charset="0"/>
              </a:rPr>
              <a:t>		</a:t>
            </a:r>
            <a:r>
              <a:rPr lang="en-US" dirty="0">
                <a:solidFill>
                  <a:schemeClr val="bg1"/>
                </a:solidFill>
              </a:rPr>
              <a:t> Leif Erikson </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Mid-Atlantic Ridge </a:t>
            </a:r>
            <a:r>
              <a:rPr lang="en-US" dirty="0">
                <a:solidFill>
                  <a:schemeClr val="bg1"/>
                </a:solidFill>
                <a:cs typeface="Arial" panose="020B0604020202020204" pitchFamily="34" charset="0"/>
              </a:rPr>
              <a:t>		 </a:t>
            </a:r>
            <a:r>
              <a:rPr lang="en-US" dirty="0">
                <a:solidFill>
                  <a:schemeClr val="bg1"/>
                </a:solidFill>
              </a:rPr>
              <a:t>Sea of Atlas </a:t>
            </a:r>
            <a:r>
              <a:rPr lang="en-US" dirty="0">
                <a:solidFill>
                  <a:schemeClr val="bg1"/>
                </a:solidFill>
                <a:cs typeface="Arial" panose="020B0604020202020204" pitchFamily="34" charset="0"/>
              </a:rPr>
              <a:t>		</a:t>
            </a:r>
            <a:r>
              <a:rPr lang="en-US" dirty="0">
                <a:solidFill>
                  <a:schemeClr val="bg1"/>
                </a:solidFill>
              </a:rPr>
              <a:t> Equator</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coastal regions 	</a:t>
            </a:r>
            <a:r>
              <a:rPr lang="en-US" dirty="0">
                <a:solidFill>
                  <a:schemeClr val="bg1"/>
                </a:solidFill>
                <a:cs typeface="Arial" panose="020B0604020202020204" pitchFamily="34" charset="0"/>
              </a:rPr>
              <a:t>	 </a:t>
            </a:r>
            <a:r>
              <a:rPr lang="en-US" dirty="0">
                <a:solidFill>
                  <a:schemeClr val="bg1"/>
                </a:solidFill>
              </a:rPr>
              <a:t>second largest 	</a:t>
            </a:r>
            <a:r>
              <a:rPr lang="en-US" dirty="0">
                <a:solidFill>
                  <a:schemeClr val="bg1"/>
                </a:solidFill>
                <a:cs typeface="Arial" panose="020B0604020202020204" pitchFamily="34" charset="0"/>
              </a:rPr>
              <a:t>	 </a:t>
            </a:r>
            <a:r>
              <a:rPr lang="en-US" dirty="0">
                <a:solidFill>
                  <a:schemeClr val="bg1"/>
                </a:solidFill>
              </a:rPr>
              <a:t>islands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Straits of Gibraltar 	</a:t>
            </a:r>
            <a:r>
              <a:rPr lang="en-US" altLang="en-US" dirty="0">
                <a:solidFill>
                  <a:schemeClr val="bg1"/>
                </a:solidFill>
                <a:cs typeface="Arial" panose="020B0604020202020204" pitchFamily="34" charset="0"/>
              </a:rPr>
              <a:t>	 </a:t>
            </a:r>
            <a:r>
              <a:rPr lang="en-US" dirty="0">
                <a:solidFill>
                  <a:schemeClr val="bg1"/>
                </a:solidFill>
              </a:rPr>
              <a:t>ocean's currents	</a:t>
            </a:r>
            <a:r>
              <a:rPr lang="en-US" dirty="0">
                <a:solidFill>
                  <a:schemeClr val="bg1"/>
                </a:solidFill>
                <a:cs typeface="Arial" panose="020B0604020202020204" pitchFamily="34" charset="0"/>
              </a:rPr>
              <a:t>	</a:t>
            </a:r>
            <a:r>
              <a:rPr lang="en-US" dirty="0">
                <a:solidFill>
                  <a:schemeClr val="bg1"/>
                </a:solidFill>
              </a:rPr>
              <a:t> salinity</a:t>
            </a:r>
            <a:endParaRPr lang="en-US" dirty="0">
              <a:solidFill>
                <a:schemeClr val="bg1"/>
              </a:solidFill>
              <a:cs typeface="Arial" panose="020B0604020202020204" pitchFamily="34" charset="0"/>
            </a:endParaRPr>
          </a:p>
        </p:txBody>
      </p:sp>
      <p:sp>
        <p:nvSpPr>
          <p:cNvPr id="4" name="TextBox 3"/>
          <p:cNvSpPr txBox="1"/>
          <p:nvPr/>
        </p:nvSpPr>
        <p:spPr>
          <a:xfrm>
            <a:off x="8899451" y="85061"/>
            <a:ext cx="3062178" cy="369332"/>
          </a:xfrm>
          <a:prstGeom prst="rect">
            <a:avLst/>
          </a:prstGeom>
          <a:noFill/>
        </p:spPr>
        <p:txBody>
          <a:bodyPr wrap="square" rtlCol="0">
            <a:spAutoFit/>
          </a:bodyPr>
          <a:lstStyle/>
          <a:p>
            <a:r>
              <a:rPr lang="en-US" dirty="0" err="1">
                <a:solidFill>
                  <a:schemeClr val="bg1"/>
                </a:solidFill>
              </a:rPr>
              <a:t>Strathmere</a:t>
            </a:r>
            <a:r>
              <a:rPr lang="en-US" dirty="0">
                <a:solidFill>
                  <a:schemeClr val="bg1"/>
                </a:solidFill>
              </a:rPr>
              <a:t> Beach, New Jersey</a:t>
            </a:r>
          </a:p>
        </p:txBody>
      </p:sp>
      <p:sp>
        <p:nvSpPr>
          <p:cNvPr id="6" name="Rectangle 5"/>
          <p:cNvSpPr/>
          <p:nvPr/>
        </p:nvSpPr>
        <p:spPr>
          <a:xfrm>
            <a:off x="130144" y="6453963"/>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783"/>
            <a:ext cx="12191999" cy="6858000"/>
          </a:xfrm>
          <a:prstGeom prst="rect">
            <a:avLst/>
          </a:prstGeom>
        </p:spPr>
      </p:pic>
      <p:sp>
        <p:nvSpPr>
          <p:cNvPr id="2" name="TextBox 1"/>
          <p:cNvSpPr txBox="1"/>
          <p:nvPr/>
        </p:nvSpPr>
        <p:spPr>
          <a:xfrm>
            <a:off x="457200" y="5115410"/>
            <a:ext cx="4837814" cy="1200329"/>
          </a:xfrm>
          <a:prstGeom prst="rect">
            <a:avLst/>
          </a:prstGeom>
          <a:solidFill>
            <a:schemeClr val="accent6">
              <a:lumMod val="75000"/>
            </a:schemeClr>
          </a:solidFill>
        </p:spPr>
        <p:txBody>
          <a:bodyPr wrap="square" rtlCol="0">
            <a:spAutoFit/>
          </a:bodyPr>
          <a:lstStyle/>
          <a:p>
            <a:r>
              <a:rPr lang="en-US" dirty="0">
                <a:solidFill>
                  <a:schemeClr val="bg1"/>
                </a:solidFill>
              </a:rPr>
              <a:t>Living in New Jersey, we often take our close proximity to the Atlantic Ocean for granted. As one of many places that call the </a:t>
            </a:r>
            <a:r>
              <a:rPr lang="en-US" u="sng" dirty="0">
                <a:solidFill>
                  <a:schemeClr val="bg1"/>
                </a:solidFill>
              </a:rPr>
              <a:t>Atlantic Ocean </a:t>
            </a:r>
            <a:r>
              <a:rPr lang="en-US" dirty="0">
                <a:solidFill>
                  <a:schemeClr val="bg1"/>
                </a:solidFill>
              </a:rPr>
              <a:t>their own, what do we really know about it? </a:t>
            </a:r>
            <a:endParaRPr lang="en-US" sz="1400" dirty="0">
              <a:solidFill>
                <a:schemeClr val="bg1"/>
              </a:solidFill>
            </a:endParaRPr>
          </a:p>
        </p:txBody>
      </p:sp>
      <p:sp>
        <p:nvSpPr>
          <p:cNvPr id="4" name="TextBox 3"/>
          <p:cNvSpPr txBox="1"/>
          <p:nvPr/>
        </p:nvSpPr>
        <p:spPr>
          <a:xfrm>
            <a:off x="1" y="74428"/>
            <a:ext cx="2179674" cy="369332"/>
          </a:xfrm>
          <a:prstGeom prst="rect">
            <a:avLst/>
          </a:prstGeom>
          <a:noFill/>
        </p:spPr>
        <p:txBody>
          <a:bodyPr wrap="square" rtlCol="0">
            <a:spAutoFit/>
          </a:bodyPr>
          <a:lstStyle/>
          <a:p>
            <a:r>
              <a:rPr lang="en-US" dirty="0">
                <a:solidFill>
                  <a:schemeClr val="bg1"/>
                </a:solidFill>
              </a:rPr>
              <a:t>Belmar, New Jersey</a:t>
            </a:r>
          </a:p>
        </p:txBody>
      </p:sp>
      <p:sp>
        <p:nvSpPr>
          <p:cNvPr id="5" name="Rectangle 4"/>
          <p:cNvSpPr/>
          <p:nvPr/>
        </p:nvSpPr>
        <p:spPr>
          <a:xfrm>
            <a:off x="11358126" y="6400800"/>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232592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767" y="5018567"/>
            <a:ext cx="10536866" cy="1631216"/>
          </a:xfrm>
          <a:prstGeom prst="rect">
            <a:avLst/>
          </a:prstGeom>
          <a:solidFill>
            <a:schemeClr val="accent6">
              <a:lumMod val="75000"/>
            </a:schemeClr>
          </a:solidFill>
        </p:spPr>
        <p:txBody>
          <a:bodyPr wrap="square" rtlCol="0">
            <a:spAutoFit/>
          </a:bodyPr>
          <a:lstStyle/>
          <a:p>
            <a:r>
              <a:rPr lang="en-US" dirty="0">
                <a:solidFill>
                  <a:schemeClr val="bg1"/>
                </a:solidFill>
              </a:rPr>
              <a:t>For starters, the Atlantic Ocean appears to be the second youngest of the world's oceans, after the Southern Ocean. Evidence indicates that it did not exist prior to 130 million years ago, when the </a:t>
            </a:r>
            <a:r>
              <a:rPr lang="en-US" u="sng" dirty="0">
                <a:solidFill>
                  <a:schemeClr val="bg1"/>
                </a:solidFill>
              </a:rPr>
              <a:t>continents</a:t>
            </a:r>
            <a:r>
              <a:rPr lang="en-US" dirty="0">
                <a:solidFill>
                  <a:schemeClr val="bg1"/>
                </a:solidFill>
              </a:rPr>
              <a:t> that formed from the breakup of the ancestral </a:t>
            </a:r>
            <a:r>
              <a:rPr lang="en-US" u="sng" dirty="0">
                <a:solidFill>
                  <a:schemeClr val="bg1"/>
                </a:solidFill>
              </a:rPr>
              <a:t>super-continent, Pangaea</a:t>
            </a:r>
            <a:r>
              <a:rPr lang="en-US" dirty="0">
                <a:solidFill>
                  <a:schemeClr val="bg1"/>
                </a:solidFill>
              </a:rPr>
              <a:t>, were being rafted apart by the process of seafloor spreading.</a:t>
            </a:r>
          </a:p>
          <a:p>
            <a:endParaRPr lang="en-US" sz="1400" dirty="0">
              <a:solidFill>
                <a:schemeClr val="bg1"/>
              </a:solidFill>
            </a:endParaRPr>
          </a:p>
          <a:p>
            <a:r>
              <a:rPr lang="en-US" sz="1400" dirty="0">
                <a:solidFill>
                  <a:schemeClr val="bg1"/>
                </a:solidFill>
              </a:rPr>
              <a:t>http://www.newworldencyclopedia.org/entry/Atlantic_Ocean</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03767" y="-1"/>
            <a:ext cx="10462438" cy="5018568"/>
          </a:xfrm>
          <a:prstGeom prst="rect">
            <a:avLst/>
          </a:prstGeom>
        </p:spPr>
      </p:pic>
    </p:spTree>
    <p:extLst>
      <p:ext uri="{BB962C8B-B14F-4D97-AF65-F5344CB8AC3E}">
        <p14:creationId xmlns:p14="http://schemas.microsoft.com/office/powerpoint/2010/main" val="1097265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37944" y="1138925"/>
            <a:ext cx="3338623" cy="4616648"/>
          </a:xfrm>
          <a:prstGeom prst="rect">
            <a:avLst/>
          </a:prstGeom>
          <a:solidFill>
            <a:schemeClr val="accent6">
              <a:lumMod val="75000"/>
            </a:schemeClr>
          </a:solidFill>
        </p:spPr>
        <p:txBody>
          <a:bodyPr wrap="square" rtlCol="0">
            <a:spAutoFit/>
          </a:bodyPr>
          <a:lstStyle/>
          <a:p>
            <a:r>
              <a:rPr lang="en-US" u="sng" dirty="0">
                <a:solidFill>
                  <a:schemeClr val="bg1"/>
                </a:solidFill>
              </a:rPr>
              <a:t>Leif Erikson </a:t>
            </a:r>
            <a:r>
              <a:rPr lang="en-US" dirty="0">
                <a:solidFill>
                  <a:schemeClr val="bg1"/>
                </a:solidFill>
              </a:rPr>
              <a:t>(970-1020) is remembered as the first ‘European’ to reach North America more than 500 years before Columbus!</a:t>
            </a:r>
          </a:p>
          <a:p>
            <a:endParaRPr lang="en-US" dirty="0">
              <a:solidFill>
                <a:schemeClr val="bg1"/>
              </a:solidFill>
            </a:endParaRPr>
          </a:p>
          <a:p>
            <a:r>
              <a:rPr lang="en-US" dirty="0">
                <a:solidFill>
                  <a:schemeClr val="bg1"/>
                </a:solidFill>
              </a:rPr>
              <a:t>The Icelander  is said to have been the first man from Europe to cross the Atlantic Ocean and step onto North American land. He named the eastern coast of Canada ‘Vinland’, which is believed to be what is now called </a:t>
            </a:r>
            <a:r>
              <a:rPr lang="en-US" u="sng" dirty="0">
                <a:solidFill>
                  <a:schemeClr val="bg1"/>
                </a:solidFill>
              </a:rPr>
              <a:t>Newfoundland</a:t>
            </a:r>
            <a:r>
              <a:rPr lang="en-US" dirty="0">
                <a:solidFill>
                  <a:schemeClr val="bg1"/>
                </a:solidFill>
              </a:rPr>
              <a:t>.</a:t>
            </a:r>
          </a:p>
          <a:p>
            <a:endParaRPr lang="en-US" sz="1400" dirty="0">
              <a:solidFill>
                <a:schemeClr val="bg1"/>
              </a:solidFill>
            </a:endParaRPr>
          </a:p>
          <a:p>
            <a:r>
              <a:rPr lang="en-US" sz="1400" dirty="0">
                <a:solidFill>
                  <a:schemeClr val="bg1"/>
                </a:solidFill>
              </a:rPr>
              <a:t>http://www.kids-world-travel-guide.com/atlantic-ocean-facts.html</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179" t="8139" r="8318"/>
          <a:stretch/>
        </p:blipFill>
        <p:spPr>
          <a:xfrm>
            <a:off x="0" y="0"/>
            <a:ext cx="8240234" cy="6858000"/>
          </a:xfrm>
          <a:prstGeom prst="rect">
            <a:avLst/>
          </a:prstGeom>
        </p:spPr>
      </p:pic>
      <p:sp>
        <p:nvSpPr>
          <p:cNvPr id="4" name="TextBox 3"/>
          <p:cNvSpPr txBox="1"/>
          <p:nvPr/>
        </p:nvSpPr>
        <p:spPr>
          <a:xfrm>
            <a:off x="0" y="74428"/>
            <a:ext cx="4582633" cy="369332"/>
          </a:xfrm>
          <a:prstGeom prst="rect">
            <a:avLst/>
          </a:prstGeom>
          <a:noFill/>
        </p:spPr>
        <p:txBody>
          <a:bodyPr wrap="square" rtlCol="0">
            <a:spAutoFit/>
          </a:bodyPr>
          <a:lstStyle/>
          <a:p>
            <a:r>
              <a:rPr lang="en-US" dirty="0" err="1">
                <a:solidFill>
                  <a:schemeClr val="bg1"/>
                </a:solidFill>
              </a:rPr>
              <a:t>Lief</a:t>
            </a:r>
            <a:r>
              <a:rPr lang="en-US" dirty="0">
                <a:solidFill>
                  <a:schemeClr val="bg1"/>
                </a:solidFill>
              </a:rPr>
              <a:t> Erikson Cathedral, Reykjavik, Iceland</a:t>
            </a:r>
          </a:p>
        </p:txBody>
      </p:sp>
      <p:sp>
        <p:nvSpPr>
          <p:cNvPr id="5" name="Rectangle 4"/>
          <p:cNvSpPr/>
          <p:nvPr/>
        </p:nvSpPr>
        <p:spPr>
          <a:xfrm>
            <a:off x="130144" y="6453963"/>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45834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53632" y="5234012"/>
            <a:ext cx="9884735" cy="1354217"/>
          </a:xfrm>
          <a:prstGeom prst="rect">
            <a:avLst/>
          </a:prstGeom>
          <a:solidFill>
            <a:schemeClr val="accent6">
              <a:lumMod val="75000"/>
            </a:schemeClr>
          </a:solidFill>
        </p:spPr>
        <p:txBody>
          <a:bodyPr wrap="square" rtlCol="0">
            <a:spAutoFit/>
          </a:bodyPr>
          <a:lstStyle/>
          <a:p>
            <a:r>
              <a:rPr lang="en-US" dirty="0">
                <a:solidFill>
                  <a:schemeClr val="bg1"/>
                </a:solidFill>
              </a:rPr>
              <a:t>The word ’Atlantic ’ originates from the Greek mythology meaning ‘</a:t>
            </a:r>
            <a:r>
              <a:rPr lang="en-US" u="sng" dirty="0">
                <a:solidFill>
                  <a:schemeClr val="bg1"/>
                </a:solidFill>
              </a:rPr>
              <a:t>Sea of Atlas</a:t>
            </a:r>
            <a:r>
              <a:rPr lang="en-US" dirty="0">
                <a:solidFill>
                  <a:schemeClr val="bg1"/>
                </a:solidFill>
              </a:rPr>
              <a:t>’. Atlas was the titan who had to stand on the edge of the earth and carry the heavens (celestial spheres) on his shoulders, as punishment from Zeus, as Atlas had fought against the Olympian gods for the control of the heavens.</a:t>
            </a:r>
          </a:p>
          <a:p>
            <a:endParaRPr lang="en-US" sz="1400" dirty="0">
              <a:solidFill>
                <a:schemeClr val="bg1"/>
              </a:solidFill>
            </a:endParaRPr>
          </a:p>
          <a:p>
            <a:r>
              <a:rPr lang="en-US" sz="1400" dirty="0">
                <a:solidFill>
                  <a:schemeClr val="bg1"/>
                </a:solidFill>
              </a:rPr>
              <a:t>http://www.kids-world-travel-guide.com/atlantic-ocean-facts.html</a:t>
            </a:r>
          </a:p>
        </p:txBody>
      </p:sp>
      <p:sp>
        <p:nvSpPr>
          <p:cNvPr id="4" name="Rectangle 3"/>
          <p:cNvSpPr/>
          <p:nvPr/>
        </p:nvSpPr>
        <p:spPr>
          <a:xfrm>
            <a:off x="151410" y="6372785"/>
            <a:ext cx="615874" cy="215444"/>
          </a:xfrm>
          <a:prstGeom prst="rect">
            <a:avLst/>
          </a:prstGeom>
          <a:solidFill>
            <a:schemeClr val="accent6">
              <a:lumMod val="75000"/>
            </a:schemeClr>
          </a:solidFill>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591529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485321" y="3429000"/>
            <a:ext cx="4089991" cy="2400657"/>
          </a:xfrm>
          <a:prstGeom prst="rect">
            <a:avLst/>
          </a:prstGeom>
          <a:solidFill>
            <a:schemeClr val="accent6">
              <a:lumMod val="75000"/>
            </a:schemeClr>
          </a:solidFill>
        </p:spPr>
        <p:txBody>
          <a:bodyPr wrap="square" rtlCol="0">
            <a:spAutoFit/>
          </a:bodyPr>
          <a:lstStyle/>
          <a:p>
            <a:r>
              <a:rPr lang="en-US" dirty="0">
                <a:solidFill>
                  <a:schemeClr val="bg1"/>
                </a:solidFill>
              </a:rPr>
              <a:t>The Atlantic is the world’s </a:t>
            </a:r>
            <a:r>
              <a:rPr lang="en-US" u="sng" dirty="0">
                <a:solidFill>
                  <a:schemeClr val="bg1"/>
                </a:solidFill>
              </a:rPr>
              <a:t>second largest </a:t>
            </a:r>
            <a:r>
              <a:rPr lang="en-US" dirty="0">
                <a:solidFill>
                  <a:schemeClr val="bg1"/>
                </a:solidFill>
              </a:rPr>
              <a:t>ocean, after the Pacific Ocean, and covers 25% of the Earth’s surface. In size, the Atlantic Ocean is comparable with roughly 6.5 times the size of the USA. It is half the size of the Pacific Ocean.</a:t>
            </a:r>
          </a:p>
          <a:p>
            <a:endParaRPr lang="en-US" sz="1400" dirty="0">
              <a:solidFill>
                <a:schemeClr val="bg1"/>
              </a:solidFill>
            </a:endParaRPr>
          </a:p>
          <a:p>
            <a:r>
              <a:rPr lang="en-US" sz="1400" dirty="0">
                <a:solidFill>
                  <a:schemeClr val="bg1"/>
                </a:solidFill>
              </a:rPr>
              <a:t>http://www.kids-world-travel-guide.com/atlantic-ocean-facts.html</a:t>
            </a:r>
          </a:p>
        </p:txBody>
      </p:sp>
      <p:sp>
        <p:nvSpPr>
          <p:cNvPr id="4" name="Rectangle 3"/>
          <p:cNvSpPr/>
          <p:nvPr/>
        </p:nvSpPr>
        <p:spPr>
          <a:xfrm>
            <a:off x="130144" y="6453963"/>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1030414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645" t="21795" b="15238"/>
          <a:stretch/>
        </p:blipFill>
        <p:spPr>
          <a:xfrm>
            <a:off x="0" y="10633"/>
            <a:ext cx="12191999" cy="6858000"/>
          </a:xfrm>
          <a:prstGeom prst="rect">
            <a:avLst/>
          </a:prstGeom>
        </p:spPr>
      </p:pic>
      <p:sp>
        <p:nvSpPr>
          <p:cNvPr id="2" name="TextBox 1"/>
          <p:cNvSpPr txBox="1"/>
          <p:nvPr/>
        </p:nvSpPr>
        <p:spPr>
          <a:xfrm>
            <a:off x="393406" y="404038"/>
            <a:ext cx="2743200" cy="3724096"/>
          </a:xfrm>
          <a:prstGeom prst="rect">
            <a:avLst/>
          </a:prstGeom>
          <a:solidFill>
            <a:schemeClr val="accent6">
              <a:lumMod val="75000"/>
            </a:schemeClr>
          </a:solidFill>
        </p:spPr>
        <p:txBody>
          <a:bodyPr wrap="square" rtlCol="0">
            <a:spAutoFit/>
          </a:bodyPr>
          <a:lstStyle/>
          <a:p>
            <a:r>
              <a:rPr lang="en-US" dirty="0">
                <a:solidFill>
                  <a:schemeClr val="bg1"/>
                </a:solidFill>
              </a:rPr>
              <a:t>The </a:t>
            </a:r>
            <a:r>
              <a:rPr lang="en-US" u="sng" dirty="0">
                <a:solidFill>
                  <a:schemeClr val="bg1"/>
                </a:solidFill>
              </a:rPr>
              <a:t>Equator</a:t>
            </a:r>
            <a:r>
              <a:rPr lang="en-US" dirty="0">
                <a:solidFill>
                  <a:schemeClr val="bg1"/>
                </a:solidFill>
              </a:rPr>
              <a:t> divides the Atlantic Ocean into the North Atlantic Ocean and the South Atlantic Ocean and is located between Americas to the West of the Atlantic Ocean basin and the continents of Europe and Africa to the East. </a:t>
            </a:r>
          </a:p>
          <a:p>
            <a:endParaRPr lang="en-US" sz="1400" dirty="0">
              <a:solidFill>
                <a:schemeClr val="bg1"/>
              </a:solidFill>
            </a:endParaRPr>
          </a:p>
          <a:p>
            <a:r>
              <a:rPr lang="en-US" sz="1400" dirty="0">
                <a:solidFill>
                  <a:schemeClr val="bg1"/>
                </a:solidFill>
              </a:rPr>
              <a:t>http://www.kids-world-travel-guide.com/atlantic-ocean-facts.html</a:t>
            </a:r>
          </a:p>
        </p:txBody>
      </p:sp>
      <p:sp>
        <p:nvSpPr>
          <p:cNvPr id="4" name="Rectangle 3"/>
          <p:cNvSpPr/>
          <p:nvPr/>
        </p:nvSpPr>
        <p:spPr>
          <a:xfrm>
            <a:off x="236470" y="6390167"/>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3299016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7655443" y="3345980"/>
            <a:ext cx="4359349" cy="3231654"/>
          </a:xfrm>
          <a:prstGeom prst="rect">
            <a:avLst/>
          </a:prstGeom>
          <a:solidFill>
            <a:schemeClr val="accent6">
              <a:lumMod val="75000"/>
            </a:schemeClr>
          </a:solidFill>
          <a:effectLst>
            <a:softEdge rad="63500"/>
          </a:effectLst>
        </p:spPr>
        <p:txBody>
          <a:bodyPr wrap="square" rtlCol="0">
            <a:spAutoFit/>
          </a:bodyPr>
          <a:lstStyle/>
          <a:p>
            <a:r>
              <a:rPr lang="en-US" dirty="0">
                <a:solidFill>
                  <a:schemeClr val="bg1"/>
                </a:solidFill>
              </a:rPr>
              <a:t>There are many </a:t>
            </a:r>
            <a:r>
              <a:rPr lang="en-US" u="sng" dirty="0">
                <a:solidFill>
                  <a:schemeClr val="bg1"/>
                </a:solidFill>
              </a:rPr>
              <a:t>islands</a:t>
            </a:r>
            <a:r>
              <a:rPr lang="en-US" dirty="0">
                <a:solidFill>
                  <a:schemeClr val="bg1"/>
                </a:solidFill>
              </a:rPr>
              <a:t> in the Atlantic Ocean, among the most well-known are:</a:t>
            </a:r>
          </a:p>
          <a:p>
            <a:pPr marL="285750" indent="-285750">
              <a:buFont typeface="Arial" panose="020B0604020202020204" pitchFamily="34" charset="0"/>
              <a:buChar char="•"/>
            </a:pPr>
            <a:r>
              <a:rPr lang="en-US" dirty="0">
                <a:solidFill>
                  <a:schemeClr val="bg1"/>
                </a:solidFill>
              </a:rPr>
              <a:t>The Bahamas</a:t>
            </a:r>
          </a:p>
          <a:p>
            <a:pPr marL="285750" indent="-285750">
              <a:buFont typeface="Arial" panose="020B0604020202020204" pitchFamily="34" charset="0"/>
              <a:buChar char="•"/>
            </a:pPr>
            <a:r>
              <a:rPr lang="en-US" dirty="0">
                <a:solidFill>
                  <a:schemeClr val="bg1"/>
                </a:solidFill>
              </a:rPr>
              <a:t>Canary Islands (Spain)</a:t>
            </a:r>
          </a:p>
          <a:p>
            <a:pPr marL="285750" indent="-285750">
              <a:buFont typeface="Arial" panose="020B0604020202020204" pitchFamily="34" charset="0"/>
              <a:buChar char="•"/>
            </a:pPr>
            <a:r>
              <a:rPr lang="en-US" dirty="0">
                <a:solidFill>
                  <a:schemeClr val="bg1"/>
                </a:solidFill>
              </a:rPr>
              <a:t>Azores (Portugal)</a:t>
            </a:r>
          </a:p>
          <a:p>
            <a:pPr marL="285750" indent="-285750">
              <a:buFont typeface="Arial" panose="020B0604020202020204" pitchFamily="34" charset="0"/>
              <a:buChar char="•"/>
            </a:pPr>
            <a:r>
              <a:rPr lang="en-US" dirty="0">
                <a:solidFill>
                  <a:schemeClr val="bg1"/>
                </a:solidFill>
              </a:rPr>
              <a:t>Cap Verde Islands</a:t>
            </a:r>
          </a:p>
          <a:p>
            <a:pPr marL="285750" indent="-285750">
              <a:buFont typeface="Arial" panose="020B0604020202020204" pitchFamily="34" charset="0"/>
              <a:buChar char="•"/>
            </a:pPr>
            <a:r>
              <a:rPr lang="en-US" dirty="0">
                <a:solidFill>
                  <a:schemeClr val="bg1"/>
                </a:solidFill>
              </a:rPr>
              <a:t>Greenland, which not only is the largest island in the Atlantic Ocean, but also on earth.</a:t>
            </a:r>
          </a:p>
          <a:p>
            <a:endParaRPr lang="en-US" sz="1400" dirty="0">
              <a:solidFill>
                <a:schemeClr val="bg1"/>
              </a:solidFill>
            </a:endParaRPr>
          </a:p>
          <a:p>
            <a:r>
              <a:rPr lang="en-US" sz="1400" dirty="0">
                <a:solidFill>
                  <a:schemeClr val="bg1"/>
                </a:solidFill>
              </a:rPr>
              <a:t>http://www.kids-world-travel-guide.com/atlantic-ocean-facts.html</a:t>
            </a:r>
          </a:p>
        </p:txBody>
      </p:sp>
      <p:sp>
        <p:nvSpPr>
          <p:cNvPr id="4" name="TextBox 3"/>
          <p:cNvSpPr txBox="1"/>
          <p:nvPr/>
        </p:nvSpPr>
        <p:spPr>
          <a:xfrm>
            <a:off x="8192386" y="244550"/>
            <a:ext cx="3285461" cy="646331"/>
          </a:xfrm>
          <a:prstGeom prst="rect">
            <a:avLst/>
          </a:prstGeom>
          <a:solidFill>
            <a:schemeClr val="accent6">
              <a:lumMod val="75000"/>
            </a:schemeClr>
          </a:solidFill>
        </p:spPr>
        <p:txBody>
          <a:bodyPr wrap="square" rtlCol="0">
            <a:spAutoFit/>
          </a:bodyPr>
          <a:lstStyle/>
          <a:p>
            <a:r>
              <a:rPr lang="en-US" dirty="0">
                <a:solidFill>
                  <a:schemeClr val="bg1"/>
                </a:solidFill>
              </a:rPr>
              <a:t>Archipelago of the Faroe Islands, Denmark</a:t>
            </a:r>
          </a:p>
        </p:txBody>
      </p:sp>
      <p:sp>
        <p:nvSpPr>
          <p:cNvPr id="5" name="Rectangle 4"/>
          <p:cNvSpPr/>
          <p:nvPr/>
        </p:nvSpPr>
        <p:spPr>
          <a:xfrm>
            <a:off x="130144" y="6453963"/>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314383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059478" y="414670"/>
            <a:ext cx="3707219" cy="5170646"/>
          </a:xfrm>
          <a:prstGeom prst="rect">
            <a:avLst/>
          </a:prstGeom>
          <a:solidFill>
            <a:schemeClr val="accent6">
              <a:lumMod val="75000"/>
            </a:schemeClr>
          </a:solidFill>
        </p:spPr>
        <p:txBody>
          <a:bodyPr wrap="square" rtlCol="0">
            <a:spAutoFit/>
          </a:bodyPr>
          <a:lstStyle/>
          <a:p>
            <a:r>
              <a:rPr lang="en-US" dirty="0">
                <a:solidFill>
                  <a:schemeClr val="bg1"/>
                </a:solidFill>
              </a:rPr>
              <a:t>The greatest depth is the </a:t>
            </a:r>
            <a:r>
              <a:rPr lang="en-US" u="sng" dirty="0">
                <a:solidFill>
                  <a:schemeClr val="bg1"/>
                </a:solidFill>
              </a:rPr>
              <a:t>Milwaukee Deep</a:t>
            </a:r>
            <a:r>
              <a:rPr lang="en-US" dirty="0">
                <a:solidFill>
                  <a:schemeClr val="bg1"/>
                </a:solidFill>
              </a:rPr>
              <a:t> in Puerto Rico: 8,605 meters. </a:t>
            </a:r>
          </a:p>
          <a:p>
            <a:endParaRPr lang="en-US" dirty="0">
              <a:solidFill>
                <a:schemeClr val="bg1"/>
              </a:solidFill>
            </a:endParaRPr>
          </a:p>
          <a:p>
            <a:r>
              <a:rPr lang="en-US" dirty="0">
                <a:solidFill>
                  <a:schemeClr val="bg1"/>
                </a:solidFill>
              </a:rPr>
              <a:t>The average depth is about 3,339 meters (10,955 ft.)</a:t>
            </a:r>
          </a:p>
          <a:p>
            <a:endParaRPr lang="en-US" b="1" dirty="0">
              <a:solidFill>
                <a:schemeClr val="bg1"/>
              </a:solidFill>
            </a:endParaRPr>
          </a:p>
          <a:p>
            <a:r>
              <a:rPr lang="en-US" dirty="0">
                <a:solidFill>
                  <a:schemeClr val="bg1"/>
                </a:solidFill>
              </a:rPr>
              <a:t>The </a:t>
            </a:r>
            <a:r>
              <a:rPr lang="en-US" u="sng" dirty="0">
                <a:solidFill>
                  <a:schemeClr val="bg1"/>
                </a:solidFill>
              </a:rPr>
              <a:t>Mid-Atlantic Ridge</a:t>
            </a:r>
            <a:r>
              <a:rPr lang="en-US" dirty="0">
                <a:solidFill>
                  <a:schemeClr val="bg1"/>
                </a:solidFill>
              </a:rPr>
              <a:t> is an underwater (also called submarine) mountain range which extends roughly from Iceland in the north to South Georgia and South Sandwich Island south of Argentina. </a:t>
            </a:r>
          </a:p>
          <a:p>
            <a:endParaRPr lang="en-US" dirty="0">
              <a:solidFill>
                <a:schemeClr val="bg1"/>
              </a:solidFill>
            </a:endParaRPr>
          </a:p>
          <a:p>
            <a:r>
              <a:rPr lang="en-US" dirty="0">
                <a:solidFill>
                  <a:schemeClr val="bg1"/>
                </a:solidFill>
              </a:rPr>
              <a:t>The ridge divides the sea into two major basins, which are over 3,000 meters in depth. </a:t>
            </a:r>
          </a:p>
          <a:p>
            <a:endParaRPr lang="en-US" sz="1400" dirty="0">
              <a:solidFill>
                <a:schemeClr val="bg1"/>
              </a:solidFill>
            </a:endParaRPr>
          </a:p>
          <a:p>
            <a:r>
              <a:rPr lang="en-US" sz="1400" dirty="0">
                <a:solidFill>
                  <a:schemeClr val="bg1"/>
                </a:solidFill>
              </a:rPr>
              <a:t>http://www.kids-world-travel-guide.com/atlantic-ocean-facts.html</a:t>
            </a:r>
          </a:p>
        </p:txBody>
      </p:sp>
      <p:sp>
        <p:nvSpPr>
          <p:cNvPr id="4" name="Rectangle 3"/>
          <p:cNvSpPr/>
          <p:nvPr/>
        </p:nvSpPr>
        <p:spPr>
          <a:xfrm>
            <a:off x="130144" y="6453963"/>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36668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18498</TotalTime>
  <Words>547</Words>
  <Application>Microsoft Office PowerPoint</Application>
  <PresentationFormat>Widescreen</PresentationFormat>
  <Paragraphs>97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544</cp:revision>
  <dcterms:created xsi:type="dcterms:W3CDTF">2016-07-19T04:55:11Z</dcterms:created>
  <dcterms:modified xsi:type="dcterms:W3CDTF">2016-10-25T13:06:37Z</dcterms:modified>
</cp:coreProperties>
</file>