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7" r:id="rId3"/>
    <p:sldId id="359" r:id="rId4"/>
    <p:sldId id="360" r:id="rId5"/>
    <p:sldId id="358" r:id="rId6"/>
    <p:sldId id="362" r:id="rId7"/>
    <p:sldId id="363" r:id="rId8"/>
    <p:sldId id="364" r:id="rId9"/>
    <p:sldId id="349" r:id="rId10"/>
    <p:sldId id="365" r:id="rId11"/>
    <p:sldId id="350" r:id="rId12"/>
    <p:sldId id="352" r:id="rId13"/>
    <p:sldId id="354" r:id="rId14"/>
    <p:sldId id="355" r:id="rId15"/>
    <p:sldId id="366" r:id="rId16"/>
    <p:sldId id="356" r:id="rId17"/>
    <p:sldId id="357" r:id="rId18"/>
    <p:sldId id="367" r:id="rId19"/>
    <p:sldId id="36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A2B"/>
    <a:srgbClr val="860000"/>
    <a:srgbClr val="CD5B05"/>
    <a:srgbClr val="360C2E"/>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D5B05"/>
            </a:gs>
            <a:gs pos="98230">
              <a:srgbClr val="CD5B05"/>
            </a:gs>
            <a:gs pos="85000">
              <a:schemeClr val="accent4">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EDUCATION</a:t>
            </a:r>
          </a:p>
          <a:p>
            <a:pPr algn="ctr"/>
            <a:r>
              <a:rPr lang="en-US" sz="4400" dirty="0">
                <a:solidFill>
                  <a:schemeClr val="bg1"/>
                </a:solidFill>
              </a:rPr>
              <a:t>Beyond </a:t>
            </a:r>
            <a:r>
              <a:rPr lang="en-US" sz="4400">
                <a:solidFill>
                  <a:schemeClr val="bg1"/>
                </a:solidFill>
              </a:rPr>
              <a:t>High School</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 y="2962796"/>
            <a:ext cx="2465434" cy="1714561"/>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05" y="2962796"/>
            <a:ext cx="2465434" cy="1714561"/>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887817" y="4030336"/>
            <a:ext cx="10416363" cy="2308324"/>
          </a:xfrm>
          <a:prstGeom prst="rect">
            <a:avLst/>
          </a:prstGeom>
          <a:solidFill>
            <a:srgbClr val="F56A2B"/>
          </a:solidFill>
        </p:spPr>
        <p:txBody>
          <a:bodyPr wrap="square" rtlCol="0">
            <a:spAutoFit/>
          </a:bodyPr>
          <a:lstStyle/>
          <a:p>
            <a:r>
              <a:rPr lang="en-US" dirty="0">
                <a:solidFill>
                  <a:schemeClr val="bg1"/>
                </a:solidFill>
              </a:rPr>
              <a:t>In hindsight, it’s clear that this new way of thinking has created numerous problems. First, not every student should go to college. This may be the first time you are hearing those words, so brace yourself. College should be a means to an end. </a:t>
            </a:r>
          </a:p>
          <a:p>
            <a:endParaRPr lang="en-US" dirty="0">
              <a:solidFill>
                <a:schemeClr val="bg1"/>
              </a:solidFill>
            </a:endParaRPr>
          </a:p>
          <a:p>
            <a:r>
              <a:rPr lang="en-US" dirty="0">
                <a:solidFill>
                  <a:schemeClr val="bg1"/>
                </a:solidFill>
              </a:rPr>
              <a:t>That means, you should absolutely attend college if the career you desire requires a degree. Unfortunately, since the 1980s, many students selected college based on everything other than future career.  However, if you are not a great student, struggle </a:t>
            </a:r>
            <a:r>
              <a:rPr lang="en-US" u="sng" dirty="0">
                <a:solidFill>
                  <a:schemeClr val="bg1"/>
                </a:solidFill>
              </a:rPr>
              <a:t>academically</a:t>
            </a:r>
            <a:r>
              <a:rPr lang="en-US" dirty="0">
                <a:solidFill>
                  <a:schemeClr val="bg1"/>
                </a:solidFill>
              </a:rPr>
              <a:t>,  have other interests, or are just not sure what to do, you should know there are other worthy options. </a:t>
            </a:r>
          </a:p>
        </p:txBody>
      </p:sp>
      <p:sp>
        <p:nvSpPr>
          <p:cNvPr id="4" name="Rectangle 3"/>
          <p:cNvSpPr/>
          <p:nvPr/>
        </p:nvSpPr>
        <p:spPr>
          <a:xfrm>
            <a:off x="151407" y="644388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119411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7115" y="2059041"/>
            <a:ext cx="4746922" cy="3416320"/>
          </a:xfrm>
          <a:prstGeom prst="rect">
            <a:avLst/>
          </a:prstGeom>
          <a:solidFill>
            <a:srgbClr val="F56A2B"/>
          </a:solidFill>
        </p:spPr>
        <p:txBody>
          <a:bodyPr wrap="square" rtlCol="0">
            <a:spAutoFit/>
          </a:bodyPr>
          <a:lstStyle/>
          <a:p>
            <a:r>
              <a:rPr lang="en-US" dirty="0">
                <a:solidFill>
                  <a:schemeClr val="bg1"/>
                </a:solidFill>
              </a:rPr>
              <a:t>Many students struggle to decide what they would like to do, often </a:t>
            </a:r>
            <a:r>
              <a:rPr lang="en-US" u="sng" dirty="0">
                <a:solidFill>
                  <a:schemeClr val="bg1"/>
                </a:solidFill>
              </a:rPr>
              <a:t>changing majors </a:t>
            </a:r>
            <a:r>
              <a:rPr lang="en-US" dirty="0">
                <a:solidFill>
                  <a:schemeClr val="bg1"/>
                </a:solidFill>
              </a:rPr>
              <a:t>several times and at great expense. Many students who would have excelled in the Arts or a Trade, found themselves frustrated, unable to complete their studies, and in debt. </a:t>
            </a:r>
          </a:p>
          <a:p>
            <a:endParaRPr lang="en-US" dirty="0">
              <a:solidFill>
                <a:schemeClr val="bg1"/>
              </a:solidFill>
            </a:endParaRPr>
          </a:p>
          <a:p>
            <a:r>
              <a:rPr lang="en-US" dirty="0">
                <a:solidFill>
                  <a:schemeClr val="bg1"/>
                </a:solidFill>
              </a:rPr>
              <a:t>And the irony is that many college graduates are unable to find jobs while those who chose the trades are usually able to find work and often earned a higher income than the college graduates.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531"/>
            <a:ext cx="6916995" cy="6842469"/>
          </a:xfrm>
          <a:prstGeom prst="rect">
            <a:avLst/>
          </a:prstGeom>
        </p:spPr>
      </p:pic>
    </p:spTree>
    <p:extLst>
      <p:ext uri="{BB962C8B-B14F-4D97-AF65-F5344CB8AC3E}">
        <p14:creationId xmlns:p14="http://schemas.microsoft.com/office/powerpoint/2010/main" val="1322653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295" y="4954879"/>
            <a:ext cx="10133409" cy="1754326"/>
          </a:xfrm>
          <a:prstGeom prst="rect">
            <a:avLst/>
          </a:prstGeom>
          <a:solidFill>
            <a:srgbClr val="F56A2B"/>
          </a:solidFill>
        </p:spPr>
        <p:txBody>
          <a:bodyPr wrap="square" rtlCol="0">
            <a:spAutoFit/>
          </a:bodyPr>
          <a:lstStyle/>
          <a:p>
            <a:r>
              <a:rPr lang="en-US" dirty="0">
                <a:solidFill>
                  <a:schemeClr val="bg1"/>
                </a:solidFill>
              </a:rPr>
              <a:t>Luckily, there is a better approach and New Jersey is the perfect place to implement it. The approach begins with serious thought and a </a:t>
            </a:r>
            <a:r>
              <a:rPr lang="en-US" u="sng" dirty="0">
                <a:solidFill>
                  <a:schemeClr val="bg1"/>
                </a:solidFill>
              </a:rPr>
              <a:t>solid plan</a:t>
            </a:r>
            <a:r>
              <a:rPr lang="en-US" dirty="0">
                <a:solidFill>
                  <a:schemeClr val="bg1"/>
                </a:solidFill>
              </a:rPr>
              <a:t>. </a:t>
            </a:r>
          </a:p>
          <a:p>
            <a:endParaRPr lang="en-US" dirty="0">
              <a:solidFill>
                <a:schemeClr val="bg1"/>
              </a:solidFill>
            </a:endParaRPr>
          </a:p>
          <a:p>
            <a:r>
              <a:rPr lang="en-US" dirty="0">
                <a:solidFill>
                  <a:schemeClr val="bg1"/>
                </a:solidFill>
              </a:rPr>
              <a:t>Before you consider a college education, you should first ask yourself what type of work you would like to do. While many people eventually end up doing work totally unrelated to their degree, it’s still a good place to start.</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23716"/>
          </a:xfrm>
          <a:prstGeom prst="rect">
            <a:avLst/>
          </a:prstGeom>
        </p:spPr>
      </p:pic>
      <p:sp>
        <p:nvSpPr>
          <p:cNvPr id="5" name="Rectangle 4"/>
          <p:cNvSpPr/>
          <p:nvPr/>
        </p:nvSpPr>
        <p:spPr>
          <a:xfrm>
            <a:off x="183305" y="4467915"/>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0161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7936" y="727542"/>
            <a:ext cx="2621627" cy="5632311"/>
          </a:xfrm>
          <a:prstGeom prst="rect">
            <a:avLst/>
          </a:prstGeom>
          <a:solidFill>
            <a:srgbClr val="F56A2B"/>
          </a:solidFill>
        </p:spPr>
        <p:txBody>
          <a:bodyPr wrap="square" rtlCol="0">
            <a:spAutoFit/>
          </a:bodyPr>
          <a:lstStyle/>
          <a:p>
            <a:r>
              <a:rPr lang="en-US" dirty="0">
                <a:solidFill>
                  <a:schemeClr val="bg1"/>
                </a:solidFill>
              </a:rPr>
              <a:t>If you have no idea what you would like to do, perhaps an expensive four-year school isn’t the right decision, right now.</a:t>
            </a:r>
          </a:p>
          <a:p>
            <a:endParaRPr lang="en-US" dirty="0">
              <a:solidFill>
                <a:schemeClr val="bg1"/>
              </a:solidFill>
            </a:endParaRPr>
          </a:p>
          <a:p>
            <a:r>
              <a:rPr lang="en-US" dirty="0">
                <a:solidFill>
                  <a:schemeClr val="bg1"/>
                </a:solidFill>
              </a:rPr>
              <a:t>A better idea would be to get a job and take some courses at your a community college. It’s an inexpensive way to experiment with different career paths. </a:t>
            </a:r>
          </a:p>
          <a:p>
            <a:endParaRPr lang="en-US" dirty="0">
              <a:solidFill>
                <a:schemeClr val="bg1"/>
              </a:solidFill>
            </a:endParaRPr>
          </a:p>
          <a:p>
            <a:r>
              <a:rPr lang="en-US" dirty="0">
                <a:solidFill>
                  <a:schemeClr val="bg1"/>
                </a:solidFill>
              </a:rPr>
              <a:t>Working while you do this will also give you some great life experience (handy for selecting a career) as well as a work ethic and independence.</a:t>
            </a:r>
            <a:endParaRPr lang="en-US" sz="1400"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82"/>
          <a:stretch/>
        </p:blipFill>
        <p:spPr>
          <a:xfrm>
            <a:off x="0" y="0"/>
            <a:ext cx="9133367" cy="6858000"/>
          </a:xfrm>
          <a:prstGeom prst="rect">
            <a:avLst/>
          </a:prstGeom>
        </p:spPr>
      </p:pic>
      <p:sp>
        <p:nvSpPr>
          <p:cNvPr id="5" name="Rectangle 4"/>
          <p:cNvSpPr/>
          <p:nvPr/>
        </p:nvSpPr>
        <p:spPr>
          <a:xfrm>
            <a:off x="193937" y="6465043"/>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44094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923" y="148854"/>
            <a:ext cx="9096153" cy="923330"/>
          </a:xfrm>
          <a:prstGeom prst="rect">
            <a:avLst/>
          </a:prstGeom>
          <a:solidFill>
            <a:srgbClr val="F56A2B"/>
          </a:solidFill>
        </p:spPr>
        <p:txBody>
          <a:bodyPr wrap="square" rtlCol="0">
            <a:spAutoFit/>
          </a:bodyPr>
          <a:lstStyle/>
          <a:p>
            <a:r>
              <a:rPr lang="en-US" dirty="0">
                <a:solidFill>
                  <a:schemeClr val="bg1"/>
                </a:solidFill>
              </a:rPr>
              <a:t>Volunteering your services in a field that interests you is also a great way to discover your true interests. And speaking of volunteering, consider volunteering in your community. It will give you a new perspective and could lead to future networking opportunities.  </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2184"/>
            <a:ext cx="12192000" cy="5785815"/>
          </a:xfrm>
          <a:prstGeom prst="rect">
            <a:avLst/>
          </a:prstGeom>
        </p:spPr>
      </p:pic>
      <p:sp>
        <p:nvSpPr>
          <p:cNvPr id="5" name="Rectangle 4"/>
          <p:cNvSpPr/>
          <p:nvPr/>
        </p:nvSpPr>
        <p:spPr>
          <a:xfrm>
            <a:off x="183305" y="63498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56326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8269" y="643622"/>
            <a:ext cx="3122781" cy="5570756"/>
          </a:xfrm>
          <a:prstGeom prst="rect">
            <a:avLst/>
          </a:prstGeom>
          <a:solidFill>
            <a:srgbClr val="F56A2B"/>
          </a:solidFill>
        </p:spPr>
        <p:txBody>
          <a:bodyPr wrap="square" rtlCol="0">
            <a:spAutoFit/>
          </a:bodyPr>
          <a:lstStyle/>
          <a:p>
            <a:r>
              <a:rPr lang="en-US" dirty="0">
                <a:solidFill>
                  <a:schemeClr val="bg1"/>
                </a:solidFill>
              </a:rPr>
              <a:t>If you have a good idea of what you would like to do (let’s face it, some kids have known what they’d like to be since kindergarten), but money is an issue, start at your local community college. </a:t>
            </a:r>
          </a:p>
          <a:p>
            <a:endParaRPr lang="en-US" dirty="0">
              <a:solidFill>
                <a:schemeClr val="bg1"/>
              </a:solidFill>
            </a:endParaRPr>
          </a:p>
          <a:p>
            <a:r>
              <a:rPr lang="en-US" dirty="0">
                <a:solidFill>
                  <a:schemeClr val="bg1"/>
                </a:solidFill>
              </a:rPr>
              <a:t>The first two years of college look pretty similar no matter where you go. Why pay over $50,000 for your freshman year when you can go to a community college and pay less than $10,000?</a:t>
            </a:r>
          </a:p>
          <a:p>
            <a:endParaRPr lang="en-US" sz="1400" dirty="0">
              <a:solidFill>
                <a:schemeClr val="bg1"/>
              </a:solidFill>
            </a:endParaRPr>
          </a:p>
          <a:p>
            <a:r>
              <a:rPr lang="en-US" dirty="0">
                <a:solidFill>
                  <a:schemeClr val="bg1"/>
                </a:solidFill>
              </a:rPr>
              <a:t>Financially speaking, community colleges are an amazing opportunity and make financial sense.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0963"/>
            <a:ext cx="8641080" cy="5756074"/>
          </a:xfrm>
          <a:prstGeom prst="rect">
            <a:avLst/>
          </a:prstGeom>
        </p:spPr>
      </p:pic>
    </p:spTree>
    <p:extLst>
      <p:ext uri="{BB962C8B-B14F-4D97-AF65-F5344CB8AC3E}">
        <p14:creationId xmlns:p14="http://schemas.microsoft.com/office/powerpoint/2010/main" val="1184670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935" y="3946428"/>
            <a:ext cx="11383926" cy="2677656"/>
          </a:xfrm>
          <a:prstGeom prst="rect">
            <a:avLst/>
          </a:prstGeom>
          <a:solidFill>
            <a:srgbClr val="F56A2B"/>
          </a:solidFill>
        </p:spPr>
        <p:txBody>
          <a:bodyPr wrap="square" rtlCol="0">
            <a:spAutoFit/>
          </a:bodyPr>
          <a:lstStyle/>
          <a:p>
            <a:r>
              <a:rPr lang="en-US" dirty="0">
                <a:solidFill>
                  <a:schemeClr val="bg1"/>
                </a:solidFill>
              </a:rPr>
              <a:t>Now, there was a time when people often looked down upon community colleges and considered them to be 13</a:t>
            </a:r>
            <a:r>
              <a:rPr lang="en-US" baseline="30000" dirty="0">
                <a:solidFill>
                  <a:schemeClr val="bg1"/>
                </a:solidFill>
              </a:rPr>
              <a:t>th</a:t>
            </a:r>
            <a:r>
              <a:rPr lang="en-US" dirty="0">
                <a:solidFill>
                  <a:schemeClr val="bg1"/>
                </a:solidFill>
              </a:rPr>
              <a:t> grade. A myth, to be sure and nothing could be farther from the truth. Community colleges offer a solid, affordable college education and are often aligned with major universities. They offer programs with a guaranteed transfer to participating institutions and even online classes to accommodate your schedule.</a:t>
            </a:r>
          </a:p>
          <a:p>
            <a:endParaRPr lang="en-US" sz="1400" dirty="0">
              <a:solidFill>
                <a:schemeClr val="bg1"/>
              </a:solidFill>
            </a:endParaRPr>
          </a:p>
          <a:p>
            <a:r>
              <a:rPr lang="en-US" dirty="0">
                <a:solidFill>
                  <a:schemeClr val="bg1"/>
                </a:solidFill>
              </a:rPr>
              <a:t>There are 19 Community Colleges in the Garden State, conveniently located in all areas. Most, accessible by public transportation, offer a cost-effective means to complete an Associates Degree, complete the first two years of a Bachelor’s Degree, or complete a certificate program.</a:t>
            </a:r>
          </a:p>
          <a:p>
            <a:endParaRPr lang="en-US" sz="1400" dirty="0">
              <a:solidFill>
                <a:schemeClr val="bg1"/>
              </a:solidFill>
            </a:endParaRPr>
          </a:p>
          <a:p>
            <a:r>
              <a:rPr lang="en-US" sz="1400" dirty="0">
                <a:solidFill>
                  <a:schemeClr val="bg1"/>
                </a:solidFill>
              </a:rPr>
              <a:t>http://www.collegesimply.com/colleges/new-jersey/community-colleges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282" y="1"/>
            <a:ext cx="5721753" cy="3742660"/>
          </a:xfrm>
          <a:prstGeom prst="rect">
            <a:avLst/>
          </a:prstGeom>
        </p:spPr>
      </p:pic>
      <p:sp>
        <p:nvSpPr>
          <p:cNvPr id="4" name="Rectangle 3"/>
          <p:cNvSpPr/>
          <p:nvPr/>
        </p:nvSpPr>
        <p:spPr>
          <a:xfrm>
            <a:off x="3040282" y="352137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556654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2" name="TextBox 1"/>
          <p:cNvSpPr txBox="1"/>
          <p:nvPr/>
        </p:nvSpPr>
        <p:spPr>
          <a:xfrm>
            <a:off x="361933" y="300112"/>
            <a:ext cx="4337658" cy="3139321"/>
          </a:xfrm>
          <a:prstGeom prst="rect">
            <a:avLst/>
          </a:prstGeom>
          <a:solidFill>
            <a:srgbClr val="F56A2B"/>
          </a:solidFill>
        </p:spPr>
        <p:txBody>
          <a:bodyPr wrap="square" rtlCol="0">
            <a:spAutoFit/>
          </a:bodyPr>
          <a:lstStyle/>
          <a:p>
            <a:r>
              <a:rPr lang="en-US" dirty="0">
                <a:solidFill>
                  <a:schemeClr val="bg1"/>
                </a:solidFill>
              </a:rPr>
              <a:t>In addition to excellent community colleges, some of the best colleges in the nation are in New Jersey. </a:t>
            </a:r>
          </a:p>
          <a:p>
            <a:endParaRPr lang="en-US" dirty="0">
              <a:solidFill>
                <a:schemeClr val="bg1"/>
              </a:solidFill>
            </a:endParaRPr>
          </a:p>
          <a:p>
            <a:r>
              <a:rPr lang="en-US" dirty="0">
                <a:solidFill>
                  <a:schemeClr val="bg1"/>
                </a:solidFill>
              </a:rPr>
              <a:t>From the 2016 #1 school in the nation, Princeton, to the renowned State University of Rutgers, to private schools like Seton Hall and Farleigh Dickinson, to the New Jersey Institute of Technology and Stevens Institute of Technology, New Jersey offers outstanding opportunities.</a:t>
            </a:r>
            <a:endParaRPr lang="en-US" sz="1400" dirty="0">
              <a:solidFill>
                <a:schemeClr val="bg1"/>
              </a:solidFill>
            </a:endParaRPr>
          </a:p>
        </p:txBody>
      </p:sp>
      <p:sp>
        <p:nvSpPr>
          <p:cNvPr id="5" name="Rectangle 4"/>
          <p:cNvSpPr/>
          <p:nvPr/>
        </p:nvSpPr>
        <p:spPr>
          <a:xfrm>
            <a:off x="130143" y="6520000"/>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31230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814" y="505122"/>
            <a:ext cx="3040912" cy="5847755"/>
          </a:xfrm>
          <a:prstGeom prst="rect">
            <a:avLst/>
          </a:prstGeom>
          <a:solidFill>
            <a:srgbClr val="F56A2B"/>
          </a:solidFill>
        </p:spPr>
        <p:txBody>
          <a:bodyPr wrap="square" rtlCol="0">
            <a:spAutoFit/>
          </a:bodyPr>
          <a:lstStyle/>
          <a:p>
            <a:r>
              <a:rPr lang="en-US" dirty="0">
                <a:solidFill>
                  <a:schemeClr val="bg1"/>
                </a:solidFill>
              </a:rPr>
              <a:t>If you decide you are interested in a career that doesn’t require college, look into trade schools and apprenticeships where you can become highly trained through a certificate program, specific to your interests.</a:t>
            </a:r>
          </a:p>
          <a:p>
            <a:endParaRPr lang="en-US" dirty="0">
              <a:solidFill>
                <a:schemeClr val="bg1"/>
              </a:solidFill>
            </a:endParaRPr>
          </a:p>
          <a:p>
            <a:r>
              <a:rPr lang="en-US" dirty="0">
                <a:solidFill>
                  <a:schemeClr val="bg1"/>
                </a:solidFill>
              </a:rPr>
              <a:t>Many institutions offer hi-tech certificates without the expense of a four year school and many of these jobs are, and will continue to be, in demand.</a:t>
            </a:r>
          </a:p>
          <a:p>
            <a:endParaRPr lang="en-US" sz="1400" dirty="0">
              <a:solidFill>
                <a:schemeClr val="bg1"/>
              </a:solidFill>
            </a:endParaRPr>
          </a:p>
          <a:p>
            <a:r>
              <a:rPr lang="en-US" dirty="0">
                <a:solidFill>
                  <a:schemeClr val="bg1"/>
                </a:solidFill>
              </a:rPr>
              <a:t>And if you decide to own your own business one day, you can head over to your community college and take a few business classes.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376" y="0"/>
            <a:ext cx="8580027" cy="6858000"/>
          </a:xfrm>
          <a:prstGeom prst="rect">
            <a:avLst/>
          </a:prstGeom>
        </p:spPr>
      </p:pic>
      <p:sp>
        <p:nvSpPr>
          <p:cNvPr id="5" name="Rectangle 4"/>
          <p:cNvSpPr/>
          <p:nvPr/>
        </p:nvSpPr>
        <p:spPr>
          <a:xfrm>
            <a:off x="3617621"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1467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5172" y="643621"/>
            <a:ext cx="3710763" cy="5570756"/>
          </a:xfrm>
          <a:prstGeom prst="rect">
            <a:avLst/>
          </a:prstGeom>
          <a:solidFill>
            <a:srgbClr val="F56A2B"/>
          </a:solidFill>
        </p:spPr>
        <p:txBody>
          <a:bodyPr wrap="square" rtlCol="0">
            <a:spAutoFit/>
          </a:bodyPr>
          <a:lstStyle/>
          <a:p>
            <a:r>
              <a:rPr lang="en-US" dirty="0">
                <a:solidFill>
                  <a:schemeClr val="bg1"/>
                </a:solidFill>
              </a:rPr>
              <a:t>Finally, never look down upon any career or job that requires honest, hard work. Our society requires much more than college graduates to function. </a:t>
            </a:r>
          </a:p>
          <a:p>
            <a:endParaRPr lang="en-US" dirty="0">
              <a:solidFill>
                <a:schemeClr val="bg1"/>
              </a:solidFill>
            </a:endParaRPr>
          </a:p>
          <a:p>
            <a:r>
              <a:rPr lang="en-US" dirty="0">
                <a:solidFill>
                  <a:schemeClr val="bg1"/>
                </a:solidFill>
              </a:rPr>
              <a:t>We need people to build our colleges, homes, schools, cars, and roadways. We need people to repair those items. We need services such as hair stylists and barbers, restaurants, retailers, delivery services, and sanitation services for garbage and recycling, to name a few. </a:t>
            </a:r>
          </a:p>
          <a:p>
            <a:endParaRPr lang="en-US" sz="1400" dirty="0">
              <a:solidFill>
                <a:schemeClr val="bg1"/>
              </a:solidFill>
            </a:endParaRPr>
          </a:p>
          <a:p>
            <a:r>
              <a:rPr lang="en-US" dirty="0">
                <a:solidFill>
                  <a:schemeClr val="bg1"/>
                </a:solidFill>
              </a:rPr>
              <a:t>The goal should be to become a contributing member of society and make an honest living. Remember, there are many, many options and many ways to get there.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7910622" cy="6857999"/>
          </a:xfrm>
          <a:prstGeom prst="rect">
            <a:avLst/>
          </a:prstGeom>
        </p:spPr>
      </p:pic>
    </p:spTree>
    <p:extLst>
      <p:ext uri="{BB962C8B-B14F-4D97-AF65-F5344CB8AC3E}">
        <p14:creationId xmlns:p14="http://schemas.microsoft.com/office/powerpoint/2010/main" val="30866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614" y="606234"/>
            <a:ext cx="4247909" cy="5632311"/>
          </a:xfrm>
          <a:prstGeom prst="rect">
            <a:avLst/>
          </a:prstGeom>
          <a:solidFill>
            <a:srgbClr val="F56A2B"/>
          </a:solidFill>
        </p:spPr>
        <p:txBody>
          <a:bodyPr wrap="square" rtlCol="0">
            <a:spAutoFit/>
          </a:bodyPr>
          <a:lstStyle/>
          <a:p>
            <a:r>
              <a:rPr lang="en-US" dirty="0">
                <a:solidFill>
                  <a:schemeClr val="bg1"/>
                </a:solidFill>
              </a:rPr>
              <a:t>By the time students reach middle school, many often start thinking about what they would like to do after high school. The options seem endless, overwhelming and a bit confusing. Fifty years ago, there were less options and careers were self-explanatory. </a:t>
            </a:r>
          </a:p>
          <a:p>
            <a:endParaRPr lang="en-US" dirty="0">
              <a:solidFill>
                <a:schemeClr val="bg1"/>
              </a:solidFill>
            </a:endParaRPr>
          </a:p>
          <a:p>
            <a:r>
              <a:rPr lang="en-US" dirty="0">
                <a:solidFill>
                  <a:schemeClr val="bg1"/>
                </a:solidFill>
              </a:rPr>
              <a:t>In today’s digital, global, </a:t>
            </a:r>
            <a:r>
              <a:rPr lang="en-US" u="sng" dirty="0">
                <a:solidFill>
                  <a:schemeClr val="bg1"/>
                </a:solidFill>
              </a:rPr>
              <a:t>ever-changing economy</a:t>
            </a:r>
            <a:r>
              <a:rPr lang="en-US" dirty="0">
                <a:solidFill>
                  <a:schemeClr val="bg1"/>
                </a:solidFill>
              </a:rPr>
              <a:t>, things have grown rather complicated. </a:t>
            </a:r>
          </a:p>
          <a:p>
            <a:endParaRPr lang="en-US" dirty="0">
              <a:solidFill>
                <a:schemeClr val="bg1"/>
              </a:solidFill>
            </a:endParaRPr>
          </a:p>
          <a:p>
            <a:r>
              <a:rPr lang="en-US" dirty="0">
                <a:solidFill>
                  <a:schemeClr val="bg1"/>
                </a:solidFill>
              </a:rPr>
              <a:t>While many of the careers from yesteryear still exist, many have gone the way of the covered wagon and have been replaced with confusing, new careers. </a:t>
            </a:r>
          </a:p>
          <a:p>
            <a:endParaRPr lang="en-US" dirty="0">
              <a:solidFill>
                <a:schemeClr val="bg1"/>
              </a:solidFill>
            </a:endParaRPr>
          </a:p>
          <a:p>
            <a:r>
              <a:rPr lang="en-US" dirty="0">
                <a:solidFill>
                  <a:schemeClr val="bg1"/>
                </a:solidFill>
              </a:rPr>
              <a:t>Today, it isn’t uncommon to ask a person what they do for a living and walk away having no idea what they do for a living. </a:t>
            </a:r>
            <a:endParaRPr lang="en-US" sz="1400" dirty="0">
              <a:solidFill>
                <a:schemeClr val="bg1"/>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060" l="0" r="100000">
                        <a14:foregroundMark x1="18562" y1="34236" x2="26483" y2="21948"/>
                        <a14:foregroundMark x1="73355" y1="77203" x2="85459" y2="55942"/>
                        <a14:foregroundMark x1="27579" y1="21706" x2="43420" y2="21706"/>
                        <a14:foregroundMark x1="8408" y1="66249" x2="13932" y2="67542"/>
                        <a14:backgroundMark x1="7311" y1="67340" x2="20755" y2="70614"/>
                        <a14:backgroundMark x1="28229" y1="77648" x2="32656" y2="72595"/>
                      </a14:backgroundRemoval>
                    </a14:imgEffect>
                  </a14:imgLayer>
                </a14:imgProps>
              </a:ext>
              <a:ext uri="{28A0092B-C50C-407E-A947-70E740481C1C}">
                <a14:useLocalDpi xmlns:a14="http://schemas.microsoft.com/office/drawing/2010/main" val="0"/>
              </a:ext>
            </a:extLst>
          </a:blip>
          <a:srcRect t="16670" b="12485"/>
          <a:stretch/>
        </p:blipFill>
        <p:spPr>
          <a:xfrm>
            <a:off x="5147558" y="1546518"/>
            <a:ext cx="6403977" cy="4553341"/>
          </a:xfrm>
          <a:prstGeom prst="rect">
            <a:avLst/>
          </a:prstGeom>
        </p:spPr>
      </p:pic>
    </p:spTree>
    <p:extLst>
      <p:ext uri="{BB962C8B-B14F-4D97-AF65-F5344CB8AC3E}">
        <p14:creationId xmlns:p14="http://schemas.microsoft.com/office/powerpoint/2010/main" val="1644103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1998" cy="7025833"/>
          </a:xfrm>
          <a:prstGeom prst="rect">
            <a:avLst/>
          </a:prstGeom>
        </p:spPr>
      </p:pic>
      <p:sp>
        <p:nvSpPr>
          <p:cNvPr id="5" name="TextBox 4"/>
          <p:cNvSpPr txBox="1"/>
          <p:nvPr/>
        </p:nvSpPr>
        <p:spPr>
          <a:xfrm>
            <a:off x="4951229" y="3841790"/>
            <a:ext cx="6996222" cy="3016210"/>
          </a:xfrm>
          <a:prstGeom prst="rect">
            <a:avLst/>
          </a:prstGeom>
          <a:solidFill>
            <a:srgbClr val="F56A2B"/>
          </a:solidFill>
        </p:spPr>
        <p:txBody>
          <a:bodyPr wrap="square" rtlCol="0">
            <a:spAutoFit/>
          </a:bodyPr>
          <a:lstStyle/>
          <a:p>
            <a:pPr algn="ctr"/>
            <a:r>
              <a:rPr lang="en-US" sz="2800" dirty="0">
                <a:solidFill>
                  <a:schemeClr val="bg1"/>
                </a:solidFill>
              </a:rPr>
              <a:t>Key Words</a:t>
            </a:r>
          </a:p>
          <a:p>
            <a:r>
              <a:rPr lang="en-US" dirty="0">
                <a:solidFill>
                  <a:schemeClr val="bg1"/>
                </a:solidFill>
              </a:rPr>
              <a:t>ever-changing economy</a:t>
            </a:r>
            <a:r>
              <a:rPr lang="en-US" i="1" dirty="0">
                <a:solidFill>
                  <a:schemeClr val="bg1"/>
                </a:solidFill>
                <a:cs typeface="Arial" panose="020B0604020202020204" pitchFamily="34" charset="0"/>
              </a:rPr>
              <a:t>	 </a:t>
            </a:r>
            <a:r>
              <a:rPr lang="en-US" dirty="0">
                <a:solidFill>
                  <a:schemeClr val="bg1"/>
                </a:solidFill>
              </a:rPr>
              <a:t>future stress </a:t>
            </a:r>
            <a:r>
              <a:rPr lang="en-US" dirty="0">
                <a:solidFill>
                  <a:schemeClr val="bg1"/>
                </a:solidFill>
                <a:cs typeface="Arial" panose="020B0604020202020204" pitchFamily="34" charset="0"/>
              </a:rPr>
              <a:t>		</a:t>
            </a:r>
            <a:r>
              <a:rPr lang="en-US" dirty="0">
                <a:solidFill>
                  <a:schemeClr val="bg1"/>
                </a:solidFill>
              </a:rPr>
              <a:t> predict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vocational classes 	</a:t>
            </a:r>
            <a:r>
              <a:rPr lang="en-US" dirty="0">
                <a:solidFill>
                  <a:schemeClr val="bg1"/>
                </a:solidFill>
                <a:cs typeface="Arial" panose="020B0604020202020204" pitchFamily="34" charset="0"/>
              </a:rPr>
              <a:t>	 </a:t>
            </a:r>
            <a:r>
              <a:rPr lang="en-US" dirty="0">
                <a:solidFill>
                  <a:schemeClr val="bg1"/>
                </a:solidFill>
              </a:rPr>
              <a:t>academically </a:t>
            </a:r>
            <a:r>
              <a:rPr lang="en-US" dirty="0">
                <a:solidFill>
                  <a:schemeClr val="bg1"/>
                </a:solidFill>
                <a:cs typeface="Arial" panose="020B0604020202020204" pitchFamily="34" charset="0"/>
              </a:rPr>
              <a:t>		</a:t>
            </a:r>
            <a:r>
              <a:rPr lang="en-US" dirty="0">
                <a:solidFill>
                  <a:schemeClr val="bg1"/>
                </a:solidFill>
              </a:rPr>
              <a:t> career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college degree </a:t>
            </a:r>
            <a:r>
              <a:rPr lang="en-US" dirty="0">
                <a:solidFill>
                  <a:schemeClr val="bg1"/>
                </a:solidFill>
                <a:cs typeface="Arial" panose="020B0604020202020204" pitchFamily="34" charset="0"/>
              </a:rPr>
              <a:t>		 </a:t>
            </a:r>
            <a:r>
              <a:rPr lang="en-US" dirty="0">
                <a:solidFill>
                  <a:schemeClr val="bg1"/>
                </a:solidFill>
              </a:rPr>
              <a:t>changing majors </a:t>
            </a:r>
            <a:r>
              <a:rPr lang="en-US" dirty="0">
                <a:solidFill>
                  <a:schemeClr val="bg1"/>
                </a:solidFill>
                <a:cs typeface="Arial" panose="020B0604020202020204" pitchFamily="34" charset="0"/>
              </a:rPr>
              <a:t>		</a:t>
            </a:r>
            <a:r>
              <a:rPr lang="en-US" dirty="0">
                <a:solidFill>
                  <a:schemeClr val="bg1"/>
                </a:solidFill>
              </a:rPr>
              <a:t> college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tradesmen 	</a:t>
            </a:r>
            <a:r>
              <a:rPr lang="en-US" dirty="0">
                <a:solidFill>
                  <a:schemeClr val="bg1"/>
                </a:solidFill>
                <a:cs typeface="Arial" panose="020B0604020202020204" pitchFamily="34" charset="0"/>
              </a:rPr>
              <a:t>	 </a:t>
            </a:r>
            <a:r>
              <a:rPr lang="en-US" dirty="0">
                <a:solidFill>
                  <a:schemeClr val="bg1"/>
                </a:solidFill>
              </a:rPr>
              <a:t>tradeswomen 	</a:t>
            </a:r>
            <a:r>
              <a:rPr lang="en-US" dirty="0">
                <a:solidFill>
                  <a:schemeClr val="bg1"/>
                </a:solidFill>
                <a:cs typeface="Arial" panose="020B0604020202020204" pitchFamily="34" charset="0"/>
              </a:rPr>
              <a:t>	 </a:t>
            </a:r>
            <a:r>
              <a:rPr lang="en-US" dirty="0">
                <a:solidFill>
                  <a:schemeClr val="bg1"/>
                </a:solidFill>
              </a:rPr>
              <a:t>trades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four-year institutions </a:t>
            </a:r>
            <a:r>
              <a:rPr lang="en-US" altLang="en-US" dirty="0">
                <a:solidFill>
                  <a:schemeClr val="bg1"/>
                </a:solidFill>
                <a:cs typeface="Arial" panose="020B0604020202020204" pitchFamily="34" charset="0"/>
              </a:rPr>
              <a:t>	 </a:t>
            </a:r>
            <a:r>
              <a:rPr lang="en-US" dirty="0">
                <a:solidFill>
                  <a:schemeClr val="bg1"/>
                </a:solidFill>
              </a:rPr>
              <a:t>solid plan 	</a:t>
            </a:r>
            <a:r>
              <a:rPr lang="en-US" dirty="0">
                <a:solidFill>
                  <a:schemeClr val="bg1"/>
                </a:solidFill>
                <a:cs typeface="Arial" panose="020B0604020202020204" pitchFamily="34" charset="0"/>
              </a:rPr>
              <a:t>	</a:t>
            </a:r>
            <a:r>
              <a:rPr lang="en-US" dirty="0">
                <a:solidFill>
                  <a:schemeClr val="bg1"/>
                </a:solidFill>
              </a:rPr>
              <a:t> mortgage</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1" cy="4582633"/>
          </a:xfrm>
          <a:prstGeom prst="rect">
            <a:avLst/>
          </a:prstGeom>
        </p:spPr>
      </p:pic>
      <p:sp>
        <p:nvSpPr>
          <p:cNvPr id="2" name="TextBox 1"/>
          <p:cNvSpPr txBox="1"/>
          <p:nvPr/>
        </p:nvSpPr>
        <p:spPr>
          <a:xfrm>
            <a:off x="1169581" y="4582633"/>
            <a:ext cx="10076120" cy="2031325"/>
          </a:xfrm>
          <a:prstGeom prst="rect">
            <a:avLst/>
          </a:prstGeom>
          <a:solidFill>
            <a:srgbClr val="F56A2B"/>
          </a:solidFill>
        </p:spPr>
        <p:txBody>
          <a:bodyPr wrap="square" rtlCol="0">
            <a:spAutoFit/>
          </a:bodyPr>
          <a:lstStyle/>
          <a:p>
            <a:r>
              <a:rPr lang="en-US" dirty="0">
                <a:solidFill>
                  <a:schemeClr val="bg1"/>
                </a:solidFill>
              </a:rPr>
              <a:t>It’s no wonder that students start to feel ‘</a:t>
            </a:r>
            <a:r>
              <a:rPr lang="en-US" u="sng" dirty="0">
                <a:solidFill>
                  <a:schemeClr val="bg1"/>
                </a:solidFill>
              </a:rPr>
              <a:t>future stress</a:t>
            </a:r>
            <a:r>
              <a:rPr lang="en-US" dirty="0">
                <a:solidFill>
                  <a:schemeClr val="bg1"/>
                </a:solidFill>
              </a:rPr>
              <a:t>’ before they even reach high school. In addition to the complex nature of new careers, there’s also to age-old issue of just not knowing what you would like to do. </a:t>
            </a:r>
          </a:p>
          <a:p>
            <a:endParaRPr lang="en-US" dirty="0">
              <a:solidFill>
                <a:schemeClr val="bg1"/>
              </a:solidFill>
            </a:endParaRPr>
          </a:p>
          <a:p>
            <a:r>
              <a:rPr lang="en-US" dirty="0">
                <a:solidFill>
                  <a:schemeClr val="bg1"/>
                </a:solidFill>
              </a:rPr>
              <a:t>It’s often hard, even as students graduate from high school, to know exactly what they would like to do for a living. Students often feel pressure from their families and self-conscious when their friends seem to have it all figured out. </a:t>
            </a:r>
            <a:endParaRPr lang="en-US" sz="1400" dirty="0">
              <a:solidFill>
                <a:schemeClr val="bg1"/>
              </a:solidFill>
            </a:endParaRPr>
          </a:p>
        </p:txBody>
      </p:sp>
      <p:sp>
        <p:nvSpPr>
          <p:cNvPr id="4" name="Rectangle 3"/>
          <p:cNvSpPr/>
          <p:nvPr/>
        </p:nvSpPr>
        <p:spPr>
          <a:xfrm>
            <a:off x="151405" y="420210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1051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447510" y="404038"/>
            <a:ext cx="3036425" cy="3970318"/>
          </a:xfrm>
          <a:prstGeom prst="rect">
            <a:avLst/>
          </a:prstGeom>
          <a:solidFill>
            <a:srgbClr val="F56A2B"/>
          </a:solidFill>
        </p:spPr>
        <p:txBody>
          <a:bodyPr wrap="square" rtlCol="0">
            <a:spAutoFit/>
          </a:bodyPr>
          <a:lstStyle/>
          <a:p>
            <a:r>
              <a:rPr lang="en-US" dirty="0">
                <a:solidFill>
                  <a:schemeClr val="bg1"/>
                </a:solidFill>
              </a:rPr>
              <a:t>To further complicate matters, students are often told to plan for jobs that will </a:t>
            </a:r>
            <a:r>
              <a:rPr lang="en-US" i="1" dirty="0">
                <a:solidFill>
                  <a:schemeClr val="bg1"/>
                </a:solidFill>
              </a:rPr>
              <a:t>be there in the future</a:t>
            </a:r>
            <a:r>
              <a:rPr lang="en-US" dirty="0">
                <a:solidFill>
                  <a:schemeClr val="bg1"/>
                </a:solidFill>
              </a:rPr>
              <a:t>. </a:t>
            </a:r>
          </a:p>
          <a:p>
            <a:endParaRPr lang="en-US" dirty="0">
              <a:solidFill>
                <a:schemeClr val="bg1"/>
              </a:solidFill>
            </a:endParaRPr>
          </a:p>
          <a:p>
            <a:r>
              <a:rPr lang="en-US" dirty="0">
                <a:solidFill>
                  <a:schemeClr val="bg1"/>
                </a:solidFill>
              </a:rPr>
              <a:t>That, however, is a prospect much easier said than done. </a:t>
            </a:r>
          </a:p>
          <a:p>
            <a:endParaRPr lang="en-US" dirty="0">
              <a:solidFill>
                <a:schemeClr val="bg1"/>
              </a:solidFill>
            </a:endParaRPr>
          </a:p>
          <a:p>
            <a:r>
              <a:rPr lang="en-US" dirty="0">
                <a:solidFill>
                  <a:schemeClr val="bg1"/>
                </a:solidFill>
              </a:rPr>
              <a:t>Technology’s break-neck pace makes most students feel that they would need a crystal ball to </a:t>
            </a:r>
            <a:r>
              <a:rPr lang="en-US" u="sng" dirty="0">
                <a:solidFill>
                  <a:schemeClr val="bg1"/>
                </a:solidFill>
              </a:rPr>
              <a:t>predict</a:t>
            </a:r>
            <a:r>
              <a:rPr lang="en-US" dirty="0">
                <a:solidFill>
                  <a:schemeClr val="bg1"/>
                </a:solidFill>
              </a:rPr>
              <a:t> what jobs will still be available in thirty, twenty, or even fifteen years. </a:t>
            </a:r>
            <a:endParaRPr lang="en-US" sz="1400" dirty="0">
              <a:solidFill>
                <a:schemeClr val="bg1"/>
              </a:solidFill>
            </a:endParaRP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9579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582093"/>
          </a:xfrm>
          <a:prstGeom prst="rect">
            <a:avLst/>
          </a:prstGeom>
        </p:spPr>
      </p:pic>
      <p:sp>
        <p:nvSpPr>
          <p:cNvPr id="2" name="TextBox 1"/>
          <p:cNvSpPr txBox="1"/>
          <p:nvPr/>
        </p:nvSpPr>
        <p:spPr>
          <a:xfrm>
            <a:off x="1711840" y="5466837"/>
            <a:ext cx="9133949" cy="1200329"/>
          </a:xfrm>
          <a:prstGeom prst="rect">
            <a:avLst/>
          </a:prstGeom>
          <a:solidFill>
            <a:srgbClr val="F56A2B"/>
          </a:solidFill>
        </p:spPr>
        <p:txBody>
          <a:bodyPr wrap="square" rtlCol="0">
            <a:spAutoFit/>
          </a:bodyPr>
          <a:lstStyle/>
          <a:p>
            <a:r>
              <a:rPr lang="en-US" dirty="0">
                <a:solidFill>
                  <a:schemeClr val="bg1"/>
                </a:solidFill>
              </a:rPr>
              <a:t>Prior to the 1980s, most students attended college with a specific </a:t>
            </a:r>
            <a:r>
              <a:rPr lang="en-US" u="sng" dirty="0">
                <a:solidFill>
                  <a:schemeClr val="bg1"/>
                </a:solidFill>
              </a:rPr>
              <a:t>career</a:t>
            </a:r>
            <a:r>
              <a:rPr lang="en-US" dirty="0">
                <a:solidFill>
                  <a:schemeClr val="bg1"/>
                </a:solidFill>
              </a:rPr>
              <a:t> in mind. College was not the automatic next step after high school, unless you wanted a career that required a college education. If you wanted a career, such as an accountant, a doctor, a teacher, a nurse, an engineer, or a lawyer, you would need to pursue that college degree. </a:t>
            </a:r>
            <a:endParaRPr lang="en-US" sz="1400" dirty="0">
              <a:solidFill>
                <a:schemeClr val="bg1"/>
              </a:solidFill>
            </a:endParaRPr>
          </a:p>
        </p:txBody>
      </p:sp>
      <p:sp>
        <p:nvSpPr>
          <p:cNvPr id="4" name="Rectangle 3"/>
          <p:cNvSpPr/>
          <p:nvPr/>
        </p:nvSpPr>
        <p:spPr>
          <a:xfrm>
            <a:off x="108877" y="5251393"/>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0687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72140" y="1166842"/>
            <a:ext cx="4445416" cy="4524315"/>
          </a:xfrm>
          <a:prstGeom prst="rect">
            <a:avLst/>
          </a:prstGeom>
          <a:solidFill>
            <a:srgbClr val="F56A2B"/>
          </a:solidFill>
        </p:spPr>
        <p:txBody>
          <a:bodyPr wrap="square" rtlCol="0">
            <a:spAutoFit/>
          </a:bodyPr>
          <a:lstStyle/>
          <a:p>
            <a:r>
              <a:rPr lang="en-US" dirty="0">
                <a:solidFill>
                  <a:schemeClr val="bg1"/>
                </a:solidFill>
              </a:rPr>
              <a:t>If, however, you wanted a different career, you most likely did not attend </a:t>
            </a:r>
            <a:r>
              <a:rPr lang="en-US" u="sng" dirty="0">
                <a:solidFill>
                  <a:schemeClr val="bg1"/>
                </a:solidFill>
              </a:rPr>
              <a:t>college</a:t>
            </a:r>
            <a:r>
              <a:rPr lang="en-US" dirty="0">
                <a:solidFill>
                  <a:schemeClr val="bg1"/>
                </a:solidFill>
              </a:rPr>
              <a:t>. Students who considered the </a:t>
            </a:r>
            <a:r>
              <a:rPr lang="en-US" u="sng" dirty="0">
                <a:solidFill>
                  <a:schemeClr val="bg1"/>
                </a:solidFill>
              </a:rPr>
              <a:t>trades</a:t>
            </a:r>
            <a:r>
              <a:rPr lang="en-US" dirty="0">
                <a:solidFill>
                  <a:schemeClr val="bg1"/>
                </a:solidFill>
              </a:rPr>
              <a:t> and enjoyed working with their hands, embarked on a different path. </a:t>
            </a:r>
          </a:p>
          <a:p>
            <a:endParaRPr lang="en-US" dirty="0">
              <a:solidFill>
                <a:schemeClr val="bg1"/>
              </a:solidFill>
            </a:endParaRPr>
          </a:p>
          <a:p>
            <a:r>
              <a:rPr lang="en-US" dirty="0">
                <a:solidFill>
                  <a:schemeClr val="bg1"/>
                </a:solidFill>
              </a:rPr>
              <a:t>Financially, it makes no sense to spend the time and money on a four year degree if you want a career like carpenter, electrician, plumber, auto mechanic, firefighter, hair stylist, chef, court stenographer, secretary, or mason. </a:t>
            </a:r>
          </a:p>
          <a:p>
            <a:endParaRPr lang="en-US" dirty="0">
              <a:solidFill>
                <a:schemeClr val="bg1"/>
              </a:solidFill>
            </a:endParaRPr>
          </a:p>
          <a:p>
            <a:r>
              <a:rPr lang="en-US" dirty="0">
                <a:solidFill>
                  <a:schemeClr val="bg1"/>
                </a:solidFill>
              </a:rPr>
              <a:t>These students took </a:t>
            </a:r>
            <a:r>
              <a:rPr lang="en-US" u="sng" dirty="0">
                <a:solidFill>
                  <a:schemeClr val="bg1"/>
                </a:solidFill>
              </a:rPr>
              <a:t>vocational classes </a:t>
            </a:r>
            <a:r>
              <a:rPr lang="en-US" dirty="0">
                <a:solidFill>
                  <a:schemeClr val="bg1"/>
                </a:solidFill>
              </a:rPr>
              <a:t>in high school, attended trade schools, were accepted to academies, and/or apprenticed.</a:t>
            </a:r>
            <a:endParaRPr lang="en-US" sz="1400" dirty="0">
              <a:solidFill>
                <a:schemeClr val="bg1"/>
              </a:solidFill>
            </a:endParaRPr>
          </a:p>
        </p:txBody>
      </p:sp>
      <p:sp>
        <p:nvSpPr>
          <p:cNvPr id="4" name="Rectangle 3"/>
          <p:cNvSpPr/>
          <p:nvPr/>
        </p:nvSpPr>
        <p:spPr>
          <a:xfrm>
            <a:off x="11071044" y="652549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06448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8976" y="1443841"/>
            <a:ext cx="5124894" cy="3970318"/>
          </a:xfrm>
          <a:prstGeom prst="rect">
            <a:avLst/>
          </a:prstGeom>
          <a:solidFill>
            <a:srgbClr val="F56A2B"/>
          </a:solidFill>
        </p:spPr>
        <p:txBody>
          <a:bodyPr wrap="square" rtlCol="0">
            <a:spAutoFit/>
          </a:bodyPr>
          <a:lstStyle/>
          <a:p>
            <a:r>
              <a:rPr lang="en-US" dirty="0">
                <a:solidFill>
                  <a:schemeClr val="bg1"/>
                </a:solidFill>
              </a:rPr>
              <a:t>During the 1980s, attitudes began to shift and somewhere along the line, society decided that every student must have a college degree, often referring to it as the new high school diploma. The measuring stick shifted importance from satisfying career to obtaining a </a:t>
            </a:r>
            <a:r>
              <a:rPr lang="en-US" u="sng" dirty="0">
                <a:solidFill>
                  <a:schemeClr val="bg1"/>
                </a:solidFill>
              </a:rPr>
              <a:t>college degree</a:t>
            </a:r>
            <a:r>
              <a:rPr lang="en-US" dirty="0">
                <a:solidFill>
                  <a:schemeClr val="bg1"/>
                </a:solidFill>
              </a:rPr>
              <a:t>. </a:t>
            </a:r>
          </a:p>
          <a:p>
            <a:endParaRPr lang="en-US" dirty="0">
              <a:solidFill>
                <a:schemeClr val="bg1"/>
              </a:solidFill>
            </a:endParaRPr>
          </a:p>
          <a:p>
            <a:r>
              <a:rPr lang="en-US" dirty="0">
                <a:solidFill>
                  <a:schemeClr val="bg1"/>
                </a:solidFill>
              </a:rPr>
              <a:t>Everyone was now expected to go to college. Families approached the situation as one-size-fits-all and college became an all-in or all-out proposition. Families who could afford to send their children to expensive four-year schools or families who were willing to </a:t>
            </a:r>
            <a:r>
              <a:rPr lang="en-US" u="sng" dirty="0">
                <a:solidFill>
                  <a:schemeClr val="bg1"/>
                </a:solidFill>
              </a:rPr>
              <a:t>mortgage</a:t>
            </a:r>
            <a:r>
              <a:rPr lang="en-US" dirty="0">
                <a:solidFill>
                  <a:schemeClr val="bg1"/>
                </a:solidFill>
              </a:rPr>
              <a:t> their homes, often did so without a clear understanding of what this meant. </a:t>
            </a:r>
          </a:p>
        </p:txBody>
      </p:sp>
      <p:sp>
        <p:nvSpPr>
          <p:cNvPr id="4" name="Rectangle 3"/>
          <p:cNvSpPr/>
          <p:nvPr/>
        </p:nvSpPr>
        <p:spPr>
          <a:xfrm>
            <a:off x="11156600" y="6286083"/>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063263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1791585" y="4121911"/>
            <a:ext cx="8608827" cy="2308324"/>
          </a:xfrm>
          <a:prstGeom prst="rect">
            <a:avLst/>
          </a:prstGeom>
          <a:solidFill>
            <a:srgbClr val="F56A2B"/>
          </a:solidFill>
        </p:spPr>
        <p:txBody>
          <a:bodyPr wrap="square" rtlCol="0">
            <a:spAutoFit/>
          </a:bodyPr>
          <a:lstStyle/>
          <a:p>
            <a:r>
              <a:rPr lang="en-US" dirty="0">
                <a:solidFill>
                  <a:schemeClr val="bg1"/>
                </a:solidFill>
              </a:rPr>
              <a:t>Suddenly the </a:t>
            </a:r>
            <a:r>
              <a:rPr lang="en-US" i="1" dirty="0">
                <a:solidFill>
                  <a:schemeClr val="bg1"/>
                </a:solidFill>
              </a:rPr>
              <a:t>career</a:t>
            </a:r>
            <a:r>
              <a:rPr lang="en-US" dirty="0">
                <a:solidFill>
                  <a:schemeClr val="bg1"/>
                </a:solidFill>
              </a:rPr>
              <a:t> became secondary to the </a:t>
            </a:r>
            <a:r>
              <a:rPr lang="en-US" i="1" dirty="0">
                <a:solidFill>
                  <a:schemeClr val="bg1"/>
                </a:solidFill>
              </a:rPr>
              <a:t>college experience</a:t>
            </a:r>
            <a:r>
              <a:rPr lang="en-US" dirty="0">
                <a:solidFill>
                  <a:schemeClr val="bg1"/>
                </a:solidFill>
              </a:rPr>
              <a:t>. A nation swept up in the </a:t>
            </a:r>
            <a:r>
              <a:rPr lang="en-US" i="1" dirty="0">
                <a:solidFill>
                  <a:schemeClr val="bg1"/>
                </a:solidFill>
              </a:rPr>
              <a:t>everyone must go to college</a:t>
            </a:r>
            <a:r>
              <a:rPr lang="en-US" dirty="0">
                <a:solidFill>
                  <a:schemeClr val="bg1"/>
                </a:solidFill>
              </a:rPr>
              <a:t> craze blindly took on massive debt to finance college degrees. </a:t>
            </a:r>
          </a:p>
          <a:p>
            <a:endParaRPr lang="en-US" dirty="0">
              <a:solidFill>
                <a:schemeClr val="bg1"/>
              </a:solidFill>
            </a:endParaRPr>
          </a:p>
          <a:p>
            <a:r>
              <a:rPr lang="en-US" dirty="0">
                <a:solidFill>
                  <a:schemeClr val="bg1"/>
                </a:solidFill>
              </a:rPr>
              <a:t>We stopped promoting the arts and the trades and began measuring success with things like salary and power. In the wake of this craze, we devalued our </a:t>
            </a:r>
            <a:r>
              <a:rPr lang="en-US" u="sng" dirty="0">
                <a:solidFill>
                  <a:schemeClr val="bg1"/>
                </a:solidFill>
              </a:rPr>
              <a:t>tradesmen</a:t>
            </a:r>
            <a:r>
              <a:rPr lang="en-US" dirty="0">
                <a:solidFill>
                  <a:schemeClr val="bg1"/>
                </a:solidFill>
              </a:rPr>
              <a:t> and </a:t>
            </a:r>
            <a:r>
              <a:rPr lang="en-US" u="sng" dirty="0">
                <a:solidFill>
                  <a:schemeClr val="bg1"/>
                </a:solidFill>
              </a:rPr>
              <a:t>tradeswomen</a:t>
            </a:r>
            <a:r>
              <a:rPr lang="en-US" dirty="0">
                <a:solidFill>
                  <a:schemeClr val="bg1"/>
                </a:solidFill>
              </a:rPr>
              <a:t> and found ourselves with more college graduates than jobs. To make matters worse, college graduates were carrying excessive debt upon graduation, frequently over $100,000.</a:t>
            </a:r>
          </a:p>
        </p:txBody>
      </p:sp>
      <p:sp>
        <p:nvSpPr>
          <p:cNvPr id="4" name="Rectangle 3"/>
          <p:cNvSpPr/>
          <p:nvPr/>
        </p:nvSpPr>
        <p:spPr>
          <a:xfrm>
            <a:off x="225835" y="6430235"/>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21840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480" y="1173816"/>
            <a:ext cx="4896091" cy="4524315"/>
          </a:xfrm>
          <a:prstGeom prst="rect">
            <a:avLst/>
          </a:prstGeom>
          <a:solidFill>
            <a:srgbClr val="F56A2B"/>
          </a:solidFill>
        </p:spPr>
        <p:txBody>
          <a:bodyPr wrap="square" rtlCol="0">
            <a:spAutoFit/>
          </a:bodyPr>
          <a:lstStyle/>
          <a:p>
            <a:r>
              <a:rPr lang="en-US" dirty="0">
                <a:solidFill>
                  <a:schemeClr val="bg1"/>
                </a:solidFill>
              </a:rPr>
              <a:t>Yes, somewhere along the way, the message touting the importance of college for specific careers was muddled into every student must attend college. And not just any college. </a:t>
            </a:r>
          </a:p>
          <a:p>
            <a:endParaRPr lang="en-US" dirty="0">
              <a:solidFill>
                <a:schemeClr val="bg1"/>
              </a:solidFill>
            </a:endParaRPr>
          </a:p>
          <a:p>
            <a:r>
              <a:rPr lang="en-US" dirty="0">
                <a:solidFill>
                  <a:schemeClr val="bg1"/>
                </a:solidFill>
              </a:rPr>
              <a:t>Parents and students felt pressure to attend expensive </a:t>
            </a:r>
            <a:r>
              <a:rPr lang="en-US" u="sng" dirty="0">
                <a:solidFill>
                  <a:schemeClr val="bg1"/>
                </a:solidFill>
              </a:rPr>
              <a:t>four-year institutions</a:t>
            </a:r>
            <a:r>
              <a:rPr lang="en-US" dirty="0">
                <a:solidFill>
                  <a:schemeClr val="bg1"/>
                </a:solidFill>
              </a:rPr>
              <a:t>, spending weekends college shopping and comparing notes. Many parents were setting up college funds before their children were even born.</a:t>
            </a:r>
          </a:p>
          <a:p>
            <a:endParaRPr lang="en-US" dirty="0">
              <a:solidFill>
                <a:schemeClr val="bg1"/>
              </a:solidFill>
            </a:endParaRPr>
          </a:p>
          <a:p>
            <a:r>
              <a:rPr lang="en-US" dirty="0">
                <a:solidFill>
                  <a:schemeClr val="bg1"/>
                </a:solidFill>
              </a:rPr>
              <a:t>Society began defining people by their college degree or lack thereof instead of seeing college for what it is…</a:t>
            </a:r>
          </a:p>
          <a:p>
            <a:endParaRPr lang="en-US" dirty="0">
              <a:solidFill>
                <a:schemeClr val="bg1"/>
              </a:solidFill>
            </a:endParaRPr>
          </a:p>
          <a:p>
            <a:r>
              <a:rPr lang="en-US" dirty="0">
                <a:solidFill>
                  <a:schemeClr val="bg1"/>
                </a:solidFill>
              </a:rPr>
              <a:t>                </a:t>
            </a:r>
            <a:r>
              <a:rPr lang="en-US" i="1" dirty="0">
                <a:solidFill>
                  <a:schemeClr val="bg1"/>
                </a:solidFill>
              </a:rPr>
              <a:t>a valuable tool to enter specific careers.</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4710" t="9394" r="15499" b="11375"/>
          <a:stretch/>
        </p:blipFill>
        <p:spPr>
          <a:xfrm>
            <a:off x="6018836" y="682906"/>
            <a:ext cx="5488603" cy="6018836"/>
          </a:xfrm>
          <a:prstGeom prst="rect">
            <a:avLst/>
          </a:prstGeom>
        </p:spPr>
      </p:pic>
    </p:spTree>
    <p:extLst>
      <p:ext uri="{BB962C8B-B14F-4D97-AF65-F5344CB8AC3E}">
        <p14:creationId xmlns:p14="http://schemas.microsoft.com/office/powerpoint/2010/main" val="1364766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19114</TotalTime>
  <Words>1682</Words>
  <Application>Microsoft Office PowerPoint</Application>
  <PresentationFormat>Widescreen</PresentationFormat>
  <Paragraphs>101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583</cp:revision>
  <dcterms:created xsi:type="dcterms:W3CDTF">2016-07-19T04:55:11Z</dcterms:created>
  <dcterms:modified xsi:type="dcterms:W3CDTF">2016-10-25T18:49:18Z</dcterms:modified>
</cp:coreProperties>
</file>