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4" r:id="rId3"/>
    <p:sldId id="346" r:id="rId4"/>
    <p:sldId id="352" r:id="rId5"/>
    <p:sldId id="345" r:id="rId6"/>
    <p:sldId id="365" r:id="rId7"/>
    <p:sldId id="366" r:id="rId8"/>
    <p:sldId id="367" r:id="rId9"/>
    <p:sldId id="368" r:id="rId10"/>
    <p:sldId id="369" r:id="rId11"/>
    <p:sldId id="357" r:id="rId12"/>
    <p:sldId id="359" r:id="rId13"/>
    <p:sldId id="360" r:id="rId14"/>
    <p:sldId id="361" r:id="rId15"/>
    <p:sldId id="36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5B05"/>
    <a:srgbClr val="F56A2B"/>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CD5B05"/>
            </a:gs>
            <a:gs pos="98230">
              <a:srgbClr val="CD5B05"/>
            </a:gs>
            <a:gs pos="85000">
              <a:schemeClr val="accent4">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EDUCATION</a:t>
            </a:r>
          </a:p>
          <a:p>
            <a:pPr algn="ctr"/>
            <a:r>
              <a:rPr lang="en-US" sz="4400">
                <a:solidFill>
                  <a:schemeClr val="bg1"/>
                </a:solidFill>
              </a:rPr>
              <a:t>Standardized Tests</a:t>
            </a:r>
            <a:endParaRPr lang="en-US" sz="4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8" y="2962796"/>
            <a:ext cx="2465434" cy="1714561"/>
          </a:xfrm>
          <a:prstGeom prst="ellipse">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205" y="2962796"/>
            <a:ext cx="2465434" cy="1714561"/>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219507" cy="6858000"/>
          </a:xfrm>
          <a:prstGeom prst="rect">
            <a:avLst/>
          </a:prstGeom>
        </p:spPr>
      </p:pic>
      <p:sp>
        <p:nvSpPr>
          <p:cNvPr id="2" name="TextBox 1"/>
          <p:cNvSpPr txBox="1"/>
          <p:nvPr/>
        </p:nvSpPr>
        <p:spPr>
          <a:xfrm>
            <a:off x="7293935" y="120402"/>
            <a:ext cx="4536558" cy="6617196"/>
          </a:xfrm>
          <a:prstGeom prst="rect">
            <a:avLst/>
          </a:prstGeom>
          <a:solidFill>
            <a:srgbClr val="CD5B05"/>
          </a:solidFill>
        </p:spPr>
        <p:txBody>
          <a:bodyPr wrap="square" rtlCol="0">
            <a:spAutoFit/>
          </a:bodyPr>
          <a:lstStyle/>
          <a:p>
            <a:pPr fontAlgn="base"/>
            <a:r>
              <a:rPr lang="en-US" dirty="0">
                <a:solidFill>
                  <a:schemeClr val="bg1"/>
                </a:solidFill>
              </a:rPr>
              <a:t>While no one discounts the very real problem of students who can’t read or do basic math, defenders of the status quo often claim that glossing over science, arts and social studies is merely a fleeting elementary school experience—later to be recouped in middle and later high school.</a:t>
            </a:r>
          </a:p>
          <a:p>
            <a:pPr fontAlgn="base"/>
            <a:endParaRPr lang="en-US" dirty="0">
              <a:solidFill>
                <a:schemeClr val="bg1"/>
              </a:solidFill>
            </a:endParaRPr>
          </a:p>
          <a:p>
            <a:pPr fontAlgn="base"/>
            <a:r>
              <a:rPr lang="en-US" dirty="0">
                <a:solidFill>
                  <a:schemeClr val="bg1"/>
                </a:solidFill>
              </a:rPr>
              <a:t>“But by then,” says Rich Milner, “it’s probably too late.”</a:t>
            </a:r>
          </a:p>
          <a:p>
            <a:pPr fontAlgn="base"/>
            <a:endParaRPr lang="en-US" dirty="0">
              <a:solidFill>
                <a:schemeClr val="bg1"/>
              </a:solidFill>
            </a:endParaRPr>
          </a:p>
          <a:p>
            <a:pPr fontAlgn="base"/>
            <a:r>
              <a:rPr lang="en-US" dirty="0">
                <a:solidFill>
                  <a:schemeClr val="bg1"/>
                </a:solidFill>
              </a:rPr>
              <a:t>“Without learning opportunities, these kids can’t develop the competencies and skills that will help them transition from elementary school,” Milner says. “Kids in urban areas are in most need of a well-rounded education and yet they are the ones who have had it stripped from their classrooms—and they don’t have other avenues available to them that students in suburban communities have to at least partly supplant what is missing in schools.”</a:t>
            </a:r>
          </a:p>
          <a:p>
            <a:pPr fontAlgn="base"/>
            <a:endParaRPr lang="en-US" dirty="0">
              <a:solidFill>
                <a:schemeClr val="bg1"/>
              </a:solidFill>
            </a:endParaRPr>
          </a:p>
          <a:p>
            <a:pPr fontAlgn="base"/>
            <a:r>
              <a:rPr lang="en-US" sz="1400" dirty="0">
                <a:solidFill>
                  <a:schemeClr val="bg1"/>
                </a:solidFill>
              </a:rPr>
              <a:t>http://neatoday.org/2014/09/02/the-testing-obsession-and-the-disappearing-curriculum-2</a:t>
            </a:r>
          </a:p>
        </p:txBody>
      </p:sp>
      <p:sp>
        <p:nvSpPr>
          <p:cNvPr id="5" name="Rectangle 4"/>
          <p:cNvSpPr/>
          <p:nvPr/>
        </p:nvSpPr>
        <p:spPr>
          <a:xfrm>
            <a:off x="183305" y="6349878"/>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335345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3317358"/>
          </a:xfrm>
          <a:prstGeom prst="rect">
            <a:avLst/>
          </a:prstGeom>
        </p:spPr>
      </p:pic>
      <p:sp>
        <p:nvSpPr>
          <p:cNvPr id="2" name="TextBox 1"/>
          <p:cNvSpPr txBox="1"/>
          <p:nvPr/>
        </p:nvSpPr>
        <p:spPr>
          <a:xfrm>
            <a:off x="287079" y="3408094"/>
            <a:ext cx="11617842" cy="3354765"/>
          </a:xfrm>
          <a:prstGeom prst="rect">
            <a:avLst/>
          </a:prstGeom>
          <a:solidFill>
            <a:srgbClr val="CD5B05"/>
          </a:solidFill>
        </p:spPr>
        <p:txBody>
          <a:bodyPr wrap="square" rtlCol="0">
            <a:spAutoFit/>
          </a:bodyPr>
          <a:lstStyle/>
          <a:p>
            <a:r>
              <a:rPr lang="en-US" dirty="0">
                <a:solidFill>
                  <a:schemeClr val="bg1"/>
                </a:solidFill>
              </a:rPr>
              <a:t>Today, there are many repercussions created by our culture of testing. The following are just some of the issues created when education’s focus shifts from teaching to testing. </a:t>
            </a:r>
          </a:p>
          <a:p>
            <a:endParaRPr lang="en-US" b="1" dirty="0">
              <a:solidFill>
                <a:schemeClr val="bg1"/>
              </a:solidFill>
            </a:endParaRPr>
          </a:p>
          <a:p>
            <a:r>
              <a:rPr lang="en-US" b="1" dirty="0">
                <a:solidFill>
                  <a:schemeClr val="bg1"/>
                </a:solidFill>
              </a:rPr>
              <a:t>Too Much Pressure</a:t>
            </a:r>
          </a:p>
          <a:p>
            <a:br>
              <a:rPr lang="en-US" dirty="0">
                <a:solidFill>
                  <a:schemeClr val="bg1"/>
                </a:solidFill>
              </a:rPr>
            </a:br>
            <a:r>
              <a:rPr lang="en-US" dirty="0">
                <a:solidFill>
                  <a:schemeClr val="bg1"/>
                </a:solidFill>
              </a:rPr>
              <a:t>According to the NEA survey, a majority of teachers reported feeling considerable pressure to improve test scores. </a:t>
            </a:r>
            <a:r>
              <a:rPr lang="en-US">
                <a:solidFill>
                  <a:schemeClr val="bg1"/>
                </a:solidFill>
              </a:rPr>
              <a:t>Seventy-two </a:t>
            </a:r>
            <a:r>
              <a:rPr lang="en-US" dirty="0">
                <a:solidFill>
                  <a:schemeClr val="bg1"/>
                </a:solidFill>
              </a:rPr>
              <a:t>percent replied that they felt “moderate” or “extreme” pressure from both school and district administrators.</a:t>
            </a:r>
          </a:p>
          <a:p>
            <a:r>
              <a:rPr lang="en-US" dirty="0">
                <a:solidFill>
                  <a:schemeClr val="bg1"/>
                </a:solidFill>
              </a:rPr>
              <a:t>From fellow teachers and parents, however, a large majority of respondents said they felt very little or no pressure. The fact that increasing numbers of parents nationwide no longer want their children to be exposed to a one-size-fits-all education approach may help explain the disparity between them and school and district officials.</a:t>
            </a:r>
          </a:p>
          <a:p>
            <a:endParaRPr lang="en-US" dirty="0">
              <a:solidFill>
                <a:schemeClr val="bg1"/>
              </a:solidFill>
            </a:endParaRPr>
          </a:p>
          <a:p>
            <a:r>
              <a:rPr lang="en-US" sz="1400" dirty="0">
                <a:solidFill>
                  <a:schemeClr val="bg1"/>
                </a:solidFill>
              </a:rPr>
              <a:t>http://neatoday.org/2014/11/02/nea-survey-nearly-half-of-teachers-consider-leaving-profession-due-to-standardized-testing-2/</a:t>
            </a:r>
          </a:p>
        </p:txBody>
      </p:sp>
    </p:spTree>
    <p:extLst>
      <p:ext uri="{BB962C8B-B14F-4D97-AF65-F5344CB8AC3E}">
        <p14:creationId xmlns:p14="http://schemas.microsoft.com/office/powerpoint/2010/main" val="743884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40242" y="244549"/>
            <a:ext cx="5103628" cy="4124206"/>
          </a:xfrm>
          <a:prstGeom prst="rect">
            <a:avLst/>
          </a:prstGeom>
          <a:solidFill>
            <a:srgbClr val="CD5B05"/>
          </a:solidFill>
        </p:spPr>
        <p:txBody>
          <a:bodyPr wrap="square" rtlCol="0">
            <a:spAutoFit/>
          </a:bodyPr>
          <a:lstStyle/>
          <a:p>
            <a:r>
              <a:rPr lang="en-US" b="1" dirty="0">
                <a:solidFill>
                  <a:schemeClr val="bg1"/>
                </a:solidFill>
              </a:rPr>
              <a:t>Negative Impact on the Classroom</a:t>
            </a:r>
          </a:p>
          <a:p>
            <a:br>
              <a:rPr lang="en-US" dirty="0">
                <a:solidFill>
                  <a:schemeClr val="bg1"/>
                </a:solidFill>
              </a:rPr>
            </a:br>
            <a:r>
              <a:rPr lang="en-US" dirty="0">
                <a:solidFill>
                  <a:schemeClr val="bg1"/>
                </a:solidFill>
              </a:rPr>
              <a:t>Forty-two percent of the surveyed teachers reported that the emphasis on improving standardized test scores had a “negative impact” on their classroom, while only 15 percent said the impact was “positive.” </a:t>
            </a:r>
          </a:p>
          <a:p>
            <a:endParaRPr lang="en-US" dirty="0">
              <a:solidFill>
                <a:schemeClr val="bg1"/>
              </a:solidFill>
            </a:endParaRPr>
          </a:p>
          <a:p>
            <a:r>
              <a:rPr lang="en-US" dirty="0">
                <a:solidFill>
                  <a:schemeClr val="bg1"/>
                </a:solidFill>
              </a:rPr>
              <a:t>Over the past decade, the high stakes testing regime has squeezed</a:t>
            </a:r>
            <a:r>
              <a:rPr lang="en-US" b="1" dirty="0">
                <a:solidFill>
                  <a:schemeClr val="bg1"/>
                </a:solidFill>
              </a:rPr>
              <a:t> </a:t>
            </a:r>
            <a:r>
              <a:rPr lang="en-US" dirty="0">
                <a:solidFill>
                  <a:schemeClr val="bg1"/>
                </a:solidFill>
              </a:rPr>
              <a:t>out much of the curriculum that can make schools an engaging and enriching experience for students, and teachers have been forced to dilute their creativity to teach to the test.</a:t>
            </a:r>
          </a:p>
          <a:p>
            <a:endParaRPr lang="en-US" dirty="0">
              <a:solidFill>
                <a:schemeClr val="bg1"/>
              </a:solidFill>
            </a:endParaRPr>
          </a:p>
          <a:p>
            <a:r>
              <a:rPr lang="en-US" sz="1400" dirty="0">
                <a:solidFill>
                  <a:schemeClr val="bg1"/>
                </a:solidFill>
              </a:rPr>
              <a:t>http://neatoday.org/2014/11/02/nea-survey-nearly-half-of-teachers-consider-leaving-profession-due-to-standardized-testing-2</a:t>
            </a:r>
          </a:p>
        </p:txBody>
      </p:sp>
      <p:sp>
        <p:nvSpPr>
          <p:cNvPr id="4" name="Rectangle 3"/>
          <p:cNvSpPr/>
          <p:nvPr/>
        </p:nvSpPr>
        <p:spPr>
          <a:xfrm>
            <a:off x="193937" y="6456204"/>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852222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737" y="289679"/>
            <a:ext cx="4774019" cy="6278642"/>
          </a:xfrm>
          <a:prstGeom prst="rect">
            <a:avLst/>
          </a:prstGeom>
          <a:solidFill>
            <a:srgbClr val="CD5B05"/>
          </a:solidFill>
        </p:spPr>
        <p:txBody>
          <a:bodyPr wrap="square" rtlCol="0">
            <a:spAutoFit/>
          </a:bodyPr>
          <a:lstStyle/>
          <a:p>
            <a:r>
              <a:rPr lang="en-US" b="1" dirty="0">
                <a:solidFill>
                  <a:schemeClr val="bg1"/>
                </a:solidFill>
              </a:rPr>
              <a:t>Time Wasted</a:t>
            </a:r>
          </a:p>
          <a:p>
            <a:br>
              <a:rPr lang="en-US" dirty="0">
                <a:solidFill>
                  <a:schemeClr val="bg1"/>
                </a:solidFill>
              </a:rPr>
            </a:br>
            <a:r>
              <a:rPr lang="en-US" dirty="0">
                <a:solidFill>
                  <a:schemeClr val="bg1"/>
                </a:solidFill>
              </a:rPr>
              <a:t>The sheer volume of tests that teachers are tasked with administering and preparing students for is enormously time-consuming. Fifty-two percent of teachers surveyed said they spend too much time on testing and </a:t>
            </a:r>
            <a:r>
              <a:rPr lang="en-US" u="sng" dirty="0">
                <a:solidFill>
                  <a:schemeClr val="bg1"/>
                </a:solidFill>
              </a:rPr>
              <a:t>test prep</a:t>
            </a:r>
            <a:r>
              <a:rPr lang="en-US" dirty="0">
                <a:solidFill>
                  <a:schemeClr val="bg1"/>
                </a:solidFill>
              </a:rPr>
              <a:t>. </a:t>
            </a:r>
          </a:p>
          <a:p>
            <a:endParaRPr lang="en-US" dirty="0">
              <a:solidFill>
                <a:schemeClr val="bg1"/>
              </a:solidFill>
            </a:endParaRPr>
          </a:p>
          <a:p>
            <a:r>
              <a:rPr lang="en-US" dirty="0">
                <a:solidFill>
                  <a:schemeClr val="bg1"/>
                </a:solidFill>
              </a:rPr>
              <a:t>The average teacher now reports spending about 30 percent of their work time on testing-related tasks, including preparing students, proctoring, and reviewing results of standardized tests. Teresa Smith Johnson, a 5th grade teacher in Georgia, says her school spends a minimum of 8 weeks testing during the school year. “That doesn’t include preparing for testing, talking about testing, and examining data from testing,” she adds. “Imagine what we could do with that time. There must be a better plan.”</a:t>
            </a:r>
          </a:p>
          <a:p>
            <a:endParaRPr lang="en-US" dirty="0">
              <a:solidFill>
                <a:schemeClr val="bg1"/>
              </a:solidFill>
            </a:endParaRPr>
          </a:p>
          <a:p>
            <a:r>
              <a:rPr lang="en-US" sz="1400" dirty="0">
                <a:solidFill>
                  <a:schemeClr val="bg1"/>
                </a:solidFill>
              </a:rPr>
              <a:t>http://neatoday.org/2014/11/02/nea-survey-nearly-half-of-teachers-consider-leaving-profession-due-to-standardized-testing-2/</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6854"/>
          <a:stretch/>
        </p:blipFill>
        <p:spPr>
          <a:xfrm>
            <a:off x="5178056" y="0"/>
            <a:ext cx="7013943" cy="6858000"/>
          </a:xfrm>
          <a:prstGeom prst="rect">
            <a:avLst/>
          </a:prstGeom>
        </p:spPr>
      </p:pic>
      <p:sp>
        <p:nvSpPr>
          <p:cNvPr id="5" name="TextBox 4"/>
          <p:cNvSpPr txBox="1"/>
          <p:nvPr/>
        </p:nvSpPr>
        <p:spPr>
          <a:xfrm rot="20382302">
            <a:off x="5593504" y="3590353"/>
            <a:ext cx="6165327" cy="1569660"/>
          </a:xfrm>
          <a:prstGeom prst="rect">
            <a:avLst/>
          </a:prstGeom>
          <a:noFill/>
        </p:spPr>
        <p:txBody>
          <a:bodyPr wrap="square" rtlCol="0">
            <a:spAutoFit/>
          </a:bodyPr>
          <a:lstStyle/>
          <a:p>
            <a:pPr algn="ctr"/>
            <a:r>
              <a:rPr lang="en-US" sz="9600" b="1" dirty="0">
                <a:solidFill>
                  <a:srgbClr val="C00000"/>
                </a:solidFill>
                <a:latin typeface="Comic Sans MS" panose="030F0702030302020204" pitchFamily="66" charset="0"/>
              </a:rPr>
              <a:t>TESTING</a:t>
            </a:r>
          </a:p>
        </p:txBody>
      </p:sp>
    </p:spTree>
    <p:extLst>
      <p:ext uri="{BB962C8B-B14F-4D97-AF65-F5344CB8AC3E}">
        <p14:creationId xmlns:p14="http://schemas.microsoft.com/office/powerpoint/2010/main" val="188723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497" y="4145087"/>
            <a:ext cx="11671005" cy="2585323"/>
          </a:xfrm>
          <a:prstGeom prst="rect">
            <a:avLst/>
          </a:prstGeom>
          <a:solidFill>
            <a:srgbClr val="CD5B05"/>
          </a:solidFill>
        </p:spPr>
        <p:txBody>
          <a:bodyPr wrap="square" rtlCol="0">
            <a:spAutoFit/>
          </a:bodyPr>
          <a:lstStyle/>
          <a:p>
            <a:r>
              <a:rPr lang="en-US" b="1" dirty="0">
                <a:solidFill>
                  <a:schemeClr val="bg1"/>
                </a:solidFill>
              </a:rPr>
              <a:t>‘Test and Punish’ </a:t>
            </a:r>
            <a:br>
              <a:rPr lang="en-US" dirty="0">
                <a:solidFill>
                  <a:schemeClr val="bg1"/>
                </a:solidFill>
              </a:rPr>
            </a:br>
            <a:r>
              <a:rPr lang="en-US" dirty="0">
                <a:solidFill>
                  <a:schemeClr val="bg1"/>
                </a:solidFill>
              </a:rPr>
              <a:t>Education “</a:t>
            </a:r>
            <a:r>
              <a:rPr lang="en-US" u="sng" dirty="0">
                <a:solidFill>
                  <a:schemeClr val="bg1"/>
                </a:solidFill>
              </a:rPr>
              <a:t>reformers</a:t>
            </a:r>
            <a:r>
              <a:rPr lang="en-US" dirty="0">
                <a:solidFill>
                  <a:schemeClr val="bg1"/>
                </a:solidFill>
              </a:rPr>
              <a:t>” are obsessed with rooting out “bad” teachers, and they have persuaded lawmakers across the nation that the only quick ‘n’ easy way to do that is to tie teacher evaluation to test scores. Over 40 percent of surveyed members reported that their school placed “moderate” to “extreme” emphasis on students’ test scores to evaluate their performance. But using scores this way is losing support among the general public. According to the recent PDK poll on the public’s attitude towards public education, only 38 percent of the public – and only 31 percent of parents – support using students’ standardized test scores to evaluate teachers.</a:t>
            </a:r>
          </a:p>
          <a:p>
            <a:endParaRPr lang="en-US" dirty="0">
              <a:solidFill>
                <a:schemeClr val="bg1"/>
              </a:solidFill>
            </a:endParaRPr>
          </a:p>
          <a:p>
            <a:r>
              <a:rPr lang="en-US" sz="1400" dirty="0">
                <a:solidFill>
                  <a:schemeClr val="bg1"/>
                </a:solidFill>
              </a:rPr>
              <a:t>http://neatoday.org/2014/11/02/nea-survey-nearly-half-of-teachers-consider-leaving-profession-due-to-standardized-testing-2/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145087"/>
          </a:xfrm>
          <a:prstGeom prst="rect">
            <a:avLst/>
          </a:prstGeom>
        </p:spPr>
      </p:pic>
      <p:sp>
        <p:nvSpPr>
          <p:cNvPr id="4" name="TextBox 3"/>
          <p:cNvSpPr txBox="1"/>
          <p:nvPr/>
        </p:nvSpPr>
        <p:spPr>
          <a:xfrm>
            <a:off x="8900004" y="0"/>
            <a:ext cx="1211559" cy="769441"/>
          </a:xfrm>
          <a:prstGeom prst="rect">
            <a:avLst/>
          </a:prstGeom>
          <a:noFill/>
        </p:spPr>
        <p:txBody>
          <a:bodyPr wrap="square" rtlCol="0">
            <a:spAutoFit/>
          </a:bodyPr>
          <a:lstStyle/>
          <a:p>
            <a:r>
              <a:rPr lang="en-US" sz="4400" dirty="0">
                <a:solidFill>
                  <a:srgbClr val="FFC000"/>
                </a:solidFill>
              </a:rPr>
              <a:t>Test</a:t>
            </a:r>
          </a:p>
        </p:txBody>
      </p:sp>
      <p:sp>
        <p:nvSpPr>
          <p:cNvPr id="5" name="TextBox 4"/>
          <p:cNvSpPr txBox="1"/>
          <p:nvPr/>
        </p:nvSpPr>
        <p:spPr>
          <a:xfrm>
            <a:off x="9940222" y="492642"/>
            <a:ext cx="1211559" cy="769441"/>
          </a:xfrm>
          <a:prstGeom prst="rect">
            <a:avLst/>
          </a:prstGeom>
          <a:noFill/>
        </p:spPr>
        <p:txBody>
          <a:bodyPr wrap="square" rtlCol="0">
            <a:spAutoFit/>
          </a:bodyPr>
          <a:lstStyle/>
          <a:p>
            <a:r>
              <a:rPr lang="en-US" sz="4400" dirty="0">
                <a:solidFill>
                  <a:srgbClr val="FFC000"/>
                </a:solidFill>
              </a:rPr>
              <a:t>Test</a:t>
            </a:r>
          </a:p>
        </p:txBody>
      </p:sp>
      <p:sp>
        <p:nvSpPr>
          <p:cNvPr id="6" name="TextBox 5"/>
          <p:cNvSpPr txBox="1"/>
          <p:nvPr/>
        </p:nvSpPr>
        <p:spPr>
          <a:xfrm>
            <a:off x="9615930" y="1505296"/>
            <a:ext cx="1211559" cy="769441"/>
          </a:xfrm>
          <a:prstGeom prst="rect">
            <a:avLst/>
          </a:prstGeom>
          <a:noFill/>
        </p:spPr>
        <p:txBody>
          <a:bodyPr wrap="square" rtlCol="0">
            <a:spAutoFit/>
          </a:bodyPr>
          <a:lstStyle/>
          <a:p>
            <a:r>
              <a:rPr lang="en-US" sz="4400" dirty="0">
                <a:solidFill>
                  <a:srgbClr val="FFC000"/>
                </a:solidFill>
              </a:rPr>
              <a:t>Test</a:t>
            </a:r>
          </a:p>
        </p:txBody>
      </p:sp>
      <p:sp>
        <p:nvSpPr>
          <p:cNvPr id="7" name="TextBox 6"/>
          <p:cNvSpPr txBox="1"/>
          <p:nvPr/>
        </p:nvSpPr>
        <p:spPr>
          <a:xfrm>
            <a:off x="1886060" y="15280"/>
            <a:ext cx="1211559" cy="769441"/>
          </a:xfrm>
          <a:prstGeom prst="rect">
            <a:avLst/>
          </a:prstGeom>
          <a:noFill/>
        </p:spPr>
        <p:txBody>
          <a:bodyPr wrap="square" rtlCol="0">
            <a:spAutoFit/>
          </a:bodyPr>
          <a:lstStyle/>
          <a:p>
            <a:r>
              <a:rPr lang="en-US" sz="4400" dirty="0">
                <a:solidFill>
                  <a:srgbClr val="FFC000"/>
                </a:solidFill>
              </a:rPr>
              <a:t>Test</a:t>
            </a:r>
          </a:p>
        </p:txBody>
      </p:sp>
      <p:sp>
        <p:nvSpPr>
          <p:cNvPr id="8" name="TextBox 7"/>
          <p:cNvSpPr txBox="1"/>
          <p:nvPr/>
        </p:nvSpPr>
        <p:spPr>
          <a:xfrm>
            <a:off x="1524552" y="697973"/>
            <a:ext cx="1211559" cy="769441"/>
          </a:xfrm>
          <a:prstGeom prst="rect">
            <a:avLst/>
          </a:prstGeom>
          <a:noFill/>
        </p:spPr>
        <p:txBody>
          <a:bodyPr wrap="square" rtlCol="0">
            <a:spAutoFit/>
          </a:bodyPr>
          <a:lstStyle/>
          <a:p>
            <a:r>
              <a:rPr lang="en-US" sz="4400" dirty="0">
                <a:solidFill>
                  <a:srgbClr val="FFC000"/>
                </a:solidFill>
              </a:rPr>
              <a:t>Test</a:t>
            </a:r>
          </a:p>
        </p:txBody>
      </p:sp>
      <p:sp>
        <p:nvSpPr>
          <p:cNvPr id="9" name="TextBox 8"/>
          <p:cNvSpPr txBox="1"/>
          <p:nvPr/>
        </p:nvSpPr>
        <p:spPr>
          <a:xfrm>
            <a:off x="1524551" y="1578664"/>
            <a:ext cx="1211559" cy="769441"/>
          </a:xfrm>
          <a:prstGeom prst="rect">
            <a:avLst/>
          </a:prstGeom>
          <a:noFill/>
        </p:spPr>
        <p:txBody>
          <a:bodyPr wrap="square" rtlCol="0">
            <a:spAutoFit/>
          </a:bodyPr>
          <a:lstStyle/>
          <a:p>
            <a:r>
              <a:rPr lang="en-US" sz="4400" dirty="0">
                <a:solidFill>
                  <a:srgbClr val="FFC000"/>
                </a:solidFill>
              </a:rPr>
              <a:t>Test</a:t>
            </a:r>
          </a:p>
        </p:txBody>
      </p:sp>
      <p:cxnSp>
        <p:nvCxnSpPr>
          <p:cNvPr id="11" name="Straight Connector 10"/>
          <p:cNvCxnSpPr/>
          <p:nvPr/>
        </p:nvCxnSpPr>
        <p:spPr>
          <a:xfrm>
            <a:off x="3434316" y="244549"/>
            <a:ext cx="1190847" cy="83814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21695" y="800001"/>
            <a:ext cx="1190847" cy="83814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09074" y="1455612"/>
            <a:ext cx="1303099" cy="68145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85659" y="384720"/>
            <a:ext cx="965511" cy="7323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767915" y="877362"/>
            <a:ext cx="1084574" cy="7484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139499" y="1505296"/>
            <a:ext cx="1176062" cy="66393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90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753" y="3710763"/>
            <a:ext cx="11830493" cy="2923877"/>
          </a:xfrm>
          <a:prstGeom prst="rect">
            <a:avLst/>
          </a:prstGeom>
          <a:solidFill>
            <a:srgbClr val="CD5B05"/>
          </a:solidFill>
        </p:spPr>
        <p:txBody>
          <a:bodyPr wrap="square" rtlCol="0">
            <a:spAutoFit/>
          </a:bodyPr>
          <a:lstStyle/>
          <a:p>
            <a:r>
              <a:rPr lang="en-US" b="1" dirty="0">
                <a:solidFill>
                  <a:schemeClr val="bg1"/>
                </a:solidFill>
              </a:rPr>
              <a:t>Testing and Teacher Morale</a:t>
            </a:r>
          </a:p>
          <a:p>
            <a:br>
              <a:rPr lang="en-US" dirty="0">
                <a:solidFill>
                  <a:schemeClr val="bg1"/>
                </a:solidFill>
              </a:rPr>
            </a:br>
            <a:r>
              <a:rPr lang="en-US" dirty="0">
                <a:solidFill>
                  <a:schemeClr val="bg1"/>
                </a:solidFill>
              </a:rPr>
              <a:t>While it’s clear from the survey that </a:t>
            </a:r>
            <a:r>
              <a:rPr lang="en-US" u="sng" dirty="0">
                <a:solidFill>
                  <a:schemeClr val="bg1"/>
                </a:solidFill>
              </a:rPr>
              <a:t>over-testing</a:t>
            </a:r>
            <a:r>
              <a:rPr lang="en-US" dirty="0">
                <a:solidFill>
                  <a:schemeClr val="bg1"/>
                </a:solidFill>
              </a:rPr>
              <a:t> has taken its toll on classrooms across the country, what’s the </a:t>
            </a:r>
            <a:r>
              <a:rPr lang="en-US" u="sng" dirty="0">
                <a:solidFill>
                  <a:schemeClr val="bg1"/>
                </a:solidFill>
              </a:rPr>
              <a:t>cumulative</a:t>
            </a:r>
            <a:r>
              <a:rPr lang="en-US" dirty="0">
                <a:solidFill>
                  <a:schemeClr val="bg1"/>
                </a:solidFill>
              </a:rPr>
              <a:t> effect on teachers? Teachers love their work, and the NEA survey found that 75 percent of teachers are satisfied with their jobs. However, the data also indicate that toxic testing environments contribute to lower job satisfaction and thoughts of leaving the profession. Despite the high level of overall satisfaction, nearly half (45 percent) of surveyed member teachers have considered quitting because of standardized testing. Teachers are dedicated individuals and many succeed in focusing on the positive, but the fact that testing has prompted such a high percentage of educators to contemplate such a move underscores its corrosive effect on the profession.</a:t>
            </a:r>
          </a:p>
          <a:p>
            <a:endParaRPr lang="en-US" sz="800" dirty="0">
              <a:solidFill>
                <a:schemeClr val="bg1"/>
              </a:solidFill>
            </a:endParaRPr>
          </a:p>
          <a:p>
            <a:r>
              <a:rPr lang="en-US" sz="1400" dirty="0">
                <a:solidFill>
                  <a:schemeClr val="bg1"/>
                </a:solidFill>
              </a:rPr>
              <a:t>http://neatoday.org/2014/11/02/nea-survey-nearly-half-of-teachers-consider-leaving-profession-due-to-standardized-testing-2/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710763"/>
          </a:xfrm>
          <a:prstGeom prst="rect">
            <a:avLst/>
          </a:prstGeom>
        </p:spPr>
      </p:pic>
      <p:sp>
        <p:nvSpPr>
          <p:cNvPr id="4" name="Rectangle 3"/>
          <p:cNvSpPr/>
          <p:nvPr/>
        </p:nvSpPr>
        <p:spPr>
          <a:xfrm>
            <a:off x="180753" y="327706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672153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7" cy="6858000"/>
          </a:xfrm>
          <a:prstGeom prst="rect">
            <a:avLst/>
          </a:prstGeom>
        </p:spPr>
      </p:pic>
      <p:sp>
        <p:nvSpPr>
          <p:cNvPr id="5" name="TextBox 4"/>
          <p:cNvSpPr txBox="1"/>
          <p:nvPr/>
        </p:nvSpPr>
        <p:spPr>
          <a:xfrm>
            <a:off x="4898067" y="3682302"/>
            <a:ext cx="6996222" cy="3016210"/>
          </a:xfrm>
          <a:prstGeom prst="rect">
            <a:avLst/>
          </a:prstGeom>
          <a:solidFill>
            <a:srgbClr val="CD5B05"/>
          </a:solidFill>
        </p:spPr>
        <p:txBody>
          <a:bodyPr wrap="square" rtlCol="0">
            <a:spAutoFit/>
          </a:bodyPr>
          <a:lstStyle/>
          <a:p>
            <a:pPr algn="ctr"/>
            <a:r>
              <a:rPr lang="en-US" sz="2800" dirty="0">
                <a:solidFill>
                  <a:schemeClr val="bg1"/>
                </a:solidFill>
              </a:rPr>
              <a:t>Key Words</a:t>
            </a:r>
          </a:p>
          <a:p>
            <a:r>
              <a:rPr lang="en-US" dirty="0">
                <a:solidFill>
                  <a:schemeClr val="bg1"/>
                </a:solidFill>
              </a:rPr>
              <a:t>standardized testing</a:t>
            </a:r>
            <a:r>
              <a:rPr lang="en-US" i="1" dirty="0">
                <a:solidFill>
                  <a:schemeClr val="bg1"/>
                </a:solidFill>
                <a:cs typeface="Arial" panose="020B0604020202020204" pitchFamily="34" charset="0"/>
              </a:rPr>
              <a:t>	 </a:t>
            </a:r>
            <a:r>
              <a:rPr lang="en-US" dirty="0">
                <a:solidFill>
                  <a:schemeClr val="bg1"/>
                </a:solidFill>
              </a:rPr>
              <a:t>assessments</a:t>
            </a:r>
            <a:r>
              <a:rPr lang="en-US" u="sng" dirty="0">
                <a:solidFill>
                  <a:schemeClr val="bg1"/>
                </a:solidFill>
              </a:rPr>
              <a:t> </a:t>
            </a:r>
            <a:r>
              <a:rPr lang="en-US" dirty="0">
                <a:solidFill>
                  <a:schemeClr val="bg1"/>
                </a:solidFill>
                <a:cs typeface="Arial" panose="020B0604020202020204" pitchFamily="34" charset="0"/>
              </a:rPr>
              <a:t>		</a:t>
            </a:r>
            <a:r>
              <a:rPr lang="en-US" dirty="0">
                <a:solidFill>
                  <a:schemeClr val="bg1"/>
                </a:solidFill>
              </a:rPr>
              <a:t> over-testing</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controversial topic 	</a:t>
            </a:r>
            <a:r>
              <a:rPr lang="en-US" dirty="0">
                <a:solidFill>
                  <a:schemeClr val="bg1"/>
                </a:solidFill>
                <a:cs typeface="Arial" panose="020B0604020202020204" pitchFamily="34" charset="0"/>
              </a:rPr>
              <a:t>	 </a:t>
            </a:r>
            <a:r>
              <a:rPr lang="en-US" dirty="0">
                <a:solidFill>
                  <a:schemeClr val="bg1"/>
                </a:solidFill>
              </a:rPr>
              <a:t>academic support </a:t>
            </a:r>
            <a:r>
              <a:rPr lang="en-US" dirty="0">
                <a:solidFill>
                  <a:schemeClr val="bg1"/>
                </a:solidFill>
                <a:cs typeface="Arial" panose="020B0604020202020204" pitchFamily="34" charset="0"/>
              </a:rPr>
              <a:t>		</a:t>
            </a:r>
            <a:r>
              <a:rPr lang="en-US" dirty="0">
                <a:solidFill>
                  <a:schemeClr val="bg1"/>
                </a:solidFill>
              </a:rPr>
              <a:t> reformers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statewide assessments</a:t>
            </a:r>
            <a:r>
              <a:rPr lang="en-US" dirty="0">
                <a:solidFill>
                  <a:schemeClr val="bg1"/>
                </a:solidFill>
                <a:cs typeface="Arial" panose="020B0604020202020204" pitchFamily="34" charset="0"/>
              </a:rPr>
              <a:t>	 </a:t>
            </a:r>
            <a:r>
              <a:rPr lang="en-US" dirty="0">
                <a:solidFill>
                  <a:schemeClr val="bg1"/>
                </a:solidFill>
              </a:rPr>
              <a:t>academic standards</a:t>
            </a:r>
            <a:r>
              <a:rPr lang="en-US" dirty="0">
                <a:solidFill>
                  <a:schemeClr val="bg1"/>
                </a:solidFill>
                <a:cs typeface="Arial" panose="020B0604020202020204" pitchFamily="34" charset="0"/>
              </a:rPr>
              <a:t>	</a:t>
            </a:r>
            <a:r>
              <a:rPr lang="en-US" dirty="0">
                <a:solidFill>
                  <a:schemeClr val="bg1"/>
                </a:solidFill>
              </a:rPr>
              <a:t> cumulative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No Child Left Behind Act</a:t>
            </a:r>
            <a:r>
              <a:rPr lang="en-US" dirty="0">
                <a:solidFill>
                  <a:schemeClr val="bg1"/>
                </a:solidFill>
                <a:cs typeface="Arial" panose="020B0604020202020204" pitchFamily="34" charset="0"/>
              </a:rPr>
              <a:t>	 </a:t>
            </a:r>
            <a:r>
              <a:rPr lang="en-US" dirty="0">
                <a:solidFill>
                  <a:schemeClr val="bg1"/>
                </a:solidFill>
              </a:rPr>
              <a:t>accountability 	</a:t>
            </a:r>
            <a:r>
              <a:rPr lang="en-US" dirty="0">
                <a:solidFill>
                  <a:schemeClr val="bg1"/>
                </a:solidFill>
                <a:cs typeface="Arial" panose="020B0604020202020204" pitchFamily="34" charset="0"/>
              </a:rPr>
              <a:t>	 </a:t>
            </a:r>
            <a:r>
              <a:rPr lang="en-US" dirty="0">
                <a:solidFill>
                  <a:schemeClr val="bg1"/>
                </a:solidFill>
              </a:rPr>
              <a:t>social justice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curriculum opportunities </a:t>
            </a:r>
            <a:r>
              <a:rPr lang="en-US" altLang="en-US" dirty="0">
                <a:solidFill>
                  <a:schemeClr val="bg1"/>
                </a:solidFill>
                <a:cs typeface="Arial" panose="020B0604020202020204" pitchFamily="34" charset="0"/>
              </a:rPr>
              <a:t>	 </a:t>
            </a:r>
            <a:r>
              <a:rPr lang="en-US" dirty="0">
                <a:solidFill>
                  <a:schemeClr val="bg1"/>
                </a:solidFill>
              </a:rPr>
              <a:t>low-income communities </a:t>
            </a:r>
            <a:r>
              <a:rPr lang="en-US" dirty="0">
                <a:solidFill>
                  <a:schemeClr val="bg1"/>
                </a:solidFill>
                <a:cs typeface="Arial" panose="020B0604020202020204" pitchFamily="34" charset="0"/>
              </a:rPr>
              <a:t>	</a:t>
            </a:r>
            <a:r>
              <a:rPr lang="en-US" dirty="0">
                <a:solidFill>
                  <a:schemeClr val="bg1"/>
                </a:solidFill>
              </a:rPr>
              <a:t> test prep</a:t>
            </a:r>
            <a:endParaRPr lang="en-US" dirty="0">
              <a:solidFill>
                <a:schemeClr val="bg1"/>
              </a:solidFill>
              <a:cs typeface="Arial" panose="020B0604020202020204" pitchFamily="34" charset="0"/>
            </a:endParaRPr>
          </a:p>
        </p:txBody>
      </p:sp>
      <p:sp>
        <p:nvSpPr>
          <p:cNvPr id="4" name="Rectangle 3"/>
          <p:cNvSpPr/>
          <p:nvPr/>
        </p:nvSpPr>
        <p:spPr>
          <a:xfrm>
            <a:off x="183305" y="6349878"/>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625702"/>
          </a:xfrm>
          <a:prstGeom prst="rect">
            <a:avLst/>
          </a:prstGeom>
        </p:spPr>
      </p:pic>
      <p:sp>
        <p:nvSpPr>
          <p:cNvPr id="2" name="TextBox 1"/>
          <p:cNvSpPr txBox="1"/>
          <p:nvPr/>
        </p:nvSpPr>
        <p:spPr>
          <a:xfrm>
            <a:off x="248093" y="3428807"/>
            <a:ext cx="11695814" cy="3354765"/>
          </a:xfrm>
          <a:prstGeom prst="rect">
            <a:avLst/>
          </a:prstGeom>
          <a:solidFill>
            <a:srgbClr val="CD5B05"/>
          </a:solidFill>
        </p:spPr>
        <p:txBody>
          <a:bodyPr wrap="square" rtlCol="0">
            <a:spAutoFit/>
          </a:bodyPr>
          <a:lstStyle/>
          <a:p>
            <a:r>
              <a:rPr lang="en-US" dirty="0">
                <a:solidFill>
                  <a:schemeClr val="bg1"/>
                </a:solidFill>
              </a:rPr>
              <a:t>Lately, the education conversation has been dominated by the topic of </a:t>
            </a:r>
            <a:r>
              <a:rPr lang="en-US" u="sng" dirty="0">
                <a:solidFill>
                  <a:schemeClr val="bg1"/>
                </a:solidFill>
              </a:rPr>
              <a:t>standardized testing</a:t>
            </a:r>
            <a:r>
              <a:rPr lang="en-US" dirty="0">
                <a:solidFill>
                  <a:schemeClr val="bg1"/>
                </a:solidFill>
              </a:rPr>
              <a:t>. It’s a very </a:t>
            </a:r>
            <a:r>
              <a:rPr lang="en-US" u="sng" dirty="0">
                <a:solidFill>
                  <a:schemeClr val="bg1"/>
                </a:solidFill>
              </a:rPr>
              <a:t>controversial topic </a:t>
            </a:r>
            <a:r>
              <a:rPr lang="en-US" dirty="0">
                <a:solidFill>
                  <a:schemeClr val="bg1"/>
                </a:solidFill>
              </a:rPr>
              <a:t>with strong opinions and emotions on all sides. Before a competent discussion can begin, however, one should understand the definition of standardized testing. </a:t>
            </a:r>
          </a:p>
          <a:p>
            <a:endParaRPr lang="en-US" dirty="0">
              <a:solidFill>
                <a:schemeClr val="bg1"/>
              </a:solidFill>
            </a:endParaRPr>
          </a:p>
          <a:p>
            <a:r>
              <a:rPr lang="en-US" dirty="0">
                <a:solidFill>
                  <a:schemeClr val="bg1"/>
                </a:solidFill>
              </a:rPr>
              <a:t>A standardized test is any form of test that (1) requires all test takers to answer the same questions, or a selection of questions from common bank of questions, in the same way, and that (2) is scored in a “standard” or consistent manner, which makes it possible to compare the relative performance of individual students or groups of students. While different types of tests and </a:t>
            </a:r>
            <a:r>
              <a:rPr lang="en-US" u="sng" dirty="0">
                <a:solidFill>
                  <a:schemeClr val="bg1"/>
                </a:solidFill>
              </a:rPr>
              <a:t>assessments</a:t>
            </a:r>
            <a:r>
              <a:rPr lang="en-US" dirty="0">
                <a:solidFill>
                  <a:schemeClr val="bg1"/>
                </a:solidFill>
              </a:rPr>
              <a:t> may be “standardized” in this way, the term is primarily associated with large-scale tests administered to large populations of students, such as a multiple-choice test given to all the eighth-grade public-school students in a particular state, for example.</a:t>
            </a:r>
          </a:p>
          <a:p>
            <a:endParaRPr lang="en-US" dirty="0">
              <a:solidFill>
                <a:schemeClr val="bg1"/>
              </a:solidFill>
            </a:endParaRPr>
          </a:p>
          <a:p>
            <a:r>
              <a:rPr lang="en-US" sz="1400" dirty="0">
                <a:solidFill>
                  <a:schemeClr val="bg1"/>
                </a:solidFill>
              </a:rPr>
              <a:t>http://edglossary.org/standardized-test</a:t>
            </a:r>
            <a:endParaRPr lang="en-US" dirty="0">
              <a:solidFill>
                <a:schemeClr val="bg1"/>
              </a:solidFill>
            </a:endParaRPr>
          </a:p>
        </p:txBody>
      </p:sp>
    </p:spTree>
    <p:extLst>
      <p:ext uri="{BB962C8B-B14F-4D97-AF65-F5344CB8AC3E}">
        <p14:creationId xmlns:p14="http://schemas.microsoft.com/office/powerpoint/2010/main" val="1505840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078485"/>
          </a:xfrm>
          <a:prstGeom prst="rect">
            <a:avLst/>
          </a:prstGeom>
        </p:spPr>
      </p:pic>
      <p:sp>
        <p:nvSpPr>
          <p:cNvPr id="2" name="TextBox 1"/>
          <p:cNvSpPr txBox="1"/>
          <p:nvPr/>
        </p:nvSpPr>
        <p:spPr>
          <a:xfrm>
            <a:off x="568842" y="3078485"/>
            <a:ext cx="11054316" cy="3631763"/>
          </a:xfrm>
          <a:prstGeom prst="rect">
            <a:avLst/>
          </a:prstGeom>
          <a:solidFill>
            <a:srgbClr val="CD5B05"/>
          </a:solidFill>
        </p:spPr>
        <p:txBody>
          <a:bodyPr wrap="square" rtlCol="0">
            <a:spAutoFit/>
          </a:bodyPr>
          <a:lstStyle/>
          <a:p>
            <a:r>
              <a:rPr lang="en-US" dirty="0">
                <a:solidFill>
                  <a:schemeClr val="bg1"/>
                </a:solidFill>
              </a:rPr>
              <a:t>In addition to the familiar multiple-choice format, standardized tests can include true-false questions, short-answer questions, essay questions, or a mix of question types. While standardized tests were traditionally presented on paper and completed using pencils, and many still are, they are increasingly being administered on computers connected to online programs. While standardized tests may come in a variety of forms, multiple-choice and true-false formats are widely used for large-scale testing situations because computers can score them quickly, consistently, and inexpensively.</a:t>
            </a:r>
          </a:p>
          <a:p>
            <a:endParaRPr lang="en-US" dirty="0">
              <a:solidFill>
                <a:schemeClr val="bg1"/>
              </a:solidFill>
            </a:endParaRPr>
          </a:p>
          <a:p>
            <a:r>
              <a:rPr lang="en-US" dirty="0">
                <a:solidFill>
                  <a:schemeClr val="bg1"/>
                </a:solidFill>
              </a:rPr>
              <a:t>Standardized tests may be used for a wide variety of educational purposes. For example, they may be used to determine a young child’s readiness for kindergarten, identify students who need special-education services or specialized </a:t>
            </a:r>
            <a:r>
              <a:rPr lang="en-US" u="sng" dirty="0">
                <a:solidFill>
                  <a:schemeClr val="bg1"/>
                </a:solidFill>
              </a:rPr>
              <a:t>academic support</a:t>
            </a:r>
            <a:r>
              <a:rPr lang="en-US" dirty="0">
                <a:solidFill>
                  <a:schemeClr val="bg1"/>
                </a:solidFill>
              </a:rPr>
              <a:t>, place students in different academic programs or course levels, or award diplomas and other educational certificates. </a:t>
            </a:r>
            <a:br>
              <a:rPr lang="en-US" dirty="0"/>
            </a:br>
            <a:endParaRPr lang="en-US" dirty="0">
              <a:solidFill>
                <a:schemeClr val="bg1"/>
              </a:solidFill>
            </a:endParaRPr>
          </a:p>
          <a:p>
            <a:r>
              <a:rPr lang="en-US" sz="1400" dirty="0">
                <a:solidFill>
                  <a:schemeClr val="bg1"/>
                </a:solidFill>
              </a:rPr>
              <a:t>http://edglossary.org/standardized-test</a:t>
            </a:r>
            <a:endParaRPr lang="en-US" dirty="0">
              <a:solidFill>
                <a:schemeClr val="bg1"/>
              </a:solidFill>
            </a:endParaRPr>
          </a:p>
        </p:txBody>
      </p:sp>
      <p:sp>
        <p:nvSpPr>
          <p:cNvPr id="4" name="Rectangle 3"/>
          <p:cNvSpPr/>
          <p:nvPr/>
        </p:nvSpPr>
        <p:spPr>
          <a:xfrm>
            <a:off x="183305" y="2692278"/>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07253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507" y="259712"/>
            <a:ext cx="6794204" cy="6401753"/>
          </a:xfrm>
          <a:prstGeom prst="rect">
            <a:avLst/>
          </a:prstGeom>
          <a:solidFill>
            <a:srgbClr val="CD5B05"/>
          </a:solidFill>
        </p:spPr>
        <p:txBody>
          <a:bodyPr wrap="square" rtlCol="0">
            <a:spAutoFit/>
          </a:bodyPr>
          <a:lstStyle/>
          <a:p>
            <a:r>
              <a:rPr lang="en-US" b="1" dirty="0">
                <a:solidFill>
                  <a:schemeClr val="bg1"/>
                </a:solidFill>
              </a:rPr>
              <a:t>New Jersey State Assessments</a:t>
            </a:r>
          </a:p>
          <a:p>
            <a:endParaRPr lang="en-US" dirty="0">
              <a:solidFill>
                <a:schemeClr val="bg1"/>
              </a:solidFill>
            </a:endParaRPr>
          </a:p>
          <a:p>
            <a:r>
              <a:rPr lang="en-US" dirty="0">
                <a:solidFill>
                  <a:schemeClr val="bg1"/>
                </a:solidFill>
              </a:rPr>
              <a:t>New Jersey has administered </a:t>
            </a:r>
            <a:r>
              <a:rPr lang="en-US" u="sng" dirty="0">
                <a:solidFill>
                  <a:schemeClr val="bg1"/>
                </a:solidFill>
              </a:rPr>
              <a:t>statewide assessments </a:t>
            </a:r>
            <a:r>
              <a:rPr lang="en-US" dirty="0">
                <a:solidFill>
                  <a:schemeClr val="bg1"/>
                </a:solidFill>
              </a:rPr>
              <a:t>since the 1970s, and over the years, the testing program has evolved. It began as a measure of basic skills, and after 1996, it has assessed the state's </a:t>
            </a:r>
            <a:r>
              <a:rPr lang="en-US" u="sng" dirty="0">
                <a:solidFill>
                  <a:schemeClr val="bg1"/>
                </a:solidFill>
              </a:rPr>
              <a:t>academic standards</a:t>
            </a:r>
            <a:r>
              <a:rPr lang="en-US" dirty="0">
                <a:solidFill>
                  <a:schemeClr val="bg1"/>
                </a:solidFill>
              </a:rPr>
              <a:t>. In 2001, under the federal </a:t>
            </a:r>
            <a:r>
              <a:rPr lang="en-US" i="1" dirty="0">
                <a:solidFill>
                  <a:schemeClr val="bg1"/>
                </a:solidFill>
              </a:rPr>
              <a:t>No Child Left Behind Act,</a:t>
            </a:r>
            <a:r>
              <a:rPr lang="en-US" dirty="0">
                <a:solidFill>
                  <a:schemeClr val="bg1"/>
                </a:solidFill>
              </a:rPr>
              <a:t> every state was required to test students in mathematics and English language arts (ELA) in grades 3 to 8 and grade 11. That mandate is still in effect under the </a:t>
            </a:r>
            <a:r>
              <a:rPr lang="en-US" i="1" dirty="0">
                <a:solidFill>
                  <a:schemeClr val="bg1"/>
                </a:solidFill>
              </a:rPr>
              <a:t>Every Student Succeeds Act of 2015.</a:t>
            </a:r>
          </a:p>
          <a:p>
            <a:endParaRPr lang="en-US" dirty="0">
              <a:solidFill>
                <a:schemeClr val="bg1"/>
              </a:solidFill>
            </a:endParaRPr>
          </a:p>
          <a:p>
            <a:r>
              <a:rPr lang="en-US" dirty="0">
                <a:solidFill>
                  <a:schemeClr val="bg1"/>
                </a:solidFill>
              </a:rPr>
              <a:t>In 2010, New Jersey adopted new, high-quality standards which changed the expectations in ELA and mathematics to emphasize higher-order thinking skills and not just memorizing information. In May 2016, the New Jersey State Board of Education adopted revisions to the mathematics and ELA standards and renamed all areas of the state's academic standards the New Jersey Student Learning Standards.</a:t>
            </a:r>
          </a:p>
          <a:p>
            <a:endParaRPr lang="en-US" dirty="0">
              <a:solidFill>
                <a:schemeClr val="bg1"/>
              </a:solidFill>
            </a:endParaRPr>
          </a:p>
          <a:p>
            <a:r>
              <a:rPr lang="en-US" dirty="0">
                <a:solidFill>
                  <a:schemeClr val="bg1"/>
                </a:solidFill>
              </a:rPr>
              <a:t>In the 2014-15 school year, New Jersey transitioned from its former assessments to the Partnership for Assessment of Readiness for College and Careers (PARCC) in mathematics and English language arts. </a:t>
            </a:r>
          </a:p>
          <a:p>
            <a:endParaRPr lang="en-US" dirty="0">
              <a:solidFill>
                <a:schemeClr val="bg1"/>
              </a:solidFill>
            </a:endParaRPr>
          </a:p>
          <a:p>
            <a:r>
              <a:rPr lang="en-US" sz="1400" dirty="0">
                <a:solidFill>
                  <a:schemeClr val="bg1"/>
                </a:solidFill>
              </a:rPr>
              <a:t>http://www.state.nj.us/education/assessment</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109" b="97537" l="9901" r="89995"/>
                    </a14:imgEffect>
                  </a14:imgLayer>
                </a14:imgProps>
              </a:ext>
              <a:ext uri="{28A0092B-C50C-407E-A947-70E740481C1C}">
                <a14:useLocalDpi xmlns:a14="http://schemas.microsoft.com/office/drawing/2010/main" val="0"/>
              </a:ext>
            </a:extLst>
          </a:blip>
          <a:srcRect l="18325" t="4722" r="8857" b="4890"/>
          <a:stretch/>
        </p:blipFill>
        <p:spPr>
          <a:xfrm>
            <a:off x="7655442" y="63179"/>
            <a:ext cx="4242392" cy="6794821"/>
          </a:xfrm>
          <a:prstGeom prst="rect">
            <a:avLst/>
          </a:prstGeom>
        </p:spPr>
      </p:pic>
    </p:spTree>
    <p:extLst>
      <p:ext uri="{BB962C8B-B14F-4D97-AF65-F5344CB8AC3E}">
        <p14:creationId xmlns:p14="http://schemas.microsoft.com/office/powerpoint/2010/main" val="4048401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45888" cy="6858000"/>
          </a:xfrm>
          <a:prstGeom prst="rect">
            <a:avLst/>
          </a:prstGeom>
        </p:spPr>
      </p:pic>
      <p:sp>
        <p:nvSpPr>
          <p:cNvPr id="2" name="TextBox 1"/>
          <p:cNvSpPr txBox="1"/>
          <p:nvPr/>
        </p:nvSpPr>
        <p:spPr>
          <a:xfrm>
            <a:off x="5784111" y="674400"/>
            <a:ext cx="6110177" cy="5509200"/>
          </a:xfrm>
          <a:prstGeom prst="rect">
            <a:avLst/>
          </a:prstGeom>
          <a:solidFill>
            <a:srgbClr val="CD5B05"/>
          </a:solidFill>
        </p:spPr>
        <p:txBody>
          <a:bodyPr wrap="square" rtlCol="0">
            <a:spAutoFit/>
          </a:bodyPr>
          <a:lstStyle/>
          <a:p>
            <a:pPr fontAlgn="base"/>
            <a:r>
              <a:rPr lang="en-US" dirty="0">
                <a:solidFill>
                  <a:schemeClr val="bg1"/>
                </a:solidFill>
              </a:rPr>
              <a:t>Not that long ago, elementary schools were places where students could discover what they were good at, explore the subjects that appealed to them, or maybe just be content with enjoying school. But for many elementary school teachers who joined the profession during the last decade, and especially those who work in high-poverty schools, classrooms that provide vigorous learning opportunities to all students never existed—thanks, in large part, to the </a:t>
            </a:r>
            <a:r>
              <a:rPr lang="en-US" u="sng" dirty="0">
                <a:solidFill>
                  <a:schemeClr val="bg1"/>
                </a:solidFill>
              </a:rPr>
              <a:t>No Child Left Behind Act</a:t>
            </a:r>
            <a:r>
              <a:rPr lang="en-US" dirty="0">
                <a:solidFill>
                  <a:schemeClr val="bg1"/>
                </a:solidFill>
              </a:rPr>
              <a:t> (NCLB).</a:t>
            </a:r>
          </a:p>
          <a:p>
            <a:pPr fontAlgn="base"/>
            <a:endParaRPr lang="en-US" dirty="0">
              <a:solidFill>
                <a:schemeClr val="bg1"/>
              </a:solidFill>
            </a:endParaRPr>
          </a:p>
          <a:p>
            <a:pPr fontAlgn="base"/>
            <a:r>
              <a:rPr lang="en-US" dirty="0">
                <a:solidFill>
                  <a:schemeClr val="bg1"/>
                </a:solidFill>
              </a:rPr>
              <a:t>Today, more than a decade later, the law is uniformly blamed for stripping </a:t>
            </a:r>
            <a:r>
              <a:rPr lang="en-US" u="sng" dirty="0">
                <a:solidFill>
                  <a:schemeClr val="bg1"/>
                </a:solidFill>
              </a:rPr>
              <a:t>curriculum opportunities</a:t>
            </a:r>
            <a:r>
              <a:rPr lang="en-US" dirty="0">
                <a:solidFill>
                  <a:schemeClr val="bg1"/>
                </a:solidFill>
              </a:rPr>
              <a:t>, including art, music, physical education and more, and imposing a brutal testing regime that has forced educators to focus their time and energy on preparing for tests in a narrow range of subjects:  namely, English/language arts and math.  For students in </a:t>
            </a:r>
            <a:r>
              <a:rPr lang="en-US" u="sng" dirty="0">
                <a:solidFill>
                  <a:schemeClr val="bg1"/>
                </a:solidFill>
              </a:rPr>
              <a:t>low-income communities</a:t>
            </a:r>
            <a:r>
              <a:rPr lang="en-US" dirty="0">
                <a:solidFill>
                  <a:schemeClr val="bg1"/>
                </a:solidFill>
              </a:rPr>
              <a:t>, the impact has been devastating.</a:t>
            </a:r>
          </a:p>
          <a:p>
            <a:endParaRPr lang="en-US" dirty="0">
              <a:solidFill>
                <a:schemeClr val="bg1"/>
              </a:solidFill>
            </a:endParaRPr>
          </a:p>
          <a:p>
            <a:r>
              <a:rPr lang="en-US" sz="1400" dirty="0">
                <a:solidFill>
                  <a:schemeClr val="bg1"/>
                </a:solidFill>
              </a:rPr>
              <a:t>http://neatoday.org/2014/09/02/the-testing-obsession-and-the-disappearing-curriculum-2</a:t>
            </a:r>
            <a:endParaRPr lang="en-US" dirty="0">
              <a:solidFill>
                <a:schemeClr val="bg1"/>
              </a:solidFill>
            </a:endParaRPr>
          </a:p>
        </p:txBody>
      </p:sp>
      <p:sp>
        <p:nvSpPr>
          <p:cNvPr id="5" name="Rectangle 4"/>
          <p:cNvSpPr/>
          <p:nvPr/>
        </p:nvSpPr>
        <p:spPr>
          <a:xfrm>
            <a:off x="172673" y="6445571"/>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56332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740502" y="263068"/>
            <a:ext cx="4201632" cy="4955203"/>
          </a:xfrm>
          <a:prstGeom prst="rect">
            <a:avLst/>
          </a:prstGeom>
          <a:solidFill>
            <a:srgbClr val="CD5B05"/>
          </a:solidFill>
        </p:spPr>
        <p:txBody>
          <a:bodyPr wrap="square" rtlCol="0">
            <a:spAutoFit/>
          </a:bodyPr>
          <a:lstStyle/>
          <a:p>
            <a:pPr fontAlgn="base"/>
            <a:r>
              <a:rPr lang="en-US" dirty="0">
                <a:solidFill>
                  <a:schemeClr val="bg1"/>
                </a:solidFill>
              </a:rPr>
              <a:t>Across the nation, the testing obsession has nudged aside visual arts, music, physical education, social studies, and science, not to mention world languages, financial literacy, and that old standby, penmanship. </a:t>
            </a:r>
          </a:p>
          <a:p>
            <a:pPr fontAlgn="base"/>
            <a:endParaRPr lang="en-US" dirty="0">
              <a:solidFill>
                <a:schemeClr val="bg1"/>
              </a:solidFill>
            </a:endParaRPr>
          </a:p>
          <a:p>
            <a:pPr fontAlgn="base"/>
            <a:r>
              <a:rPr lang="en-US" dirty="0">
                <a:solidFill>
                  <a:schemeClr val="bg1"/>
                </a:solidFill>
              </a:rPr>
              <a:t>Our schools, once vigorous and dynamic centers for learning, have been reduced to mere test prep factories, where teachers and students act out a script written by someone who has never visited their classroom and where “achievement” means nothing more than scoring well on a bubble test.</a:t>
            </a:r>
          </a:p>
          <a:p>
            <a:pPr fontAlgn="base"/>
            <a:endParaRPr lang="en-US" dirty="0">
              <a:solidFill>
                <a:schemeClr val="bg1"/>
              </a:solidFill>
            </a:endParaRPr>
          </a:p>
          <a:p>
            <a:r>
              <a:rPr lang="en-US" sz="1400" dirty="0">
                <a:solidFill>
                  <a:schemeClr val="bg1"/>
                </a:solidFill>
              </a:rPr>
              <a:t>http://neatoday.org/2014/09/02/the-testing-obsession-and-the-disappearing-curriculum-2</a:t>
            </a:r>
            <a:endParaRPr lang="en-US" dirty="0">
              <a:solidFill>
                <a:schemeClr val="bg1"/>
              </a:solidFill>
            </a:endParaRPr>
          </a:p>
        </p:txBody>
      </p:sp>
      <p:sp>
        <p:nvSpPr>
          <p:cNvPr id="5" name="Rectangle 4"/>
          <p:cNvSpPr/>
          <p:nvPr/>
        </p:nvSpPr>
        <p:spPr>
          <a:xfrm>
            <a:off x="183305" y="6498733"/>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847000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497572"/>
          </a:xfrm>
          <a:prstGeom prst="rect">
            <a:avLst/>
          </a:prstGeom>
        </p:spPr>
      </p:pic>
      <p:sp>
        <p:nvSpPr>
          <p:cNvPr id="2" name="TextBox 1"/>
          <p:cNvSpPr txBox="1"/>
          <p:nvPr/>
        </p:nvSpPr>
        <p:spPr>
          <a:xfrm>
            <a:off x="669851" y="4497572"/>
            <a:ext cx="10852298" cy="2246769"/>
          </a:xfrm>
          <a:prstGeom prst="rect">
            <a:avLst/>
          </a:prstGeom>
          <a:solidFill>
            <a:srgbClr val="CD5B05"/>
          </a:solidFill>
        </p:spPr>
        <p:txBody>
          <a:bodyPr wrap="square" rtlCol="0">
            <a:spAutoFit/>
          </a:bodyPr>
          <a:lstStyle/>
          <a:p>
            <a:pPr fontAlgn="base"/>
            <a:r>
              <a:rPr lang="en-US" dirty="0">
                <a:solidFill>
                  <a:schemeClr val="bg1"/>
                </a:solidFill>
              </a:rPr>
              <a:t>It wasn’t supposed to be this way. When NCLB was implemented more than a decade ago, its promoters trumpeted promises about raising </a:t>
            </a:r>
            <a:r>
              <a:rPr lang="en-US" u="sng" dirty="0">
                <a:solidFill>
                  <a:schemeClr val="bg1"/>
                </a:solidFill>
              </a:rPr>
              <a:t>accountability</a:t>
            </a:r>
            <a:r>
              <a:rPr lang="en-US" dirty="0">
                <a:solidFill>
                  <a:schemeClr val="bg1"/>
                </a:solidFill>
              </a:rPr>
              <a:t> and providing adequate resources to lower income students in struggling schools. But the law, with its sweeping mandates for standardized English and math tests in grades 4-8 and its crushing consequences for schools that fail to make “adequate yearly progress,” merely created a toxic culture of “teaching to the test” in order to raise test scores. It wasn’t long after its passage that a narrow, scripted curriculum blanketed schools coast to coast.</a:t>
            </a:r>
          </a:p>
          <a:p>
            <a:pPr fontAlgn="base"/>
            <a:endParaRPr lang="en-US" dirty="0">
              <a:solidFill>
                <a:schemeClr val="bg1"/>
              </a:solidFill>
            </a:endParaRPr>
          </a:p>
          <a:p>
            <a:pPr fontAlgn="base"/>
            <a:r>
              <a:rPr lang="en-US" sz="1400" dirty="0">
                <a:solidFill>
                  <a:schemeClr val="bg1"/>
                </a:solidFill>
              </a:rPr>
              <a:t>http://neatoday.org/2014/09/02/the-testing-obsession-and-the-disappearing-curriculum-2</a:t>
            </a:r>
          </a:p>
        </p:txBody>
      </p:sp>
      <p:sp>
        <p:nvSpPr>
          <p:cNvPr id="5" name="Rectangle 4"/>
          <p:cNvSpPr/>
          <p:nvPr/>
        </p:nvSpPr>
        <p:spPr>
          <a:xfrm>
            <a:off x="119510" y="3989450"/>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507626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4481341"/>
          </a:xfrm>
          <a:prstGeom prst="rect">
            <a:avLst/>
          </a:prstGeom>
        </p:spPr>
      </p:pic>
      <p:sp>
        <p:nvSpPr>
          <p:cNvPr id="2" name="TextBox 1"/>
          <p:cNvSpPr txBox="1"/>
          <p:nvPr/>
        </p:nvSpPr>
        <p:spPr>
          <a:xfrm>
            <a:off x="255181" y="4481341"/>
            <a:ext cx="11589489" cy="2246769"/>
          </a:xfrm>
          <a:prstGeom prst="rect">
            <a:avLst/>
          </a:prstGeom>
          <a:solidFill>
            <a:srgbClr val="CD5B05"/>
          </a:solidFill>
        </p:spPr>
        <p:txBody>
          <a:bodyPr wrap="square" rtlCol="0">
            <a:spAutoFit/>
          </a:bodyPr>
          <a:lstStyle/>
          <a:p>
            <a:pPr fontAlgn="base"/>
            <a:r>
              <a:rPr lang="en-US" dirty="0">
                <a:solidFill>
                  <a:schemeClr val="bg1"/>
                </a:solidFill>
              </a:rPr>
              <a:t>High-poverty schools across the nation have been forced to narrow the curriculum much more drastically than wealthier schools—with worse </a:t>
            </a:r>
            <a:r>
              <a:rPr lang="en-US" u="sng" dirty="0">
                <a:solidFill>
                  <a:schemeClr val="bg1"/>
                </a:solidFill>
              </a:rPr>
              <a:t>consequences</a:t>
            </a:r>
            <a:r>
              <a:rPr lang="en-US" dirty="0">
                <a:solidFill>
                  <a:schemeClr val="bg1"/>
                </a:solidFill>
              </a:rPr>
              <a:t> for low-income students. While their more affluent peers may routinely visit museums or other cultural resources, many poor urban and rural students rely on their teachers to expose them to the kind of background knowledge that is essential to subject mastery. “It has been a disaster for </a:t>
            </a:r>
            <a:r>
              <a:rPr lang="en-US" u="sng" dirty="0">
                <a:solidFill>
                  <a:schemeClr val="bg1"/>
                </a:solidFill>
              </a:rPr>
              <a:t>social justice</a:t>
            </a:r>
            <a:r>
              <a:rPr lang="en-US" dirty="0">
                <a:solidFill>
                  <a:schemeClr val="bg1"/>
                </a:solidFill>
              </a:rPr>
              <a:t>,” wrote E.D. Hirsch, a University of Virginia education professor who has championed the link between content knowledge and reading comprehension skills, in his book </a:t>
            </a:r>
            <a:r>
              <a:rPr lang="en-US" i="1" dirty="0">
                <a:solidFill>
                  <a:schemeClr val="bg1"/>
                </a:solidFill>
              </a:rPr>
              <a:t>The Knowledge Deficit</a:t>
            </a:r>
            <a:r>
              <a:rPr lang="en-US" dirty="0">
                <a:solidFill>
                  <a:schemeClr val="bg1"/>
                </a:solidFill>
              </a:rPr>
              <a:t>.</a:t>
            </a:r>
          </a:p>
          <a:p>
            <a:pPr fontAlgn="base"/>
            <a:endParaRPr lang="en-US" dirty="0">
              <a:solidFill>
                <a:schemeClr val="bg1"/>
              </a:solidFill>
            </a:endParaRPr>
          </a:p>
          <a:p>
            <a:pPr fontAlgn="base"/>
            <a:r>
              <a:rPr lang="en-US" sz="1400" dirty="0">
                <a:solidFill>
                  <a:schemeClr val="bg1"/>
                </a:solidFill>
              </a:rPr>
              <a:t>http://neatoday.org/2014/09/02/the-testing-obsession-and-the-disappearing-curriculum-2</a:t>
            </a:r>
          </a:p>
        </p:txBody>
      </p:sp>
      <p:sp>
        <p:nvSpPr>
          <p:cNvPr id="5" name="Rectangle 4"/>
          <p:cNvSpPr/>
          <p:nvPr/>
        </p:nvSpPr>
        <p:spPr>
          <a:xfrm>
            <a:off x="106326" y="3904390"/>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578567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898" y="1"/>
            <a:ext cx="5302101" cy="6857999"/>
          </a:xfrm>
          <a:prstGeom prst="rect">
            <a:avLst/>
          </a:prstGeom>
        </p:spPr>
      </p:pic>
      <p:sp>
        <p:nvSpPr>
          <p:cNvPr id="2" name="TextBox 1"/>
          <p:cNvSpPr txBox="1"/>
          <p:nvPr/>
        </p:nvSpPr>
        <p:spPr>
          <a:xfrm>
            <a:off x="212652" y="307777"/>
            <a:ext cx="6677247" cy="6278642"/>
          </a:xfrm>
          <a:prstGeom prst="rect">
            <a:avLst/>
          </a:prstGeom>
          <a:solidFill>
            <a:srgbClr val="CD5B05"/>
          </a:solidFill>
        </p:spPr>
        <p:txBody>
          <a:bodyPr wrap="square" rtlCol="0">
            <a:spAutoFit/>
          </a:bodyPr>
          <a:lstStyle/>
          <a:p>
            <a:pPr fontAlgn="base"/>
            <a:r>
              <a:rPr lang="en-US" dirty="0">
                <a:solidFill>
                  <a:schemeClr val="bg1"/>
                </a:solidFill>
              </a:rPr>
              <a:t>But the architects of these test-driven policies </a:t>
            </a:r>
            <a:r>
              <a:rPr lang="en-US" i="1" dirty="0">
                <a:solidFill>
                  <a:schemeClr val="bg1"/>
                </a:solidFill>
              </a:rPr>
              <a:t>do</a:t>
            </a:r>
            <a:r>
              <a:rPr lang="en-US" dirty="0">
                <a:solidFill>
                  <a:schemeClr val="bg1"/>
                </a:solidFill>
              </a:rPr>
              <a:t> think they are addressing equity—and that’s frightening, says Richard Milner, a professor of education and director of urban education at the University of Pittsburgh.</a:t>
            </a:r>
          </a:p>
          <a:p>
            <a:pPr fontAlgn="base"/>
            <a:endParaRPr lang="en-US" sz="800" dirty="0">
              <a:solidFill>
                <a:schemeClr val="bg1"/>
              </a:solidFill>
            </a:endParaRPr>
          </a:p>
          <a:p>
            <a:pPr fontAlgn="base"/>
            <a:r>
              <a:rPr lang="en-US" dirty="0">
                <a:solidFill>
                  <a:schemeClr val="bg1"/>
                </a:solidFill>
              </a:rPr>
              <a:t>“We should be appalled. It’s tremendously short-sighted,” says Milner. “They think they are being responsive to kids who are underserved. But they’re clearly not looking at the lasting damage they are inflicting.”</a:t>
            </a:r>
          </a:p>
          <a:p>
            <a:pPr fontAlgn="base"/>
            <a:endParaRPr lang="en-US" sz="800" dirty="0">
              <a:solidFill>
                <a:schemeClr val="bg1"/>
              </a:solidFill>
            </a:endParaRPr>
          </a:p>
          <a:p>
            <a:pPr fontAlgn="base"/>
            <a:r>
              <a:rPr lang="en-US" dirty="0">
                <a:solidFill>
                  <a:schemeClr val="bg1"/>
                </a:solidFill>
              </a:rPr>
              <a:t>While opposition to NCLB and testing has strengthened over the past few years, Milner has been underwhelmed by the level of outrage, believing that the devastating impact of these policies on students of color in low-income communities hasn’t been given the national attention it deserves.</a:t>
            </a:r>
          </a:p>
          <a:p>
            <a:pPr fontAlgn="base"/>
            <a:endParaRPr lang="en-US" sz="800" dirty="0">
              <a:solidFill>
                <a:schemeClr val="bg1"/>
              </a:solidFill>
            </a:endParaRPr>
          </a:p>
          <a:p>
            <a:pPr fontAlgn="base"/>
            <a:r>
              <a:rPr lang="en-US" dirty="0">
                <a:solidFill>
                  <a:schemeClr val="bg1"/>
                </a:solidFill>
              </a:rPr>
              <a:t>“It’s really sad when you walk into these classrooms in these urban communities because these kids sit </a:t>
            </a:r>
            <a:r>
              <a:rPr lang="en-US" i="1" dirty="0">
                <a:solidFill>
                  <a:schemeClr val="bg1"/>
                </a:solidFill>
              </a:rPr>
              <a:t>all day</a:t>
            </a:r>
            <a:r>
              <a:rPr lang="en-US" dirty="0">
                <a:solidFill>
                  <a:schemeClr val="bg1"/>
                </a:solidFill>
              </a:rPr>
              <a:t>,“ Milner adds. “We’re taking away all the things about school they could attach themselves to—physical education, arts, history. All because some adult in some office, somewhere far away, has determined that they don’t need any of that in order to ‘achieve.’”</a:t>
            </a:r>
          </a:p>
          <a:p>
            <a:pPr fontAlgn="base"/>
            <a:endParaRPr lang="en-US" sz="800" dirty="0">
              <a:solidFill>
                <a:schemeClr val="bg1"/>
              </a:solidFill>
            </a:endParaRPr>
          </a:p>
          <a:p>
            <a:pPr fontAlgn="base"/>
            <a:r>
              <a:rPr lang="en-US" sz="1400" dirty="0">
                <a:solidFill>
                  <a:schemeClr val="bg1"/>
                </a:solidFill>
              </a:rPr>
              <a:t>http://neatoday.org/2014/09/02/the-testing-obsession-and-the-disappearing-curriculum-2</a:t>
            </a:r>
          </a:p>
        </p:txBody>
      </p:sp>
      <p:sp>
        <p:nvSpPr>
          <p:cNvPr id="5" name="Rectangle 4"/>
          <p:cNvSpPr/>
          <p:nvPr/>
        </p:nvSpPr>
        <p:spPr>
          <a:xfrm>
            <a:off x="10847761" y="6478697"/>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324771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18545</TotalTime>
  <Words>1202</Words>
  <Application>Microsoft Office PowerPoint</Application>
  <PresentationFormat>Widescreen</PresentationFormat>
  <Paragraphs>109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Comic Sans MS</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586</cp:revision>
  <dcterms:created xsi:type="dcterms:W3CDTF">2016-07-19T04:55:11Z</dcterms:created>
  <dcterms:modified xsi:type="dcterms:W3CDTF">2016-10-25T18:54:23Z</dcterms:modified>
</cp:coreProperties>
</file>