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52" r:id="rId4"/>
    <p:sldId id="346" r:id="rId5"/>
    <p:sldId id="347" r:id="rId6"/>
    <p:sldId id="348" r:id="rId7"/>
    <p:sldId id="349" r:id="rId8"/>
    <p:sldId id="350" r:id="rId9"/>
    <p:sldId id="351" r:id="rId10"/>
    <p:sldId id="353" r:id="rId11"/>
    <p:sldId id="354"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5B05"/>
    <a:srgbClr val="F56A2B"/>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CD5B05"/>
            </a:gs>
            <a:gs pos="98230">
              <a:srgbClr val="CD5B05"/>
            </a:gs>
            <a:gs pos="85000">
              <a:schemeClr val="accent4">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EDUCATION</a:t>
            </a:r>
          </a:p>
          <a:p>
            <a:pPr algn="ctr"/>
            <a:r>
              <a:rPr lang="en-US" sz="4400">
                <a:solidFill>
                  <a:schemeClr val="bg1"/>
                </a:solidFill>
              </a:rPr>
              <a:t>Teacher Requirements</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8" y="2962796"/>
            <a:ext cx="2465434" cy="1714561"/>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205" y="2962796"/>
            <a:ext cx="2465434" cy="1714561"/>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6135"/>
          </a:xfrm>
          <a:prstGeom prst="rect">
            <a:avLst/>
          </a:prstGeom>
        </p:spPr>
      </p:pic>
      <p:sp>
        <p:nvSpPr>
          <p:cNvPr id="2" name="TextBox 1"/>
          <p:cNvSpPr txBox="1"/>
          <p:nvPr/>
        </p:nvSpPr>
        <p:spPr>
          <a:xfrm>
            <a:off x="305722" y="243169"/>
            <a:ext cx="4358244" cy="1261884"/>
          </a:xfrm>
          <a:prstGeom prst="rect">
            <a:avLst/>
          </a:prstGeom>
          <a:solidFill>
            <a:srgbClr val="CD5B05"/>
          </a:solidFill>
        </p:spPr>
        <p:txBody>
          <a:bodyPr wrap="square" rtlCol="0">
            <a:spAutoFit/>
          </a:bodyPr>
          <a:lstStyle/>
          <a:p>
            <a:r>
              <a:rPr lang="en-US" dirty="0">
                <a:solidFill>
                  <a:schemeClr val="bg1"/>
                </a:solidFill>
              </a:rPr>
              <a:t>BACKGROUND CHECK</a:t>
            </a:r>
            <a:endParaRPr lang="en-US" b="1" dirty="0">
              <a:solidFill>
                <a:schemeClr val="bg1"/>
              </a:solidFill>
            </a:endParaRPr>
          </a:p>
          <a:p>
            <a:r>
              <a:rPr lang="en-US" dirty="0">
                <a:solidFill>
                  <a:schemeClr val="bg1"/>
                </a:solidFill>
              </a:rPr>
              <a:t>States conduct criminal background checks and may also confirm citizenship status.</a:t>
            </a:r>
            <a:endParaRPr lang="en-US" b="1" dirty="0">
              <a:solidFill>
                <a:schemeClr val="bg1"/>
              </a:solidFill>
            </a:endParaRPr>
          </a:p>
          <a:p>
            <a:endParaRPr lang="en-US" sz="800" b="1" dirty="0"/>
          </a:p>
          <a:p>
            <a:r>
              <a:rPr lang="en-US" sz="1400" dirty="0">
                <a:solidFill>
                  <a:schemeClr val="bg1"/>
                </a:solidFill>
              </a:rPr>
              <a:t>https://www.teach.org/teaching-certification</a:t>
            </a:r>
          </a:p>
        </p:txBody>
      </p:sp>
      <p:sp>
        <p:nvSpPr>
          <p:cNvPr id="4" name="Rectangle 3"/>
          <p:cNvSpPr/>
          <p:nvPr/>
        </p:nvSpPr>
        <p:spPr>
          <a:xfrm>
            <a:off x="305722" y="6466836"/>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160077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3470" y="5204070"/>
            <a:ext cx="7464056" cy="1538883"/>
          </a:xfrm>
          <a:prstGeom prst="rect">
            <a:avLst/>
          </a:prstGeom>
          <a:solidFill>
            <a:srgbClr val="CD5B05"/>
          </a:solidFill>
        </p:spPr>
        <p:txBody>
          <a:bodyPr wrap="square" rtlCol="0">
            <a:spAutoFit/>
          </a:bodyPr>
          <a:lstStyle/>
          <a:p>
            <a:r>
              <a:rPr lang="en-US" dirty="0">
                <a:solidFill>
                  <a:schemeClr val="bg1"/>
                </a:solidFill>
              </a:rPr>
              <a:t>TESTING</a:t>
            </a:r>
            <a:endParaRPr lang="en-US" b="1" dirty="0">
              <a:solidFill>
                <a:schemeClr val="bg1"/>
              </a:solidFill>
            </a:endParaRPr>
          </a:p>
          <a:p>
            <a:r>
              <a:rPr lang="en-US" dirty="0">
                <a:solidFill>
                  <a:schemeClr val="bg1"/>
                </a:solidFill>
              </a:rPr>
              <a:t>States require that you complete a general teaching </a:t>
            </a:r>
            <a:r>
              <a:rPr lang="en-US" u="sng" dirty="0">
                <a:solidFill>
                  <a:schemeClr val="bg1"/>
                </a:solidFill>
              </a:rPr>
              <a:t>certification exam</a:t>
            </a:r>
            <a:r>
              <a:rPr lang="en-US" dirty="0">
                <a:solidFill>
                  <a:schemeClr val="bg1"/>
                </a:solidFill>
              </a:rPr>
              <a:t>, such as a Praxis test, as well as a content-specific test for the subject(s) that you want to teach.</a:t>
            </a:r>
          </a:p>
          <a:p>
            <a:endParaRPr lang="en-US" sz="800" b="1" dirty="0"/>
          </a:p>
          <a:p>
            <a:r>
              <a:rPr lang="en-US" sz="1400" dirty="0">
                <a:solidFill>
                  <a:schemeClr val="bg1"/>
                </a:solidFill>
              </a:rPr>
              <a:t>https://www.teach.org/teaching-certification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087112"/>
          </a:xfrm>
          <a:prstGeom prst="rect">
            <a:avLst/>
          </a:prstGeom>
        </p:spPr>
      </p:pic>
      <p:sp>
        <p:nvSpPr>
          <p:cNvPr id="4" name="Rectangle 3"/>
          <p:cNvSpPr/>
          <p:nvPr/>
        </p:nvSpPr>
        <p:spPr>
          <a:xfrm>
            <a:off x="0" y="4822425"/>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65677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308346" y="3650972"/>
            <a:ext cx="6996222" cy="3016210"/>
          </a:xfrm>
          <a:prstGeom prst="rect">
            <a:avLst/>
          </a:prstGeom>
          <a:solidFill>
            <a:srgbClr val="CD5B05"/>
          </a:solidFill>
        </p:spPr>
        <p:txBody>
          <a:bodyPr wrap="square" rtlCol="0">
            <a:spAutoFit/>
          </a:bodyPr>
          <a:lstStyle/>
          <a:p>
            <a:pPr algn="ctr"/>
            <a:r>
              <a:rPr lang="en-US" sz="2800" dirty="0">
                <a:solidFill>
                  <a:schemeClr val="bg1"/>
                </a:solidFill>
              </a:rPr>
              <a:t>Key Words</a:t>
            </a:r>
          </a:p>
          <a:p>
            <a:r>
              <a:rPr lang="en-US" dirty="0">
                <a:solidFill>
                  <a:schemeClr val="bg1"/>
                </a:solidFill>
              </a:rPr>
              <a:t>Senior Student Teaching</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Junior Practicum		</a:t>
            </a:r>
            <a:r>
              <a:rPr lang="en-US" dirty="0">
                <a:solidFill>
                  <a:schemeClr val="bg1"/>
                </a:solidFill>
              </a:rPr>
              <a:t> teacher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bachelor's degree 	</a:t>
            </a:r>
            <a:r>
              <a:rPr lang="en-US" dirty="0">
                <a:solidFill>
                  <a:schemeClr val="bg1"/>
                </a:solidFill>
                <a:cs typeface="Arial" panose="020B0604020202020204" pitchFamily="34" charset="0"/>
              </a:rPr>
              <a:t>	 </a:t>
            </a:r>
            <a:r>
              <a:rPr lang="en-US" dirty="0">
                <a:solidFill>
                  <a:schemeClr val="bg1"/>
                </a:solidFill>
              </a:rPr>
              <a:t>certification exam </a:t>
            </a:r>
            <a:r>
              <a:rPr lang="en-US" dirty="0">
                <a:solidFill>
                  <a:schemeClr val="bg1"/>
                </a:solidFill>
                <a:cs typeface="Arial" panose="020B0604020202020204" pitchFamily="34" charset="0"/>
              </a:rPr>
              <a:t>		</a:t>
            </a:r>
            <a:r>
              <a:rPr lang="en-US" dirty="0">
                <a:solidFill>
                  <a:schemeClr val="bg1"/>
                </a:solidFill>
              </a:rPr>
              <a:t> experience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curriculum design </a:t>
            </a:r>
            <a:r>
              <a:rPr lang="en-US" dirty="0">
                <a:solidFill>
                  <a:schemeClr val="bg1"/>
                </a:solidFill>
                <a:cs typeface="Arial" panose="020B0604020202020204" pitchFamily="34" charset="0"/>
              </a:rPr>
              <a:t>		 </a:t>
            </a:r>
            <a:r>
              <a:rPr lang="en-US" dirty="0">
                <a:solidFill>
                  <a:schemeClr val="bg1"/>
                </a:solidFill>
              </a:rPr>
              <a:t>literacy instruction</a:t>
            </a:r>
            <a:r>
              <a:rPr lang="en-US" dirty="0">
                <a:solidFill>
                  <a:schemeClr val="bg1"/>
                </a:solidFill>
                <a:cs typeface="Arial" panose="020B0604020202020204" pitchFamily="34" charset="0"/>
              </a:rPr>
              <a:t>		</a:t>
            </a:r>
            <a:r>
              <a:rPr lang="en-US" dirty="0">
                <a:solidFill>
                  <a:schemeClr val="bg1"/>
                </a:solidFill>
              </a:rPr>
              <a:t> practitioners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major-level courses </a:t>
            </a:r>
            <a:r>
              <a:rPr lang="en-US" dirty="0">
                <a:solidFill>
                  <a:schemeClr val="bg1"/>
                </a:solidFill>
                <a:cs typeface="Arial" panose="020B0604020202020204" pitchFamily="34" charset="0"/>
              </a:rPr>
              <a:t>	 </a:t>
            </a:r>
            <a:r>
              <a:rPr lang="en-US" dirty="0">
                <a:solidFill>
                  <a:schemeClr val="bg1"/>
                </a:solidFill>
              </a:rPr>
              <a:t>curriculum assessment </a:t>
            </a:r>
            <a:r>
              <a:rPr lang="en-US" dirty="0">
                <a:solidFill>
                  <a:schemeClr val="bg1"/>
                </a:solidFill>
                <a:cs typeface="Arial" panose="020B0604020202020204" pitchFamily="34" charset="0"/>
              </a:rPr>
              <a:t>	 </a:t>
            </a:r>
            <a:r>
              <a:rPr lang="en-US" dirty="0">
                <a:solidFill>
                  <a:schemeClr val="bg1"/>
                </a:solidFill>
              </a:rPr>
              <a:t>supervision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prospective teachers </a:t>
            </a:r>
            <a:r>
              <a:rPr lang="en-US" altLang="en-US" dirty="0">
                <a:solidFill>
                  <a:schemeClr val="bg1"/>
                </a:solidFill>
                <a:cs typeface="Arial" panose="020B0604020202020204" pitchFamily="34" charset="0"/>
              </a:rPr>
              <a:t>	 </a:t>
            </a:r>
            <a:r>
              <a:rPr lang="en-US" dirty="0">
                <a:solidFill>
                  <a:schemeClr val="bg1"/>
                </a:solidFill>
              </a:rPr>
              <a:t>lesson planning</a:t>
            </a:r>
            <a:r>
              <a:rPr lang="en-US" altLang="en-US" dirty="0">
                <a:solidFill>
                  <a:schemeClr val="bg1"/>
                </a:solidFill>
                <a:cs typeface="Times New Roman" panose="02020603050405020304" pitchFamily="18" charset="0"/>
              </a:rPr>
              <a:t> </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discipline</a:t>
            </a:r>
            <a:endParaRPr lang="en-US" dirty="0">
              <a:solidFill>
                <a:schemeClr val="bg1"/>
              </a:solidFill>
              <a:cs typeface="Arial" panose="020B0604020202020204" pitchFamily="34" charset="0"/>
            </a:endParaRPr>
          </a:p>
        </p:txBody>
      </p:sp>
      <p:sp>
        <p:nvSpPr>
          <p:cNvPr id="4" name="Rectangle 3"/>
          <p:cNvSpPr/>
          <p:nvPr/>
        </p:nvSpPr>
        <p:spPr>
          <a:xfrm>
            <a:off x="10826496" y="645173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14669" y="274128"/>
            <a:ext cx="5273749" cy="3139321"/>
          </a:xfrm>
          <a:prstGeom prst="rect">
            <a:avLst/>
          </a:prstGeom>
          <a:solidFill>
            <a:srgbClr val="CD5B05"/>
          </a:solidFill>
        </p:spPr>
        <p:txBody>
          <a:bodyPr wrap="square" rtlCol="0">
            <a:spAutoFit/>
          </a:bodyPr>
          <a:lstStyle/>
          <a:p>
            <a:r>
              <a:rPr lang="en-US" dirty="0">
                <a:solidFill>
                  <a:schemeClr val="bg1"/>
                </a:solidFill>
              </a:rPr>
              <a:t>The responsibilities of teaching are such that there are numerous studies and steps involved in becoming a </a:t>
            </a:r>
            <a:r>
              <a:rPr lang="en-US" u="sng" dirty="0">
                <a:solidFill>
                  <a:schemeClr val="bg1"/>
                </a:solidFill>
              </a:rPr>
              <a:t>teacher</a:t>
            </a:r>
            <a:r>
              <a:rPr lang="en-US" dirty="0">
                <a:solidFill>
                  <a:schemeClr val="bg1"/>
                </a:solidFill>
              </a:rPr>
              <a:t>. While in college, you will most likely earn practical experience through programs like </a:t>
            </a:r>
            <a:r>
              <a:rPr lang="en-US" u="sng" dirty="0">
                <a:solidFill>
                  <a:schemeClr val="bg1"/>
                </a:solidFill>
              </a:rPr>
              <a:t>Junior Practicum </a:t>
            </a:r>
            <a:r>
              <a:rPr lang="en-US" dirty="0">
                <a:solidFill>
                  <a:schemeClr val="bg1"/>
                </a:solidFill>
              </a:rPr>
              <a:t>and </a:t>
            </a:r>
            <a:r>
              <a:rPr lang="en-US" u="sng" dirty="0">
                <a:solidFill>
                  <a:schemeClr val="bg1"/>
                </a:solidFill>
              </a:rPr>
              <a:t>Senior Student Teaching</a:t>
            </a:r>
            <a:r>
              <a:rPr lang="en-US" dirty="0">
                <a:solidFill>
                  <a:schemeClr val="bg1"/>
                </a:solidFill>
              </a:rPr>
              <a:t>. </a:t>
            </a:r>
          </a:p>
          <a:p>
            <a:endParaRPr lang="en-US" dirty="0">
              <a:solidFill>
                <a:schemeClr val="bg1"/>
              </a:solidFill>
            </a:endParaRPr>
          </a:p>
          <a:p>
            <a:r>
              <a:rPr lang="en-US" dirty="0">
                <a:solidFill>
                  <a:schemeClr val="bg1"/>
                </a:solidFill>
              </a:rPr>
              <a:t>These programs are invaluable as they provide a glimpse into the day-to-day operations of teaching while also providing vital </a:t>
            </a:r>
            <a:r>
              <a:rPr lang="en-US" u="sng" dirty="0">
                <a:solidFill>
                  <a:schemeClr val="bg1"/>
                </a:solidFill>
              </a:rPr>
              <a:t>experience</a:t>
            </a:r>
            <a:r>
              <a:rPr lang="en-US" dirty="0">
                <a:solidFill>
                  <a:schemeClr val="bg1"/>
                </a:solidFill>
              </a:rPr>
              <a:t>. There are, however, additional steps before you are eligible to teach.</a:t>
            </a:r>
            <a:endParaRPr lang="en-US" sz="1400" dirty="0">
              <a:solidFill>
                <a:schemeClr val="bg1"/>
              </a:solidFill>
            </a:endParaRPr>
          </a:p>
        </p:txBody>
      </p:sp>
      <p:sp>
        <p:nvSpPr>
          <p:cNvPr id="5" name="Rectangle 4"/>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42521" y="982175"/>
            <a:ext cx="3672688" cy="4893647"/>
          </a:xfrm>
          <a:prstGeom prst="rect">
            <a:avLst/>
          </a:prstGeom>
          <a:solidFill>
            <a:srgbClr val="CD5B05"/>
          </a:solidFill>
        </p:spPr>
        <p:txBody>
          <a:bodyPr wrap="square" rtlCol="0">
            <a:spAutoFit/>
          </a:bodyPr>
          <a:lstStyle/>
          <a:p>
            <a:r>
              <a:rPr lang="en-US" dirty="0">
                <a:solidFill>
                  <a:schemeClr val="bg1"/>
                </a:solidFill>
              </a:rPr>
              <a:t>LICENSING AND CERTIFICATION REQUIREMENTS</a:t>
            </a:r>
          </a:p>
          <a:p>
            <a:endParaRPr lang="en-US" b="1" dirty="0">
              <a:solidFill>
                <a:schemeClr val="bg1"/>
              </a:solidFill>
            </a:endParaRPr>
          </a:p>
          <a:p>
            <a:r>
              <a:rPr lang="en-US" dirty="0">
                <a:solidFill>
                  <a:schemeClr val="bg1"/>
                </a:solidFill>
              </a:rPr>
              <a:t>Teaching is a comprehensive profession requiring </a:t>
            </a:r>
            <a:r>
              <a:rPr lang="en-US" u="sng" dirty="0">
                <a:solidFill>
                  <a:schemeClr val="bg1"/>
                </a:solidFill>
              </a:rPr>
              <a:t>practitioners</a:t>
            </a:r>
            <a:r>
              <a:rPr lang="en-US" dirty="0">
                <a:solidFill>
                  <a:schemeClr val="bg1"/>
                </a:solidFill>
              </a:rPr>
              <a:t> to take on a variety of roles. Teaching qualifications typically involve subject matter expertise, psychological awareness and classroom management.</a:t>
            </a:r>
          </a:p>
          <a:p>
            <a:endParaRPr lang="en-US" dirty="0">
              <a:solidFill>
                <a:schemeClr val="bg1"/>
              </a:solidFill>
            </a:endParaRPr>
          </a:p>
          <a:p>
            <a:r>
              <a:rPr lang="en-US" dirty="0">
                <a:solidFill>
                  <a:schemeClr val="bg1"/>
                </a:solidFill>
              </a:rPr>
              <a:t>Qualification details can vary depending on location, but there are core requirements to expect across the board.</a:t>
            </a:r>
          </a:p>
          <a:p>
            <a:endParaRPr lang="en-US" sz="1400" dirty="0">
              <a:solidFill>
                <a:schemeClr val="bg1"/>
              </a:solidFill>
            </a:endParaRPr>
          </a:p>
          <a:p>
            <a:r>
              <a:rPr lang="en-US" sz="1400" dirty="0">
                <a:solidFill>
                  <a:schemeClr val="bg1"/>
                </a:solidFill>
              </a:rPr>
              <a:t>http://study.com/qualifications_for_being_a_teacher.html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751135" cy="6858001"/>
          </a:xfrm>
          <a:prstGeom prst="rect">
            <a:avLst/>
          </a:prstGeom>
        </p:spPr>
      </p:pic>
      <p:sp>
        <p:nvSpPr>
          <p:cNvPr id="4" name="TextBox 3"/>
          <p:cNvSpPr txBox="1"/>
          <p:nvPr/>
        </p:nvSpPr>
        <p:spPr>
          <a:xfrm>
            <a:off x="2744816" y="2364655"/>
            <a:ext cx="2261500" cy="369332"/>
          </a:xfrm>
          <a:prstGeom prst="rect">
            <a:avLst/>
          </a:prstGeom>
          <a:solidFill>
            <a:schemeClr val="bg1"/>
          </a:solidFill>
        </p:spPr>
        <p:txBody>
          <a:bodyPr wrap="square" rtlCol="0">
            <a:spAutoFit/>
          </a:bodyPr>
          <a:lstStyle/>
          <a:p>
            <a:pPr algn="ctr"/>
            <a:r>
              <a:rPr lang="en-US" dirty="0">
                <a:latin typeface="Blackadder ITC" panose="04020505051007020D02" pitchFamily="82" charset="0"/>
              </a:rPr>
              <a:t>Brand New Teacher</a:t>
            </a:r>
          </a:p>
        </p:txBody>
      </p:sp>
    </p:spTree>
    <p:extLst>
      <p:ext uri="{BB962C8B-B14F-4D97-AF65-F5344CB8AC3E}">
        <p14:creationId xmlns:p14="http://schemas.microsoft.com/office/powerpoint/2010/main" val="3980103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218" y="4976038"/>
            <a:ext cx="10873563" cy="1354217"/>
          </a:xfrm>
          <a:prstGeom prst="rect">
            <a:avLst/>
          </a:prstGeom>
          <a:solidFill>
            <a:srgbClr val="CD5B05"/>
          </a:solidFill>
        </p:spPr>
        <p:txBody>
          <a:bodyPr wrap="square" rtlCol="0">
            <a:spAutoFit/>
          </a:bodyPr>
          <a:lstStyle/>
          <a:p>
            <a:r>
              <a:rPr lang="en-US" dirty="0">
                <a:solidFill>
                  <a:schemeClr val="bg1"/>
                </a:solidFill>
              </a:rPr>
              <a:t>Teachers educate students from preschool to high school, and beyond, in subjects such as mathematics, language arts, social studies, science and more. While most teachers hold a bachelor's degree in education, many colleges offer teaching certification programs for those who already hold a </a:t>
            </a:r>
            <a:r>
              <a:rPr lang="en-US" u="sng" dirty="0">
                <a:solidFill>
                  <a:schemeClr val="bg1"/>
                </a:solidFill>
              </a:rPr>
              <a:t>bachelor's degree </a:t>
            </a:r>
            <a:r>
              <a:rPr lang="en-US" dirty="0">
                <a:solidFill>
                  <a:schemeClr val="bg1"/>
                </a:solidFill>
              </a:rPr>
              <a:t>in another </a:t>
            </a:r>
            <a:r>
              <a:rPr lang="en-US" u="sng" dirty="0">
                <a:solidFill>
                  <a:schemeClr val="bg1"/>
                </a:solidFill>
              </a:rPr>
              <a:t>discipline</a:t>
            </a:r>
            <a:r>
              <a:rPr lang="en-US" dirty="0">
                <a:solidFill>
                  <a:schemeClr val="bg1"/>
                </a:solidFill>
              </a:rPr>
              <a:t>.</a:t>
            </a:r>
            <a:br>
              <a:rPr lang="en-US" dirty="0">
                <a:solidFill>
                  <a:schemeClr val="bg1"/>
                </a:solidFill>
              </a:rPr>
            </a:br>
            <a:endParaRPr lang="en-US" sz="1400" dirty="0">
              <a:solidFill>
                <a:schemeClr val="bg1"/>
              </a:solidFill>
            </a:endParaRPr>
          </a:p>
          <a:p>
            <a:r>
              <a:rPr lang="en-US" sz="1400" dirty="0">
                <a:solidFill>
                  <a:schemeClr val="bg1"/>
                </a:solidFill>
              </a:rPr>
              <a:t>http://study.com/qualifications_for_being_a_teacher.html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976038"/>
          </a:xfrm>
          <a:prstGeom prst="rect">
            <a:avLst/>
          </a:prstGeom>
        </p:spPr>
      </p:pic>
      <p:sp>
        <p:nvSpPr>
          <p:cNvPr id="4" name="Rectangle 3"/>
          <p:cNvSpPr/>
          <p:nvPr/>
        </p:nvSpPr>
        <p:spPr>
          <a:xfrm>
            <a:off x="385323" y="476059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21782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23013" y="4718661"/>
            <a:ext cx="10352567" cy="1692771"/>
          </a:xfrm>
          <a:prstGeom prst="rect">
            <a:avLst/>
          </a:prstGeom>
          <a:solidFill>
            <a:srgbClr val="CD5B05"/>
          </a:solidFill>
        </p:spPr>
        <p:txBody>
          <a:bodyPr wrap="square" rtlCol="0">
            <a:spAutoFit/>
          </a:bodyPr>
          <a:lstStyle/>
          <a:p>
            <a:r>
              <a:rPr lang="en-US" dirty="0">
                <a:solidFill>
                  <a:schemeClr val="bg1"/>
                </a:solidFill>
              </a:rPr>
              <a:t>Elementary school teachers educate their students in subjects, such as mathematics, language arts and social studies. Accordingly, students wanting to become elementary school teachers take courses in how to teach these subjects. These students also take courses in human development, child psychology, </a:t>
            </a:r>
            <a:r>
              <a:rPr lang="en-US" u="sng" dirty="0">
                <a:solidFill>
                  <a:schemeClr val="bg1"/>
                </a:solidFill>
              </a:rPr>
              <a:t>curriculum design </a:t>
            </a:r>
            <a:r>
              <a:rPr lang="en-US" dirty="0">
                <a:solidFill>
                  <a:schemeClr val="bg1"/>
                </a:solidFill>
              </a:rPr>
              <a:t>and </a:t>
            </a:r>
            <a:r>
              <a:rPr lang="en-US" u="sng" dirty="0">
                <a:solidFill>
                  <a:schemeClr val="bg1"/>
                </a:solidFill>
              </a:rPr>
              <a:t>literacy instruction</a:t>
            </a:r>
            <a:r>
              <a:rPr lang="en-US" dirty="0">
                <a:solidFill>
                  <a:schemeClr val="bg1"/>
                </a:solidFill>
              </a:rPr>
              <a:t>, all of which prepare them to teach classes to younger students.</a:t>
            </a:r>
          </a:p>
          <a:p>
            <a:br>
              <a:rPr lang="en-US" dirty="0">
                <a:solidFill>
                  <a:schemeClr val="bg1"/>
                </a:solidFill>
              </a:rPr>
            </a:br>
            <a:r>
              <a:rPr lang="en-US" sz="1400" dirty="0">
                <a:solidFill>
                  <a:schemeClr val="bg1"/>
                </a:solidFill>
              </a:rPr>
              <a:t>http://study.com/qualifications_for_being_a_teacher.html</a:t>
            </a:r>
          </a:p>
        </p:txBody>
      </p:sp>
      <p:sp>
        <p:nvSpPr>
          <p:cNvPr id="4" name="Rectangle 3"/>
          <p:cNvSpPr/>
          <p:nvPr/>
        </p:nvSpPr>
        <p:spPr>
          <a:xfrm>
            <a:off x="130143" y="6411432"/>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775895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32" y="4433778"/>
            <a:ext cx="11256335" cy="2246769"/>
          </a:xfrm>
          <a:prstGeom prst="rect">
            <a:avLst/>
          </a:prstGeom>
          <a:solidFill>
            <a:srgbClr val="CD5B05"/>
          </a:solidFill>
        </p:spPr>
        <p:txBody>
          <a:bodyPr wrap="square" rtlCol="0">
            <a:spAutoFit/>
          </a:bodyPr>
          <a:lstStyle/>
          <a:p>
            <a:r>
              <a:rPr lang="en-US" dirty="0">
                <a:solidFill>
                  <a:schemeClr val="bg1"/>
                </a:solidFill>
              </a:rPr>
              <a:t>Students who plan on teaching at the middle or high school level generally take </a:t>
            </a:r>
            <a:r>
              <a:rPr lang="en-US" u="sng" dirty="0">
                <a:solidFill>
                  <a:schemeClr val="bg1"/>
                </a:solidFill>
              </a:rPr>
              <a:t>major-level courses </a:t>
            </a:r>
            <a:r>
              <a:rPr lang="en-US" dirty="0">
                <a:solidFill>
                  <a:schemeClr val="bg1"/>
                </a:solidFill>
              </a:rPr>
              <a:t>in the subject they wish to teach, in addition to the required teacher education curriculum. </a:t>
            </a:r>
          </a:p>
          <a:p>
            <a:endParaRPr lang="en-US" dirty="0">
              <a:solidFill>
                <a:schemeClr val="bg1"/>
              </a:solidFill>
            </a:endParaRPr>
          </a:p>
          <a:p>
            <a:r>
              <a:rPr lang="en-US" dirty="0">
                <a:solidFill>
                  <a:schemeClr val="bg1"/>
                </a:solidFill>
              </a:rPr>
              <a:t>For example, students wishing to teach economics to high school seniors may major in economics and education, completing both respective requirements to earn their degree. This helps aspiring middle and high school teachers develop skills in </a:t>
            </a:r>
            <a:r>
              <a:rPr lang="en-US" u="sng" dirty="0">
                <a:solidFill>
                  <a:schemeClr val="bg1"/>
                </a:solidFill>
              </a:rPr>
              <a:t>lesson planning </a:t>
            </a:r>
            <a:r>
              <a:rPr lang="en-US" dirty="0">
                <a:solidFill>
                  <a:schemeClr val="bg1"/>
                </a:solidFill>
              </a:rPr>
              <a:t>and </a:t>
            </a:r>
            <a:r>
              <a:rPr lang="en-US" u="sng" dirty="0">
                <a:solidFill>
                  <a:schemeClr val="bg1"/>
                </a:solidFill>
              </a:rPr>
              <a:t>curriculum assessment </a:t>
            </a:r>
            <a:r>
              <a:rPr lang="en-US" dirty="0">
                <a:solidFill>
                  <a:schemeClr val="bg1"/>
                </a:solidFill>
              </a:rPr>
              <a:t>in their field of interest.</a:t>
            </a:r>
          </a:p>
          <a:p>
            <a:br>
              <a:rPr lang="en-US" dirty="0">
                <a:solidFill>
                  <a:schemeClr val="bg1"/>
                </a:solidFill>
              </a:rPr>
            </a:br>
            <a:r>
              <a:rPr lang="en-US" sz="1400" dirty="0">
                <a:solidFill>
                  <a:schemeClr val="bg1"/>
                </a:solidFill>
              </a:rPr>
              <a:t>http://study.com/qualifications_for_being_a_teacher.html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433778"/>
          </a:xfrm>
          <a:prstGeom prst="rect">
            <a:avLst/>
          </a:prstGeom>
        </p:spPr>
      </p:pic>
      <p:sp>
        <p:nvSpPr>
          <p:cNvPr id="4" name="Rectangle 3"/>
          <p:cNvSpPr/>
          <p:nvPr/>
        </p:nvSpPr>
        <p:spPr>
          <a:xfrm>
            <a:off x="162040" y="3989450"/>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0338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646" y="5197679"/>
            <a:ext cx="10926726" cy="1415772"/>
          </a:xfrm>
          <a:prstGeom prst="rect">
            <a:avLst/>
          </a:prstGeom>
          <a:solidFill>
            <a:srgbClr val="CD5B05"/>
          </a:solidFill>
        </p:spPr>
        <p:txBody>
          <a:bodyPr wrap="square" rtlCol="0">
            <a:spAutoFit/>
          </a:bodyPr>
          <a:lstStyle/>
          <a:p>
            <a:r>
              <a:rPr lang="en-US" dirty="0">
                <a:solidFill>
                  <a:schemeClr val="bg1"/>
                </a:solidFill>
              </a:rPr>
              <a:t>All </a:t>
            </a:r>
            <a:r>
              <a:rPr lang="en-US" u="sng" dirty="0">
                <a:solidFill>
                  <a:schemeClr val="bg1"/>
                </a:solidFill>
              </a:rPr>
              <a:t>prospective teachers </a:t>
            </a:r>
            <a:r>
              <a:rPr lang="en-US" dirty="0">
                <a:solidFill>
                  <a:schemeClr val="bg1"/>
                </a:solidFill>
              </a:rPr>
              <a:t>must participate in professional fieldwork, often included in education degree programs, in which they are assigned to help or teach a class under the </a:t>
            </a:r>
            <a:r>
              <a:rPr lang="en-US" u="sng" dirty="0">
                <a:solidFill>
                  <a:schemeClr val="bg1"/>
                </a:solidFill>
              </a:rPr>
              <a:t>supervision</a:t>
            </a:r>
            <a:r>
              <a:rPr lang="en-US" dirty="0">
                <a:solidFill>
                  <a:schemeClr val="bg1"/>
                </a:solidFill>
              </a:rPr>
              <a:t> of a licensed teacher. This practice helps students gain real world experience as student teachers, monitoring classes and meeting with parents.</a:t>
            </a:r>
          </a:p>
          <a:p>
            <a:br>
              <a:rPr lang="en-US" dirty="0">
                <a:solidFill>
                  <a:schemeClr val="bg1"/>
                </a:solidFill>
              </a:rPr>
            </a:br>
            <a:r>
              <a:rPr lang="en-US" sz="1400" dirty="0">
                <a:solidFill>
                  <a:schemeClr val="bg1"/>
                </a:solidFill>
              </a:rPr>
              <a:t>http://study.com/qualifications_for_being_a_teacher.html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197679"/>
          </a:xfrm>
          <a:prstGeom prst="rect">
            <a:avLst/>
          </a:prstGeom>
        </p:spPr>
      </p:pic>
      <p:sp>
        <p:nvSpPr>
          <p:cNvPr id="4" name="Rectangle 3"/>
          <p:cNvSpPr/>
          <p:nvPr/>
        </p:nvSpPr>
        <p:spPr>
          <a:xfrm>
            <a:off x="139497" y="4552976"/>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02836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8781" y="2166986"/>
            <a:ext cx="5858540" cy="2800767"/>
          </a:xfrm>
          <a:prstGeom prst="rect">
            <a:avLst/>
          </a:prstGeom>
          <a:solidFill>
            <a:srgbClr val="CD5B05"/>
          </a:solidFill>
        </p:spPr>
        <p:txBody>
          <a:bodyPr wrap="square" rtlCol="0">
            <a:spAutoFit/>
          </a:bodyPr>
          <a:lstStyle/>
          <a:p>
            <a:r>
              <a:rPr lang="en-US" dirty="0">
                <a:solidFill>
                  <a:schemeClr val="bg1"/>
                </a:solidFill>
              </a:rPr>
              <a:t>While licensure may not be necessary for private school teachers, it is required for all public school teachers. State requirements for teaching licenses vary; however, most include: </a:t>
            </a:r>
          </a:p>
          <a:p>
            <a:pPr marL="742950" lvl="1" indent="-285750" fontAlgn="base">
              <a:buFont typeface="Arial" panose="020B0604020202020204" pitchFamily="34" charset="0"/>
              <a:buChar char="•"/>
            </a:pPr>
            <a:r>
              <a:rPr lang="en-US" dirty="0">
                <a:solidFill>
                  <a:schemeClr val="bg1"/>
                </a:solidFill>
              </a:rPr>
              <a:t>A bachelor's degree </a:t>
            </a:r>
          </a:p>
          <a:p>
            <a:pPr marL="742950" lvl="1" indent="-285750" fontAlgn="base">
              <a:buFont typeface="Arial" panose="020B0604020202020204" pitchFamily="34" charset="0"/>
              <a:buChar char="•"/>
            </a:pPr>
            <a:r>
              <a:rPr lang="en-US" dirty="0">
                <a:solidFill>
                  <a:schemeClr val="bg1"/>
                </a:solidFill>
              </a:rPr>
              <a:t>The completion of a teacher education program </a:t>
            </a:r>
          </a:p>
          <a:p>
            <a:pPr marL="742950" lvl="1" indent="-285750" fontAlgn="base">
              <a:buFont typeface="Arial" panose="020B0604020202020204" pitchFamily="34" charset="0"/>
              <a:buChar char="•"/>
            </a:pPr>
            <a:r>
              <a:rPr lang="en-US" dirty="0">
                <a:solidFill>
                  <a:schemeClr val="bg1"/>
                </a:solidFill>
              </a:rPr>
              <a:t>Supervised teaching experience </a:t>
            </a:r>
          </a:p>
          <a:p>
            <a:pPr marL="742950" lvl="1" indent="-285750" fontAlgn="base">
              <a:buFont typeface="Arial" panose="020B0604020202020204" pitchFamily="34" charset="0"/>
              <a:buChar char="•"/>
            </a:pPr>
            <a:r>
              <a:rPr lang="en-US" dirty="0">
                <a:solidFill>
                  <a:schemeClr val="bg1"/>
                </a:solidFill>
              </a:rPr>
              <a:t>The completion of basic writing and math skills tests</a:t>
            </a:r>
          </a:p>
          <a:p>
            <a:br>
              <a:rPr lang="en-US" dirty="0">
                <a:solidFill>
                  <a:schemeClr val="bg1"/>
                </a:solidFill>
              </a:rPr>
            </a:br>
            <a:r>
              <a:rPr lang="en-US" sz="1400" dirty="0">
                <a:solidFill>
                  <a:schemeClr val="bg1"/>
                </a:solidFill>
              </a:rPr>
              <a:t>http://study.com/qualifications_for_being_a_teacher.html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98781" cy="6858000"/>
          </a:xfrm>
          <a:prstGeom prst="rect">
            <a:avLst/>
          </a:prstGeom>
        </p:spPr>
      </p:pic>
      <p:sp>
        <p:nvSpPr>
          <p:cNvPr id="4" name="Rectangle 3"/>
          <p:cNvSpPr/>
          <p:nvPr/>
        </p:nvSpPr>
        <p:spPr>
          <a:xfrm>
            <a:off x="183305" y="634987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63888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2744" y="5421516"/>
            <a:ext cx="9746512" cy="984885"/>
          </a:xfrm>
          <a:prstGeom prst="rect">
            <a:avLst/>
          </a:prstGeom>
          <a:solidFill>
            <a:srgbClr val="CD5B05"/>
          </a:solidFill>
        </p:spPr>
        <p:txBody>
          <a:bodyPr wrap="square" rtlCol="0">
            <a:spAutoFit/>
          </a:bodyPr>
          <a:lstStyle/>
          <a:p>
            <a:r>
              <a:rPr lang="en-US" dirty="0">
                <a:solidFill>
                  <a:schemeClr val="bg1"/>
                </a:solidFill>
              </a:rPr>
              <a:t>STUDENT/MENTORED TEACHING</a:t>
            </a:r>
            <a:endParaRPr lang="en-US" b="1" dirty="0">
              <a:solidFill>
                <a:schemeClr val="bg1"/>
              </a:solidFill>
            </a:endParaRPr>
          </a:p>
          <a:p>
            <a:r>
              <a:rPr lang="en-US" dirty="0">
                <a:solidFill>
                  <a:schemeClr val="bg1"/>
                </a:solidFill>
              </a:rPr>
              <a:t>Many states require student teaching experience and/or first year mentoring of new teachers.</a:t>
            </a:r>
            <a:endParaRPr lang="en-US" b="1" dirty="0">
              <a:solidFill>
                <a:schemeClr val="bg1"/>
              </a:solidFill>
            </a:endParaRPr>
          </a:p>
          <a:p>
            <a:endParaRPr lang="en-US" sz="800" b="1" dirty="0"/>
          </a:p>
          <a:p>
            <a:r>
              <a:rPr lang="en-US" sz="1400" dirty="0">
                <a:solidFill>
                  <a:schemeClr val="bg1"/>
                </a:solidFill>
              </a:rPr>
              <a:t>https://www.teach.org/teaching-certification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4"/>
            <a:ext cx="12192000" cy="5200410"/>
          </a:xfrm>
          <a:prstGeom prst="rect">
            <a:avLst/>
          </a:prstGeom>
        </p:spPr>
      </p:pic>
      <p:sp>
        <p:nvSpPr>
          <p:cNvPr id="4" name="Rectangle 3"/>
          <p:cNvSpPr/>
          <p:nvPr/>
        </p:nvSpPr>
        <p:spPr>
          <a:xfrm>
            <a:off x="247099" y="4776259"/>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778101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18168</TotalTime>
  <Words>545</Words>
  <Application>Microsoft Office PowerPoint</Application>
  <PresentationFormat>Widescreen</PresentationFormat>
  <Paragraphs>65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Blackadder ITC</vt:lpstr>
      <vt:lpstr>Calibri</vt:lpstr>
      <vt:lpstr>Calibri Light</vt:lpstr>
      <vt:lpstr>Times New Roman</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557</cp:revision>
  <dcterms:created xsi:type="dcterms:W3CDTF">2016-07-19T04:55:11Z</dcterms:created>
  <dcterms:modified xsi:type="dcterms:W3CDTF">2016-10-25T16:34:03Z</dcterms:modified>
</cp:coreProperties>
</file>