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5B05"/>
    <a:srgbClr val="F56A2B"/>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CD5B05"/>
            </a:gs>
            <a:gs pos="98230">
              <a:srgbClr val="CD5B05"/>
            </a:gs>
            <a:gs pos="85000">
              <a:schemeClr val="accent4">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EDUCATION</a:t>
            </a:r>
          </a:p>
          <a:p>
            <a:pPr algn="ctr"/>
            <a:r>
              <a:rPr lang="en-US" sz="4400">
                <a:solidFill>
                  <a:schemeClr val="bg1"/>
                </a:solidFill>
              </a:rPr>
              <a:t>Vocational Education</a:t>
            </a:r>
            <a:endParaRPr lang="en-US" sz="4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8" y="2962796"/>
            <a:ext cx="2465434" cy="1714561"/>
          </a:xfrm>
          <a:prstGeom prst="ellipse">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205" y="2962796"/>
            <a:ext cx="2465434" cy="1714561"/>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646" y="4994004"/>
            <a:ext cx="10724707" cy="1692771"/>
          </a:xfrm>
          <a:prstGeom prst="rect">
            <a:avLst/>
          </a:prstGeom>
          <a:solidFill>
            <a:srgbClr val="CD5B05"/>
          </a:solidFill>
        </p:spPr>
        <p:txBody>
          <a:bodyPr wrap="square" rtlCol="0">
            <a:spAutoFit/>
          </a:bodyPr>
          <a:lstStyle/>
          <a:p>
            <a:r>
              <a:rPr lang="en-US" dirty="0">
                <a:solidFill>
                  <a:schemeClr val="bg1"/>
                </a:solidFill>
              </a:rPr>
              <a:t>New Jersey’s county vocational-technical schools integrate career and technical training with traditional academics to offer all types of students an exciting and challenging high school choice. Students get more out of high school because they see how learning relates to their interests and future careers. They develop workplace skills that employers value, like teamwork, problem-solving, and creative thinking.</a:t>
            </a:r>
          </a:p>
          <a:p>
            <a:endParaRPr lang="en-US" dirty="0">
              <a:solidFill>
                <a:schemeClr val="bg1"/>
              </a:solidFill>
            </a:endParaRPr>
          </a:p>
          <a:p>
            <a:r>
              <a:rPr lang="en-US" sz="1400" dirty="0">
                <a:solidFill>
                  <a:schemeClr val="bg1"/>
                </a:solidFill>
              </a:rPr>
              <a:t>http://www.careertechnj.org/our-schools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994004"/>
          </a:xfrm>
          <a:prstGeom prst="rect">
            <a:avLst/>
          </a:prstGeom>
        </p:spPr>
      </p:pic>
      <p:sp>
        <p:nvSpPr>
          <p:cNvPr id="5" name="Rectangle 4"/>
          <p:cNvSpPr/>
          <p:nvPr/>
        </p:nvSpPr>
        <p:spPr>
          <a:xfrm>
            <a:off x="76980" y="4692102"/>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55258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04" y="1368301"/>
            <a:ext cx="4455042" cy="4739759"/>
          </a:xfrm>
          <a:prstGeom prst="rect">
            <a:avLst/>
          </a:prstGeom>
          <a:solidFill>
            <a:srgbClr val="CD5B05"/>
          </a:solidFill>
        </p:spPr>
        <p:txBody>
          <a:bodyPr wrap="square" rtlCol="0">
            <a:spAutoFit/>
          </a:bodyPr>
          <a:lstStyle/>
          <a:p>
            <a:r>
              <a:rPr lang="en-US" dirty="0">
                <a:solidFill>
                  <a:schemeClr val="bg1"/>
                </a:solidFill>
              </a:rPr>
              <a:t>And thanks to our many business and higher education partners, they benefit from real-world experiences and opportunities to earn college credits. We offer </a:t>
            </a:r>
            <a:r>
              <a:rPr lang="en-US" u="sng" dirty="0">
                <a:solidFill>
                  <a:schemeClr val="bg1"/>
                </a:solidFill>
              </a:rPr>
              <a:t>state-of-the-art</a:t>
            </a:r>
            <a:r>
              <a:rPr lang="en-US" dirty="0">
                <a:solidFill>
                  <a:schemeClr val="bg1"/>
                </a:solidFill>
              </a:rPr>
              <a:t> technical training for students who want to get good jobs, enter trade unions, or go on to earn a college degree. They become chefs, graphic designers and auto technicians. They continue training to qualify as first responders, nurses, and master electricians. Students can earn certifications and state licenses as part of their high school curriculum. These provide a significant edge in the job market or when pursuing a college degree or further training.</a:t>
            </a:r>
          </a:p>
          <a:p>
            <a:endParaRPr lang="en-US" dirty="0">
              <a:solidFill>
                <a:schemeClr val="bg1"/>
              </a:solidFill>
            </a:endParaRPr>
          </a:p>
          <a:p>
            <a:r>
              <a:rPr lang="en-US" sz="1400" dirty="0">
                <a:solidFill>
                  <a:schemeClr val="bg1"/>
                </a:solidFill>
              </a:rPr>
              <a:t>http://www.careertechnj.org/our-schools/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935" y="0"/>
            <a:ext cx="7184065" cy="6858000"/>
          </a:xfrm>
          <a:prstGeom prst="rect">
            <a:avLst/>
          </a:prstGeom>
        </p:spPr>
      </p:pic>
      <p:sp>
        <p:nvSpPr>
          <p:cNvPr id="5" name="Rectangle 4"/>
          <p:cNvSpPr/>
          <p:nvPr/>
        </p:nvSpPr>
        <p:spPr>
          <a:xfrm>
            <a:off x="5116812" y="6434939"/>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52977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405" y="3934047"/>
            <a:ext cx="11430000" cy="2800767"/>
          </a:xfrm>
          <a:prstGeom prst="rect">
            <a:avLst/>
          </a:prstGeom>
          <a:solidFill>
            <a:srgbClr val="CD5B05"/>
          </a:solidFill>
        </p:spPr>
        <p:txBody>
          <a:bodyPr wrap="square" rtlCol="0">
            <a:spAutoFit/>
          </a:bodyPr>
          <a:lstStyle/>
          <a:p>
            <a:r>
              <a:rPr lang="en-US" dirty="0">
                <a:solidFill>
                  <a:schemeClr val="bg1"/>
                </a:solidFill>
              </a:rPr>
              <a:t>Many districts offer career academies for talented students in areas like engineering, visual and performing arts, health sciences, and information technology. These small schools offer rigorous academics and a strong career focus to give students a jump start on college credits and industry certifications. Academy graduates often go on to study at top-level colleges or universities.</a:t>
            </a:r>
          </a:p>
          <a:p>
            <a:br>
              <a:rPr lang="en-US" dirty="0">
                <a:solidFill>
                  <a:schemeClr val="bg1"/>
                </a:solidFill>
              </a:rPr>
            </a:br>
            <a:r>
              <a:rPr lang="en-US" dirty="0">
                <a:solidFill>
                  <a:schemeClr val="bg1"/>
                </a:solidFill>
              </a:rPr>
              <a:t>Students with disabilities are often mainstreamed in regular career programs, but they also have special opportunities to train for jobs at supermarkets, florists, and other services businesses, so that when they graduate from high school, they are prepared for success in the real workplace.</a:t>
            </a:r>
          </a:p>
          <a:p>
            <a:br>
              <a:rPr lang="en-US" dirty="0">
                <a:solidFill>
                  <a:schemeClr val="bg1"/>
                </a:solidFill>
              </a:rPr>
            </a:br>
            <a:r>
              <a:rPr lang="en-US" sz="1400" u="sng" dirty="0">
                <a:solidFill>
                  <a:schemeClr val="bg1"/>
                </a:solidFill>
              </a:rPr>
              <a:t>http://www.careertechnj.org/our-schools</a:t>
            </a:r>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934047"/>
          </a:xfrm>
          <a:prstGeom prst="rect">
            <a:avLst/>
          </a:prstGeom>
        </p:spPr>
      </p:pic>
      <p:sp>
        <p:nvSpPr>
          <p:cNvPr id="5" name="Rectangle 4"/>
          <p:cNvSpPr/>
          <p:nvPr/>
        </p:nvSpPr>
        <p:spPr>
          <a:xfrm>
            <a:off x="140775" y="3672474"/>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612019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07930" y="2305615"/>
            <a:ext cx="3185866" cy="3016210"/>
          </a:xfrm>
          <a:prstGeom prst="rect">
            <a:avLst/>
          </a:prstGeom>
          <a:solidFill>
            <a:srgbClr val="CD5B05"/>
          </a:solidFill>
        </p:spPr>
        <p:txBody>
          <a:bodyPr wrap="square" rtlCol="0">
            <a:spAutoFit/>
          </a:bodyPr>
          <a:lstStyle/>
          <a:p>
            <a:r>
              <a:rPr lang="en-US" b="1" dirty="0">
                <a:solidFill>
                  <a:schemeClr val="bg1"/>
                </a:solidFill>
              </a:rPr>
              <a:t>Adult programs, too.</a:t>
            </a:r>
          </a:p>
          <a:p>
            <a:endParaRPr lang="en-US" dirty="0">
              <a:solidFill>
                <a:schemeClr val="bg1"/>
              </a:solidFill>
            </a:endParaRPr>
          </a:p>
          <a:p>
            <a:r>
              <a:rPr lang="en-US" dirty="0">
                <a:solidFill>
                  <a:schemeClr val="bg1"/>
                </a:solidFill>
              </a:rPr>
              <a:t>Many districts also offer opportunities for adults seeking to change careers, further their educations or obtain the industry certifications they need to advance.</a:t>
            </a:r>
          </a:p>
          <a:p>
            <a:br>
              <a:rPr lang="en-US" dirty="0">
                <a:solidFill>
                  <a:schemeClr val="bg1"/>
                </a:solidFill>
              </a:rPr>
            </a:br>
            <a:r>
              <a:rPr lang="en-US" sz="1400" u="sng" dirty="0">
                <a:solidFill>
                  <a:schemeClr val="bg1"/>
                </a:solidFill>
              </a:rPr>
              <a:t>http://www.careertechnj.org/our-schools</a:t>
            </a:r>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783032" cy="6858000"/>
          </a:xfrm>
          <a:prstGeom prst="rect">
            <a:avLst/>
          </a:prstGeom>
        </p:spPr>
      </p:pic>
      <p:sp>
        <p:nvSpPr>
          <p:cNvPr id="5" name="Rectangle 4"/>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052907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020725" y="2250705"/>
            <a:ext cx="3125972" cy="217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63480" numCol="1" anchor="ctr" anchorCtr="0" compatLnSpc="1">
            <a:prstTxWarp prst="textNoShape">
              <a:avLst/>
            </a:prstTxWarp>
            <a:spAutoFit/>
          </a:bodyPr>
          <a:lstStyle/>
          <a:p>
            <a:pPr lvl="0" eaLnBrk="0" fontAlgn="base" hangingPunct="0">
              <a:spcBef>
                <a:spcPct val="0"/>
              </a:spcBef>
              <a:spcAft>
                <a:spcPct val="0"/>
              </a:spcAft>
            </a:pPr>
            <a:r>
              <a:rPr lang="en-US" altLang="en-US" sz="4100" dirty="0">
                <a:solidFill>
                  <a:schemeClr val="bg1"/>
                </a:solidFill>
                <a:latin typeface="Arial" panose="020B0604020202020204" pitchFamily="34" charset="0"/>
                <a:cs typeface="Arial" panose="020B0604020202020204" pitchFamily="34" charset="0"/>
              </a:rPr>
              <a:t>FACT</a:t>
            </a:r>
            <a:endParaRPr kumimoji="0" lang="en-US" altLang="en-US" sz="1000" b="1"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New Jersey’s 21 county vocational-technical schools districts</a:t>
            </a:r>
            <a:r>
              <a:rPr kumimoji="0" lang="en-US" altLang="en-U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 sent 75% of 2013 graduates on to college or post-secondary training.</a:t>
            </a:r>
            <a:endParaRPr kumimoji="0" lang="en-US" altLang="en-US" sz="1600" b="1"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16161"/>
                </a:solidFill>
                <a:effectLst/>
                <a:latin typeface="Arial" panose="020B0604020202020204" pitchFamily="34" charset="0"/>
                <a:cs typeface="Arial" panose="020B0604020202020204" pitchFamily="34" charset="0"/>
              </a:rPr>
              <a:t> </a:t>
            </a:r>
          </a:p>
        </p:txBody>
      </p:sp>
      <p:pic>
        <p:nvPicPr>
          <p:cNvPr id="1026" name="Picture 2" descr="College_enroll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555" y="613223"/>
            <a:ext cx="6203432" cy="544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15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25534" y="2279466"/>
            <a:ext cx="3395591"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4100" dirty="0">
                <a:solidFill>
                  <a:schemeClr val="bg1"/>
                </a:solidFill>
                <a:latin typeface="Arial" panose="020B0604020202020204" pitchFamily="34" charset="0"/>
                <a:cs typeface="Arial" panose="020B0604020202020204" pitchFamily="34" charset="0"/>
              </a:rPr>
              <a:t>FACT</a:t>
            </a:r>
            <a:endParaRPr kumimoji="0" lang="en-US" altLang="en-US" sz="41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b="1" dirty="0">
              <a:solidFill>
                <a:schemeClr val="bg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New Jersey’s 21 county vocational-technical school districts need additional capacity to accommodate strong demand for career-focused programs.</a:t>
            </a:r>
            <a:endParaRPr kumimoji="0" lang="en-US" altLang="en-US" sz="1600" b="1"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616161"/>
                </a:solidFill>
                <a:effectLst/>
                <a:latin typeface="Arial" panose="020B0604020202020204" pitchFamily="34" charset="0"/>
                <a:cs typeface="Arial" panose="020B0604020202020204" pitchFamily="34" charset="0"/>
              </a:rPr>
              <a:t>  </a:t>
            </a:r>
          </a:p>
        </p:txBody>
      </p:sp>
      <p:pic>
        <p:nvPicPr>
          <p:cNvPr id="3074" name="Picture 2" descr="workforce_nee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121" y="529280"/>
            <a:ext cx="6443920" cy="585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320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73358"/>
          </a:xfrm>
          <a:prstGeom prst="rect">
            <a:avLst/>
          </a:prstGeom>
        </p:spPr>
      </p:pic>
      <p:sp>
        <p:nvSpPr>
          <p:cNvPr id="2" name="TextBox 1"/>
          <p:cNvSpPr txBox="1"/>
          <p:nvPr/>
        </p:nvSpPr>
        <p:spPr>
          <a:xfrm>
            <a:off x="318978" y="3555264"/>
            <a:ext cx="3914554" cy="2739211"/>
          </a:xfrm>
          <a:prstGeom prst="rect">
            <a:avLst/>
          </a:prstGeom>
          <a:solidFill>
            <a:srgbClr val="CD5B05"/>
          </a:solidFill>
        </p:spPr>
        <p:txBody>
          <a:bodyPr wrap="square" rtlCol="0">
            <a:spAutoFit/>
          </a:bodyPr>
          <a:lstStyle/>
          <a:p>
            <a:r>
              <a:rPr lang="en-US" dirty="0">
                <a:solidFill>
                  <a:schemeClr val="bg1"/>
                </a:solidFill>
              </a:rPr>
              <a:t>In a global, digital, high-tech economy, vocational technical studies provide the skills needed for careers that pay well and are </a:t>
            </a:r>
            <a:r>
              <a:rPr lang="en-US" u="sng" dirty="0">
                <a:solidFill>
                  <a:schemeClr val="bg1"/>
                </a:solidFill>
              </a:rPr>
              <a:t>in demand</a:t>
            </a:r>
            <a:r>
              <a:rPr lang="en-US" dirty="0">
                <a:solidFill>
                  <a:schemeClr val="bg1"/>
                </a:solidFill>
              </a:rPr>
              <a:t>. The offerings have increased and the demand for this course of study has reestablished the value of a highly trained skilled labor force.</a:t>
            </a:r>
          </a:p>
          <a:p>
            <a:endParaRPr lang="en-US" sz="1400" b="1" u="sng" dirty="0">
              <a:solidFill>
                <a:schemeClr val="bg1"/>
              </a:solidFill>
            </a:endParaRPr>
          </a:p>
          <a:p>
            <a:r>
              <a:rPr lang="en-US" sz="1400" dirty="0">
                <a:solidFill>
                  <a:schemeClr val="bg1"/>
                </a:solidFill>
              </a:rPr>
              <a:t>http://www.careertechnj.org/our-schools</a:t>
            </a:r>
          </a:p>
        </p:txBody>
      </p:sp>
      <p:sp>
        <p:nvSpPr>
          <p:cNvPr id="5" name="Rectangle 4"/>
          <p:cNvSpPr/>
          <p:nvPr/>
        </p:nvSpPr>
        <p:spPr>
          <a:xfrm>
            <a:off x="10954086" y="6498734"/>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
        <p:nvSpPr>
          <p:cNvPr id="6" name="Rectangle 5"/>
          <p:cNvSpPr/>
          <p:nvPr/>
        </p:nvSpPr>
        <p:spPr>
          <a:xfrm>
            <a:off x="395956" y="6606456"/>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79745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7" cy="6858000"/>
          </a:xfrm>
          <a:prstGeom prst="rect">
            <a:avLst/>
          </a:prstGeom>
        </p:spPr>
      </p:pic>
      <p:sp>
        <p:nvSpPr>
          <p:cNvPr id="5" name="TextBox 4"/>
          <p:cNvSpPr txBox="1"/>
          <p:nvPr/>
        </p:nvSpPr>
        <p:spPr>
          <a:xfrm>
            <a:off x="6007399" y="412790"/>
            <a:ext cx="5901068" cy="3016210"/>
          </a:xfrm>
          <a:prstGeom prst="rect">
            <a:avLst/>
          </a:prstGeom>
          <a:solidFill>
            <a:srgbClr val="CD5B05"/>
          </a:solidFill>
        </p:spPr>
        <p:txBody>
          <a:bodyPr wrap="square" rtlCol="0">
            <a:spAutoFit/>
          </a:bodyPr>
          <a:lstStyle/>
          <a:p>
            <a:pPr algn="ctr"/>
            <a:r>
              <a:rPr lang="en-US" sz="2800" dirty="0">
                <a:solidFill>
                  <a:schemeClr val="bg1"/>
                </a:solidFill>
              </a:rPr>
              <a:t>Key Words</a:t>
            </a:r>
          </a:p>
          <a:p>
            <a:r>
              <a:rPr lang="en-US" dirty="0">
                <a:solidFill>
                  <a:schemeClr val="bg1"/>
                </a:solidFill>
              </a:rPr>
              <a:t>Vocational Education </a:t>
            </a:r>
            <a:r>
              <a:rPr lang="en-US" i="1" dirty="0">
                <a:solidFill>
                  <a:schemeClr val="bg1"/>
                </a:solidFill>
                <a:cs typeface="Arial" panose="020B0604020202020204" pitchFamily="34" charset="0"/>
              </a:rPr>
              <a:t>         </a:t>
            </a:r>
            <a:r>
              <a:rPr lang="en-US" dirty="0">
                <a:solidFill>
                  <a:schemeClr val="bg1"/>
                </a:solidFill>
              </a:rPr>
              <a:t>agriculture </a:t>
            </a:r>
            <a:r>
              <a:rPr lang="en-US" dirty="0">
                <a:solidFill>
                  <a:schemeClr val="bg1"/>
                </a:solidFill>
                <a:cs typeface="Arial" panose="020B0604020202020204" pitchFamily="34" charset="0"/>
              </a:rPr>
              <a:t>	               </a:t>
            </a:r>
            <a:r>
              <a:rPr lang="en-US" dirty="0">
                <a:solidFill>
                  <a:schemeClr val="bg1"/>
                </a:solidFill>
              </a:rPr>
              <a:t>trade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technical institute	 </a:t>
            </a:r>
            <a:r>
              <a:rPr lang="en-US" dirty="0">
                <a:solidFill>
                  <a:schemeClr val="bg1"/>
                </a:solidFill>
                <a:cs typeface="Arial" panose="020B0604020202020204" pitchFamily="34" charset="0"/>
              </a:rPr>
              <a:t>           </a:t>
            </a:r>
            <a:r>
              <a:rPr lang="en-US" dirty="0">
                <a:solidFill>
                  <a:schemeClr val="bg1"/>
                </a:solidFill>
              </a:rPr>
              <a:t>commercial </a:t>
            </a:r>
            <a:r>
              <a:rPr lang="en-US" dirty="0">
                <a:solidFill>
                  <a:schemeClr val="bg1"/>
                </a:solidFill>
                <a:cs typeface="Arial" panose="020B0604020202020204" pitchFamily="34" charset="0"/>
              </a:rPr>
              <a:t>	              </a:t>
            </a:r>
            <a:r>
              <a:rPr lang="en-US" dirty="0">
                <a:solidFill>
                  <a:schemeClr val="bg1"/>
                </a:solidFill>
              </a:rPr>
              <a:t> industry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Community colleges </a:t>
            </a:r>
            <a:r>
              <a:rPr lang="en-US" dirty="0">
                <a:solidFill>
                  <a:schemeClr val="bg1"/>
                </a:solidFill>
                <a:cs typeface="Arial" panose="020B0604020202020204" pitchFamily="34" charset="0"/>
              </a:rPr>
              <a:t>           </a:t>
            </a:r>
            <a:r>
              <a:rPr lang="en-US" dirty="0">
                <a:solidFill>
                  <a:schemeClr val="bg1"/>
                </a:solidFill>
              </a:rPr>
              <a:t>practical	               occupations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less expensive 	</a:t>
            </a:r>
            <a:r>
              <a:rPr lang="en-US" dirty="0">
                <a:solidFill>
                  <a:schemeClr val="bg1"/>
                </a:solidFill>
                <a:cs typeface="Arial" panose="020B0604020202020204" pitchFamily="34" charset="0"/>
              </a:rPr>
              <a:t>            </a:t>
            </a:r>
            <a:r>
              <a:rPr lang="en-US" dirty="0">
                <a:solidFill>
                  <a:schemeClr val="bg1"/>
                </a:solidFill>
              </a:rPr>
              <a:t>displaced workers      specialized</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on-the-job training 	</a:t>
            </a:r>
            <a:r>
              <a:rPr lang="en-US" dirty="0">
                <a:solidFill>
                  <a:schemeClr val="bg1"/>
                </a:solidFill>
                <a:cs typeface="Arial" panose="020B0604020202020204" pitchFamily="34" charset="0"/>
              </a:rPr>
              <a:t>             </a:t>
            </a:r>
            <a:r>
              <a:rPr lang="en-US" dirty="0">
                <a:solidFill>
                  <a:schemeClr val="bg1"/>
                </a:solidFill>
              </a:rPr>
              <a:t>state-of-the-art         </a:t>
            </a:r>
            <a:r>
              <a:rPr lang="en-US" dirty="0">
                <a:solidFill>
                  <a:schemeClr val="bg1"/>
                </a:solidFill>
                <a:cs typeface="Arial" panose="020B0604020202020204" pitchFamily="34" charset="0"/>
              </a:rPr>
              <a:t> </a:t>
            </a:r>
            <a:r>
              <a:rPr lang="en-US" dirty="0">
                <a:solidFill>
                  <a:schemeClr val="bg1"/>
                </a:solidFill>
              </a:rPr>
              <a:t>in demand</a:t>
            </a:r>
            <a:endParaRPr lang="en-US" dirty="0">
              <a:solidFill>
                <a:schemeClr val="bg1"/>
              </a:solidFill>
              <a:cs typeface="Arial" panose="020B0604020202020204" pitchFamily="34" charset="0"/>
            </a:endParaRPr>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37"/>
            <a:ext cx="12192000" cy="6852963"/>
          </a:xfrm>
          <a:prstGeom prst="rect">
            <a:avLst/>
          </a:prstGeom>
        </p:spPr>
      </p:pic>
      <p:sp>
        <p:nvSpPr>
          <p:cNvPr id="2" name="TextBox 1"/>
          <p:cNvSpPr txBox="1"/>
          <p:nvPr/>
        </p:nvSpPr>
        <p:spPr>
          <a:xfrm>
            <a:off x="8304029" y="284648"/>
            <a:ext cx="3526464" cy="6186309"/>
          </a:xfrm>
          <a:prstGeom prst="rect">
            <a:avLst/>
          </a:prstGeom>
          <a:solidFill>
            <a:srgbClr val="CD5B05"/>
          </a:solidFill>
        </p:spPr>
        <p:txBody>
          <a:bodyPr wrap="square" rtlCol="0">
            <a:spAutoFit/>
          </a:bodyPr>
          <a:lstStyle/>
          <a:p>
            <a:r>
              <a:rPr lang="en-US" dirty="0">
                <a:solidFill>
                  <a:schemeClr val="bg1"/>
                </a:solidFill>
              </a:rPr>
              <a:t>When many people hear the word </a:t>
            </a:r>
            <a:r>
              <a:rPr lang="en-US" i="1" dirty="0">
                <a:solidFill>
                  <a:schemeClr val="bg1"/>
                </a:solidFill>
              </a:rPr>
              <a:t>education, </a:t>
            </a:r>
            <a:r>
              <a:rPr lang="en-US" dirty="0">
                <a:solidFill>
                  <a:schemeClr val="bg1"/>
                </a:solidFill>
              </a:rPr>
              <a:t>their firsts thoughts tend to involve traditional classrooms, books, and tests. Like most things in life, there is much more to education than the strict academic definition. But what is the definition?</a:t>
            </a:r>
          </a:p>
          <a:p>
            <a:endParaRPr lang="en-US" dirty="0">
              <a:solidFill>
                <a:schemeClr val="bg1"/>
              </a:solidFill>
            </a:endParaRPr>
          </a:p>
          <a:p>
            <a:r>
              <a:rPr lang="en-US" dirty="0">
                <a:solidFill>
                  <a:schemeClr val="bg1"/>
                </a:solidFill>
              </a:rPr>
              <a:t>One of the definitions for </a:t>
            </a:r>
            <a:r>
              <a:rPr lang="en-US" i="1" dirty="0">
                <a:solidFill>
                  <a:schemeClr val="bg1"/>
                </a:solidFill>
              </a:rPr>
              <a:t>education </a:t>
            </a:r>
            <a:r>
              <a:rPr lang="en-US" dirty="0">
                <a:solidFill>
                  <a:schemeClr val="bg1"/>
                </a:solidFill>
              </a:rPr>
              <a:t>reads: </a:t>
            </a:r>
            <a:r>
              <a:rPr lang="en-US" i="1" dirty="0">
                <a:solidFill>
                  <a:schemeClr val="bg1"/>
                </a:solidFill>
              </a:rPr>
              <a:t>the process of receiving or giving systematic instruction, especially at a school or university.</a:t>
            </a:r>
          </a:p>
          <a:p>
            <a:endParaRPr lang="en-US" i="1" dirty="0">
              <a:solidFill>
                <a:schemeClr val="bg1"/>
              </a:solidFill>
            </a:endParaRPr>
          </a:p>
          <a:p>
            <a:r>
              <a:rPr lang="en-US" dirty="0">
                <a:solidFill>
                  <a:schemeClr val="bg1"/>
                </a:solidFill>
              </a:rPr>
              <a:t>Yes, it says especially at a school or university. It does not, however, say limited to a school or university. </a:t>
            </a:r>
          </a:p>
          <a:p>
            <a:endParaRPr lang="en-US" dirty="0">
              <a:solidFill>
                <a:schemeClr val="bg1"/>
              </a:solidFill>
            </a:endParaRPr>
          </a:p>
          <a:p>
            <a:r>
              <a:rPr lang="en-US" dirty="0">
                <a:solidFill>
                  <a:schemeClr val="bg1"/>
                </a:solidFill>
              </a:rPr>
              <a:t>That means education can occur anytime and anywhere. It also means education comes in many shapes and sizes.</a:t>
            </a:r>
          </a:p>
        </p:txBody>
      </p:sp>
      <p:sp>
        <p:nvSpPr>
          <p:cNvPr id="5" name="Rectangle 4"/>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46549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1237" y="3841790"/>
            <a:ext cx="10469526" cy="3016210"/>
          </a:xfrm>
          <a:prstGeom prst="rect">
            <a:avLst/>
          </a:prstGeom>
          <a:solidFill>
            <a:srgbClr val="CD5B05"/>
          </a:solidFill>
        </p:spPr>
        <p:txBody>
          <a:bodyPr wrap="square" rtlCol="0">
            <a:spAutoFit/>
          </a:bodyPr>
          <a:lstStyle/>
          <a:p>
            <a:r>
              <a:rPr lang="en-US" dirty="0">
                <a:solidFill>
                  <a:schemeClr val="bg1"/>
                </a:solidFill>
              </a:rPr>
              <a:t>One type of education is </a:t>
            </a:r>
            <a:r>
              <a:rPr lang="en-US" u="sng" dirty="0">
                <a:solidFill>
                  <a:schemeClr val="bg1"/>
                </a:solidFill>
              </a:rPr>
              <a:t>Vocational Education</a:t>
            </a:r>
            <a:r>
              <a:rPr lang="en-US" dirty="0">
                <a:solidFill>
                  <a:schemeClr val="bg1"/>
                </a:solidFill>
              </a:rPr>
              <a:t>, or Vo-Tech, as it is often referred. So, what exactly is vocational education?</a:t>
            </a:r>
          </a:p>
          <a:p>
            <a:endParaRPr lang="en-US" b="1" dirty="0">
              <a:solidFill>
                <a:schemeClr val="bg1"/>
              </a:solidFill>
            </a:endParaRPr>
          </a:p>
          <a:p>
            <a:r>
              <a:rPr lang="en-US" b="1" dirty="0">
                <a:solidFill>
                  <a:schemeClr val="bg1"/>
                </a:solidFill>
              </a:rPr>
              <a:t>Definition of vocational education</a:t>
            </a:r>
          </a:p>
          <a:p>
            <a:pPr fontAlgn="base"/>
            <a:r>
              <a:rPr lang="en-US" b="1" dirty="0">
                <a:solidFill>
                  <a:schemeClr val="bg1"/>
                </a:solidFill>
              </a:rPr>
              <a:t>:</a:t>
            </a:r>
            <a:r>
              <a:rPr lang="en-US" dirty="0">
                <a:solidFill>
                  <a:schemeClr val="bg1"/>
                </a:solidFill>
              </a:rPr>
              <a:t>  training for a specific occupation in </a:t>
            </a:r>
            <a:r>
              <a:rPr lang="en-US" u="sng" dirty="0">
                <a:solidFill>
                  <a:schemeClr val="bg1"/>
                </a:solidFill>
              </a:rPr>
              <a:t>agriculture</a:t>
            </a:r>
            <a:r>
              <a:rPr lang="en-US" dirty="0">
                <a:solidFill>
                  <a:schemeClr val="bg1"/>
                </a:solidFill>
              </a:rPr>
              <a:t>, </a:t>
            </a:r>
            <a:r>
              <a:rPr lang="en-US" u="sng" dirty="0">
                <a:solidFill>
                  <a:schemeClr val="bg1"/>
                </a:solidFill>
              </a:rPr>
              <a:t>trade</a:t>
            </a:r>
            <a:r>
              <a:rPr lang="en-US" dirty="0">
                <a:solidFill>
                  <a:schemeClr val="bg1"/>
                </a:solidFill>
              </a:rPr>
              <a:t>, or </a:t>
            </a:r>
            <a:r>
              <a:rPr lang="en-US" u="sng" dirty="0">
                <a:solidFill>
                  <a:schemeClr val="bg1"/>
                </a:solidFill>
              </a:rPr>
              <a:t>industry</a:t>
            </a:r>
            <a:r>
              <a:rPr lang="en-US" dirty="0">
                <a:solidFill>
                  <a:schemeClr val="bg1"/>
                </a:solidFill>
              </a:rPr>
              <a:t> through a combination of theoretical teaching and practical experience provided by many high schools in their </a:t>
            </a:r>
            <a:r>
              <a:rPr lang="en-US" u="sng" dirty="0">
                <a:solidFill>
                  <a:schemeClr val="bg1"/>
                </a:solidFill>
              </a:rPr>
              <a:t>commercial</a:t>
            </a:r>
            <a:r>
              <a:rPr lang="en-US" dirty="0">
                <a:solidFill>
                  <a:schemeClr val="bg1"/>
                </a:solidFill>
              </a:rPr>
              <a:t> and technical divisions, and by special institutions of collegiate standing (as a college of agriculture, a school of engineering, or a </a:t>
            </a:r>
            <a:r>
              <a:rPr lang="en-US" u="sng" dirty="0">
                <a:solidFill>
                  <a:schemeClr val="bg1"/>
                </a:solidFill>
              </a:rPr>
              <a:t>technical institute</a:t>
            </a:r>
            <a:r>
              <a:rPr lang="en-US" dirty="0">
                <a:solidFill>
                  <a:schemeClr val="bg1"/>
                </a:solidFill>
              </a:rPr>
              <a:t>).</a:t>
            </a:r>
          </a:p>
          <a:p>
            <a:pPr fontAlgn="base"/>
            <a:endParaRPr lang="en-US" dirty="0"/>
          </a:p>
          <a:p>
            <a:r>
              <a:rPr lang="en-US" sz="1400" dirty="0">
                <a:solidFill>
                  <a:schemeClr val="bg1"/>
                </a:solidFill>
              </a:rPr>
              <a:t>http://www.merriam-webster.com/dictionary/vocational%20education</a:t>
            </a:r>
          </a:p>
          <a:p>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841790"/>
          </a:xfrm>
          <a:prstGeom prst="rect">
            <a:avLst/>
          </a:prstGeom>
        </p:spPr>
      </p:pic>
      <p:sp>
        <p:nvSpPr>
          <p:cNvPr id="5" name="Rectangle 4"/>
          <p:cNvSpPr/>
          <p:nvPr/>
        </p:nvSpPr>
        <p:spPr>
          <a:xfrm>
            <a:off x="0" y="3436556"/>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4285837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833" y="124830"/>
            <a:ext cx="11362660" cy="1538883"/>
          </a:xfrm>
          <a:prstGeom prst="rect">
            <a:avLst/>
          </a:prstGeom>
          <a:solidFill>
            <a:srgbClr val="CD5B05"/>
          </a:solidFill>
        </p:spPr>
        <p:txBody>
          <a:bodyPr wrap="square" rtlCol="0">
            <a:spAutoFit/>
          </a:bodyPr>
          <a:lstStyle/>
          <a:p>
            <a:r>
              <a:rPr lang="en-US" dirty="0">
                <a:solidFill>
                  <a:schemeClr val="bg1"/>
                </a:solidFill>
              </a:rPr>
              <a:t>In today's economy vocational jobs are becoming more and more important. This is why vocational education programs are popular. Vocational education training provides career and technical education to interested students. These students are prepared as trainees for jobs that are based upon </a:t>
            </a:r>
            <a:r>
              <a:rPr lang="en-US" u="sng" dirty="0">
                <a:solidFill>
                  <a:schemeClr val="bg1"/>
                </a:solidFill>
              </a:rPr>
              <a:t>manual</a:t>
            </a:r>
            <a:r>
              <a:rPr lang="en-US" dirty="0">
                <a:solidFill>
                  <a:schemeClr val="bg1"/>
                </a:solidFill>
              </a:rPr>
              <a:t> or </a:t>
            </a:r>
            <a:r>
              <a:rPr lang="en-US" u="sng" dirty="0">
                <a:solidFill>
                  <a:schemeClr val="bg1"/>
                </a:solidFill>
              </a:rPr>
              <a:t>practical</a:t>
            </a:r>
            <a:r>
              <a:rPr lang="en-US" dirty="0">
                <a:solidFill>
                  <a:schemeClr val="bg1"/>
                </a:solidFill>
              </a:rPr>
              <a:t> fields. Jobs are related to specific trades, </a:t>
            </a:r>
            <a:r>
              <a:rPr lang="en-US" u="sng" dirty="0">
                <a:solidFill>
                  <a:schemeClr val="bg1"/>
                </a:solidFill>
              </a:rPr>
              <a:t>occupations</a:t>
            </a:r>
            <a:r>
              <a:rPr lang="en-US" dirty="0">
                <a:solidFill>
                  <a:schemeClr val="bg1"/>
                </a:solidFill>
              </a:rPr>
              <a:t>, and vocations.</a:t>
            </a:r>
          </a:p>
          <a:p>
            <a:endParaRPr lang="en-US" sz="800" dirty="0">
              <a:solidFill>
                <a:schemeClr val="bg1"/>
              </a:solidFill>
            </a:endParaRPr>
          </a:p>
          <a:p>
            <a:r>
              <a:rPr lang="en-US" sz="1400" dirty="0">
                <a:solidFill>
                  <a:schemeClr val="bg1"/>
                </a:solidFill>
              </a:rPr>
              <a:t>http://www.teach-nology.com/teachers/vocational_ed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3713"/>
            <a:ext cx="12192000" cy="5194287"/>
          </a:xfrm>
          <a:prstGeom prst="rect">
            <a:avLst/>
          </a:prstGeom>
        </p:spPr>
      </p:pic>
      <p:sp>
        <p:nvSpPr>
          <p:cNvPr id="5" name="Rectangle 4"/>
          <p:cNvSpPr/>
          <p:nvPr/>
        </p:nvSpPr>
        <p:spPr>
          <a:xfrm>
            <a:off x="183305" y="6349878"/>
            <a:ext cx="975645" cy="215444"/>
          </a:xfrm>
          <a:prstGeom prst="rect">
            <a:avLst/>
          </a:prstGeom>
          <a:solidFill>
            <a:srgbClr val="FFC000"/>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85338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513927" y="287079"/>
            <a:ext cx="4444157" cy="3908762"/>
          </a:xfrm>
          <a:prstGeom prst="rect">
            <a:avLst/>
          </a:prstGeom>
          <a:solidFill>
            <a:srgbClr val="CD5B05"/>
          </a:solidFill>
        </p:spPr>
        <p:txBody>
          <a:bodyPr wrap="square" rtlCol="0">
            <a:spAutoFit/>
          </a:bodyPr>
          <a:lstStyle/>
          <a:p>
            <a:r>
              <a:rPr lang="en-US" dirty="0">
                <a:solidFill>
                  <a:schemeClr val="bg1"/>
                </a:solidFill>
              </a:rPr>
              <a:t>Instructors teach students procedural knowledge required for their field. </a:t>
            </a:r>
            <a:r>
              <a:rPr lang="en-US" u="sng" dirty="0">
                <a:solidFill>
                  <a:schemeClr val="bg1"/>
                </a:solidFill>
              </a:rPr>
              <a:t>Community colleges </a:t>
            </a:r>
            <a:r>
              <a:rPr lang="en-US" dirty="0">
                <a:solidFill>
                  <a:schemeClr val="bg1"/>
                </a:solidFill>
              </a:rPr>
              <a:t>have long been instrumental offerings for vocational education. </a:t>
            </a:r>
          </a:p>
          <a:p>
            <a:endParaRPr lang="en-US" dirty="0">
              <a:solidFill>
                <a:schemeClr val="bg1"/>
              </a:solidFill>
            </a:endParaRPr>
          </a:p>
          <a:p>
            <a:r>
              <a:rPr lang="en-US" dirty="0">
                <a:solidFill>
                  <a:schemeClr val="bg1"/>
                </a:solidFill>
              </a:rPr>
              <a:t>These colleges around the country provide certificates in various vocational fields. They also offer certain degree programs that focus on some popular occupations. The vocational field expands each year to include fields that were at one time non-traditional to this area.</a:t>
            </a:r>
          </a:p>
          <a:p>
            <a:endParaRPr lang="en-US" dirty="0">
              <a:solidFill>
                <a:schemeClr val="bg1"/>
              </a:solidFill>
            </a:endParaRPr>
          </a:p>
          <a:p>
            <a:r>
              <a:rPr lang="en-US" sz="1400" dirty="0">
                <a:solidFill>
                  <a:schemeClr val="bg1"/>
                </a:solidFill>
              </a:rPr>
              <a:t>http://www.teach-nology.com/teachers/vocational_ed</a:t>
            </a:r>
          </a:p>
        </p:txBody>
      </p:sp>
      <p:sp>
        <p:nvSpPr>
          <p:cNvPr id="5" name="Rectangle 4"/>
          <p:cNvSpPr/>
          <p:nvPr/>
        </p:nvSpPr>
        <p:spPr>
          <a:xfrm>
            <a:off x="10890291" y="6445571"/>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78385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4526723"/>
          </a:xfrm>
          <a:prstGeom prst="rect">
            <a:avLst/>
          </a:prstGeom>
        </p:spPr>
      </p:pic>
      <p:sp>
        <p:nvSpPr>
          <p:cNvPr id="2" name="TextBox 1"/>
          <p:cNvSpPr txBox="1"/>
          <p:nvPr/>
        </p:nvSpPr>
        <p:spPr>
          <a:xfrm>
            <a:off x="393405" y="4526723"/>
            <a:ext cx="11504428" cy="2246769"/>
          </a:xfrm>
          <a:prstGeom prst="rect">
            <a:avLst/>
          </a:prstGeom>
          <a:solidFill>
            <a:srgbClr val="CD5B05"/>
          </a:solidFill>
        </p:spPr>
        <p:txBody>
          <a:bodyPr wrap="square" rtlCol="0">
            <a:spAutoFit/>
          </a:bodyPr>
          <a:lstStyle/>
          <a:p>
            <a:r>
              <a:rPr lang="en-US" dirty="0">
                <a:solidFill>
                  <a:schemeClr val="bg1"/>
                </a:solidFill>
              </a:rPr>
              <a:t>The training for vocational jobs requires less education than four year degree programs. They are also significantly </a:t>
            </a:r>
            <a:r>
              <a:rPr lang="en-US" u="sng" dirty="0">
                <a:solidFill>
                  <a:schemeClr val="bg1"/>
                </a:solidFill>
              </a:rPr>
              <a:t>less expensive</a:t>
            </a:r>
            <a:r>
              <a:rPr lang="en-US" dirty="0">
                <a:solidFill>
                  <a:schemeClr val="bg1"/>
                </a:solidFill>
              </a:rPr>
              <a:t>. Instructors at this level of education use traditional methods of teaching. </a:t>
            </a:r>
          </a:p>
          <a:p>
            <a:endParaRPr lang="en-US" dirty="0">
              <a:solidFill>
                <a:schemeClr val="bg1"/>
              </a:solidFill>
            </a:endParaRPr>
          </a:p>
          <a:p>
            <a:r>
              <a:rPr lang="en-US" dirty="0">
                <a:solidFill>
                  <a:schemeClr val="bg1"/>
                </a:solidFill>
              </a:rPr>
              <a:t>They incorporate the use of lesson plans, teacher resources, worksheets, and other tools in this process. One difference to other education programs is the </a:t>
            </a:r>
            <a:r>
              <a:rPr lang="en-US" u="sng" dirty="0">
                <a:solidFill>
                  <a:schemeClr val="bg1"/>
                </a:solidFill>
              </a:rPr>
              <a:t>on-the-job training </a:t>
            </a:r>
            <a:r>
              <a:rPr lang="en-US" dirty="0">
                <a:solidFill>
                  <a:schemeClr val="bg1"/>
                </a:solidFill>
              </a:rPr>
              <a:t>component. Many students will have the opportunity to work in their field while being educated. Some will be accepted into valuable apprenticeship programs.</a:t>
            </a:r>
          </a:p>
          <a:p>
            <a:endParaRPr lang="en-US" dirty="0"/>
          </a:p>
          <a:p>
            <a:r>
              <a:rPr lang="en-US" sz="1400" dirty="0">
                <a:solidFill>
                  <a:schemeClr val="bg1"/>
                </a:solidFill>
              </a:rPr>
              <a:t>http://www.teach-nology.com/teachers/vocational_ed</a:t>
            </a:r>
          </a:p>
        </p:txBody>
      </p:sp>
      <p:sp>
        <p:nvSpPr>
          <p:cNvPr id="5" name="Rectangle 4"/>
          <p:cNvSpPr/>
          <p:nvPr/>
        </p:nvSpPr>
        <p:spPr>
          <a:xfrm>
            <a:off x="1" y="4203557"/>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18054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83034" cy="6858000"/>
          </a:xfrm>
          <a:prstGeom prst="rect">
            <a:avLst/>
          </a:prstGeom>
        </p:spPr>
      </p:pic>
      <p:sp>
        <p:nvSpPr>
          <p:cNvPr id="2" name="TextBox 1"/>
          <p:cNvSpPr txBox="1"/>
          <p:nvPr/>
        </p:nvSpPr>
        <p:spPr>
          <a:xfrm>
            <a:off x="7942520" y="920621"/>
            <a:ext cx="3941135" cy="5016758"/>
          </a:xfrm>
          <a:prstGeom prst="rect">
            <a:avLst/>
          </a:prstGeom>
          <a:solidFill>
            <a:srgbClr val="CD5B05"/>
          </a:solidFill>
        </p:spPr>
        <p:txBody>
          <a:bodyPr wrap="square" rtlCol="0">
            <a:spAutoFit/>
          </a:bodyPr>
          <a:lstStyle/>
          <a:p>
            <a:r>
              <a:rPr lang="en-US" dirty="0">
                <a:solidFill>
                  <a:schemeClr val="bg1"/>
                </a:solidFill>
              </a:rPr>
              <a:t>Some of the jobs in vocational fields include construction workers, blacksmiths, and steel workers. Today, there are other great choices of vocational jobs. </a:t>
            </a:r>
          </a:p>
          <a:p>
            <a:endParaRPr lang="en-US" dirty="0">
              <a:solidFill>
                <a:schemeClr val="bg1"/>
              </a:solidFill>
            </a:endParaRPr>
          </a:p>
          <a:p>
            <a:r>
              <a:rPr lang="en-US" dirty="0">
                <a:solidFill>
                  <a:schemeClr val="bg1"/>
                </a:solidFill>
              </a:rPr>
              <a:t>This umbrella has broadened and diversified to include retail, tourism, and cosmetology. Some portions of the information technology field are taught in vocational education programs as well. </a:t>
            </a:r>
          </a:p>
          <a:p>
            <a:endParaRPr lang="en-US" dirty="0">
              <a:solidFill>
                <a:schemeClr val="bg1"/>
              </a:solidFill>
            </a:endParaRPr>
          </a:p>
          <a:p>
            <a:r>
              <a:rPr lang="en-US" dirty="0">
                <a:solidFill>
                  <a:schemeClr val="bg1"/>
                </a:solidFill>
              </a:rPr>
              <a:t>This allows students to decide from a vast array of career choices.</a:t>
            </a:r>
            <a:br>
              <a:rPr lang="en-US" dirty="0">
                <a:solidFill>
                  <a:schemeClr val="bg1"/>
                </a:solidFill>
              </a:rPr>
            </a:br>
            <a:br>
              <a:rPr lang="en-US" dirty="0"/>
            </a:br>
            <a:r>
              <a:rPr lang="en-US" dirty="0"/>
              <a:t> </a:t>
            </a:r>
            <a:r>
              <a:rPr lang="en-US" sz="1400" dirty="0">
                <a:solidFill>
                  <a:schemeClr val="bg1"/>
                </a:solidFill>
              </a:rPr>
              <a:t>http://www.teach-nology.com/teachers/vocational_ed</a:t>
            </a:r>
          </a:p>
        </p:txBody>
      </p:sp>
      <p:sp>
        <p:nvSpPr>
          <p:cNvPr id="5" name="Rectangle 4"/>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185027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019" y="4101974"/>
            <a:ext cx="11738344" cy="2585323"/>
          </a:xfrm>
          <a:prstGeom prst="rect">
            <a:avLst/>
          </a:prstGeom>
          <a:solidFill>
            <a:srgbClr val="CD5B05"/>
          </a:solidFill>
        </p:spPr>
        <p:txBody>
          <a:bodyPr wrap="square" rtlCol="0">
            <a:spAutoFit/>
          </a:bodyPr>
          <a:lstStyle/>
          <a:p>
            <a:r>
              <a:rPr lang="en-US" dirty="0">
                <a:solidFill>
                  <a:schemeClr val="bg1"/>
                </a:solidFill>
              </a:rPr>
              <a:t>The Vocational Education Act of 1963 played a role in what this field has grown into. At that time, the government authorized an expansion and redirection of vocational education. The baby boomer generation was targeted to be supplied with multiple arenas for advancement. </a:t>
            </a:r>
          </a:p>
          <a:p>
            <a:endParaRPr lang="en-US" dirty="0">
              <a:solidFill>
                <a:schemeClr val="bg1"/>
              </a:solidFill>
            </a:endParaRPr>
          </a:p>
          <a:p>
            <a:r>
              <a:rPr lang="en-US" dirty="0">
                <a:solidFill>
                  <a:schemeClr val="bg1"/>
                </a:solidFill>
              </a:rPr>
              <a:t>It was also the country's goal to retrain </a:t>
            </a:r>
            <a:r>
              <a:rPr lang="en-US" u="sng" dirty="0">
                <a:solidFill>
                  <a:schemeClr val="bg1"/>
                </a:solidFill>
              </a:rPr>
              <a:t>displaced workers</a:t>
            </a:r>
            <a:r>
              <a:rPr lang="en-US" dirty="0">
                <a:solidFill>
                  <a:schemeClr val="bg1"/>
                </a:solidFill>
              </a:rPr>
              <a:t>, who had lost jobs because of technology advancements. Today, vocational education programs are rivaling those of four year universities. Students are enrolling at unheard of rates than in times past.</a:t>
            </a:r>
          </a:p>
          <a:p>
            <a:br>
              <a:rPr lang="en-US" dirty="0"/>
            </a:br>
            <a:r>
              <a:rPr lang="en-US" dirty="0"/>
              <a:t> </a:t>
            </a:r>
            <a:r>
              <a:rPr lang="en-US" sz="1400" dirty="0">
                <a:solidFill>
                  <a:schemeClr val="bg1"/>
                </a:solidFill>
              </a:rPr>
              <a:t>http://www.teach-nology.com/teachers/vocational_ed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10"/>
            <a:ext cx="12192000" cy="4431583"/>
          </a:xfrm>
          <a:prstGeom prst="rect">
            <a:avLst/>
          </a:prstGeom>
        </p:spPr>
      </p:pic>
      <p:sp>
        <p:nvSpPr>
          <p:cNvPr id="5" name="Rectangle 4"/>
          <p:cNvSpPr/>
          <p:nvPr/>
        </p:nvSpPr>
        <p:spPr>
          <a:xfrm>
            <a:off x="318977" y="377880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719291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1628" y="4965406"/>
            <a:ext cx="11128742" cy="1692771"/>
          </a:xfrm>
          <a:prstGeom prst="rect">
            <a:avLst/>
          </a:prstGeom>
          <a:solidFill>
            <a:srgbClr val="CD5B05"/>
          </a:solidFill>
        </p:spPr>
        <p:txBody>
          <a:bodyPr wrap="square" rtlCol="0">
            <a:spAutoFit/>
          </a:bodyPr>
          <a:lstStyle/>
          <a:p>
            <a:r>
              <a:rPr lang="en-US" dirty="0">
                <a:solidFill>
                  <a:schemeClr val="bg1"/>
                </a:solidFill>
              </a:rPr>
              <a:t>Parents find the offerings of these programs and community colleges exactly what they were looking for. There are terrific fields to consider with these avenues. Many of these jobs will provide children with a great living. There are also possibilities to move into other </a:t>
            </a:r>
            <a:r>
              <a:rPr lang="en-US" u="sng" dirty="0">
                <a:solidFill>
                  <a:schemeClr val="bg1"/>
                </a:solidFill>
              </a:rPr>
              <a:t>specialized</a:t>
            </a:r>
            <a:r>
              <a:rPr lang="en-US" dirty="0">
                <a:solidFill>
                  <a:schemeClr val="bg1"/>
                </a:solidFill>
              </a:rPr>
              <a:t> career opportunities. The overall expense of this sort of education will depend on the part of the country that you reside in. In most cases, the benefit well outweighs the expense.</a:t>
            </a:r>
            <a:br>
              <a:rPr lang="en-US" dirty="0"/>
            </a:br>
            <a:endParaRPr lang="en-US" dirty="0"/>
          </a:p>
          <a:p>
            <a:r>
              <a:rPr lang="en-US" sz="1400" dirty="0">
                <a:solidFill>
                  <a:schemeClr val="bg1"/>
                </a:solidFill>
              </a:rPr>
              <a:t>http://www.teach-nology.com/teachers/vocational_ed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4965406"/>
          </a:xfrm>
          <a:prstGeom prst="rect">
            <a:avLst/>
          </a:prstGeom>
        </p:spPr>
      </p:pic>
      <p:sp>
        <p:nvSpPr>
          <p:cNvPr id="5" name="Rectangle 4"/>
          <p:cNvSpPr/>
          <p:nvPr/>
        </p:nvSpPr>
        <p:spPr>
          <a:xfrm>
            <a:off x="43805" y="4552975"/>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4002108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19001</TotalTime>
  <Words>1014</Words>
  <Application>Microsoft Office PowerPoint</Application>
  <PresentationFormat>Widescreen</PresentationFormat>
  <Paragraphs>91</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564</cp:revision>
  <dcterms:created xsi:type="dcterms:W3CDTF">2016-07-19T04:55:11Z</dcterms:created>
  <dcterms:modified xsi:type="dcterms:W3CDTF">2016-10-25T16:40:32Z</dcterms:modified>
</cp:coreProperties>
</file>