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58" r:id="rId6"/>
    <p:sldId id="357" r:id="rId7"/>
    <p:sldId id="348" r:id="rId8"/>
    <p:sldId id="349" r:id="rId9"/>
    <p:sldId id="350" r:id="rId10"/>
    <p:sldId id="351" r:id="rId11"/>
    <p:sldId id="352" r:id="rId12"/>
    <p:sldId id="353" r:id="rId13"/>
    <p:sldId id="354" r:id="rId14"/>
    <p:sldId id="355" r:id="rId15"/>
    <p:sldId id="356" r:id="rId16"/>
    <p:sldId id="359"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0822"/>
    <a:srgbClr val="C6184E"/>
    <a:srgbClr val="EC5E8A"/>
    <a:srgbClr val="CD5B05"/>
    <a:srgbClr val="E92B73"/>
    <a:srgbClr val="EF5F25"/>
    <a:srgbClr val="AE1237"/>
    <a:srgbClr val="F56A2B"/>
    <a:srgbClr val="360C2E"/>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AE1237"/>
            </a:gs>
            <a:gs pos="98230">
              <a:srgbClr val="AE1237"/>
            </a:gs>
            <a:gs pos="85000">
              <a:srgbClr val="4C082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LIFE</a:t>
            </a:r>
          </a:p>
          <a:p>
            <a:pPr algn="ctr"/>
            <a:r>
              <a:rPr lang="en-US" sz="4400" dirty="0">
                <a:solidFill>
                  <a:schemeClr val="bg1"/>
                </a:solidFill>
              </a:rPr>
              <a:t>Best Use of </a:t>
            </a:r>
            <a:r>
              <a:rPr lang="en-US" sz="4400">
                <a:solidFill>
                  <a:schemeClr val="bg1"/>
                </a:solidFill>
              </a:rPr>
              <a:t>the Internet</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730408" y="171364"/>
            <a:ext cx="5199321" cy="2277547"/>
          </a:xfrm>
          <a:prstGeom prst="rect">
            <a:avLst/>
          </a:prstGeom>
          <a:solidFill>
            <a:srgbClr val="4C0822"/>
          </a:solidFill>
        </p:spPr>
        <p:txBody>
          <a:bodyPr wrap="square" rtlCol="0">
            <a:spAutoFit/>
          </a:bodyPr>
          <a:lstStyle/>
          <a:p>
            <a:r>
              <a:rPr lang="en-US" sz="2000" b="1" dirty="0">
                <a:solidFill>
                  <a:schemeClr val="bg1"/>
                </a:solidFill>
              </a:rPr>
              <a:t>LANGUAGE</a:t>
            </a:r>
          </a:p>
          <a:p>
            <a:endParaRPr lang="en-US" sz="1400" b="1" dirty="0">
              <a:solidFill>
                <a:schemeClr val="bg1"/>
              </a:solidFill>
            </a:endParaRPr>
          </a:p>
          <a:p>
            <a:r>
              <a:rPr lang="en-US" dirty="0">
                <a:solidFill>
                  <a:schemeClr val="bg1"/>
                </a:solidFill>
              </a:rPr>
              <a:t>Learning a new language has never been easier. There are apps that show you the word and even pronounce the word for you. If you’re serious about learning a </a:t>
            </a:r>
            <a:r>
              <a:rPr lang="en-US" u="sng" dirty="0">
                <a:solidFill>
                  <a:schemeClr val="bg1"/>
                </a:solidFill>
              </a:rPr>
              <a:t>new language </a:t>
            </a:r>
            <a:r>
              <a:rPr lang="en-US" dirty="0">
                <a:solidFill>
                  <a:schemeClr val="bg1"/>
                </a:solidFill>
              </a:rPr>
              <a:t>or reinforcing a language you’re currently studying, the Internet can be an amazing tool.</a:t>
            </a:r>
          </a:p>
        </p:txBody>
      </p:sp>
      <p:sp>
        <p:nvSpPr>
          <p:cNvPr id="4" name="TextBox 3"/>
          <p:cNvSpPr txBox="1"/>
          <p:nvPr/>
        </p:nvSpPr>
        <p:spPr>
          <a:xfrm>
            <a:off x="10632558" y="6405434"/>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61108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582"/>
          <a:stretch/>
        </p:blipFill>
        <p:spPr>
          <a:xfrm>
            <a:off x="0" y="0"/>
            <a:ext cx="12192000" cy="6858000"/>
          </a:xfrm>
          <a:prstGeom prst="rect">
            <a:avLst/>
          </a:prstGeom>
        </p:spPr>
      </p:pic>
      <p:sp>
        <p:nvSpPr>
          <p:cNvPr id="2" name="TextBox 1"/>
          <p:cNvSpPr txBox="1"/>
          <p:nvPr/>
        </p:nvSpPr>
        <p:spPr>
          <a:xfrm>
            <a:off x="7292163" y="4658303"/>
            <a:ext cx="4414284" cy="1723549"/>
          </a:xfrm>
          <a:prstGeom prst="rect">
            <a:avLst/>
          </a:prstGeom>
          <a:solidFill>
            <a:srgbClr val="4C0822"/>
          </a:solidFill>
        </p:spPr>
        <p:txBody>
          <a:bodyPr wrap="square" rtlCol="0">
            <a:spAutoFit/>
          </a:bodyPr>
          <a:lstStyle/>
          <a:p>
            <a:r>
              <a:rPr lang="en-US" sz="2000" b="1" dirty="0">
                <a:solidFill>
                  <a:schemeClr val="bg1"/>
                </a:solidFill>
              </a:rPr>
              <a:t>GEOGRAPHY</a:t>
            </a:r>
          </a:p>
          <a:p>
            <a:endParaRPr lang="en-US" sz="1400" b="1" dirty="0">
              <a:solidFill>
                <a:schemeClr val="bg1"/>
              </a:solidFill>
            </a:endParaRPr>
          </a:p>
          <a:p>
            <a:r>
              <a:rPr lang="en-US" dirty="0">
                <a:solidFill>
                  <a:schemeClr val="bg1"/>
                </a:solidFill>
              </a:rPr>
              <a:t>The Internet is a great way to start learning about other states and countries. With Google Earth and Street View, it’s the next best thing to being there. </a:t>
            </a:r>
          </a:p>
        </p:txBody>
      </p:sp>
      <p:sp>
        <p:nvSpPr>
          <p:cNvPr id="4" name="TextBox 3"/>
          <p:cNvSpPr txBox="1"/>
          <p:nvPr/>
        </p:nvSpPr>
        <p:spPr>
          <a:xfrm>
            <a:off x="10632558" y="6405434"/>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4182882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18976" y="4116041"/>
            <a:ext cx="4529470" cy="2277547"/>
          </a:xfrm>
          <a:prstGeom prst="rect">
            <a:avLst/>
          </a:prstGeom>
          <a:solidFill>
            <a:srgbClr val="4C0822"/>
          </a:solidFill>
        </p:spPr>
        <p:txBody>
          <a:bodyPr wrap="square" rtlCol="0">
            <a:spAutoFit/>
          </a:bodyPr>
          <a:lstStyle/>
          <a:p>
            <a:r>
              <a:rPr lang="en-US" sz="2000" b="1" dirty="0">
                <a:solidFill>
                  <a:schemeClr val="bg1"/>
                </a:solidFill>
              </a:rPr>
              <a:t>CULTURE</a:t>
            </a:r>
          </a:p>
          <a:p>
            <a:endParaRPr lang="en-US" sz="1400" b="1" dirty="0">
              <a:solidFill>
                <a:schemeClr val="bg1"/>
              </a:solidFill>
            </a:endParaRPr>
          </a:p>
          <a:p>
            <a:r>
              <a:rPr lang="en-US" dirty="0">
                <a:solidFill>
                  <a:schemeClr val="bg1"/>
                </a:solidFill>
              </a:rPr>
              <a:t>Go beyond geography and learn about the culture of other countries. Believe it or not, an average day in many, many places around the world looks nothing like your average day. Reading about other cultures can be some of the most interesting reading you can do.</a:t>
            </a:r>
          </a:p>
        </p:txBody>
      </p:sp>
      <p:sp>
        <p:nvSpPr>
          <p:cNvPr id="4" name="TextBox 3"/>
          <p:cNvSpPr txBox="1"/>
          <p:nvPr/>
        </p:nvSpPr>
        <p:spPr>
          <a:xfrm>
            <a:off x="10260419" y="6393588"/>
            <a:ext cx="1690577" cy="246221"/>
          </a:xfrm>
          <a:prstGeom prst="rect">
            <a:avLst/>
          </a:prstGeom>
          <a:noFill/>
        </p:spPr>
        <p:txBody>
          <a:bodyPr wrap="square" rtlCol="0">
            <a:spAutoFit/>
          </a:bodyPr>
          <a:lstStyle/>
          <a:p>
            <a:r>
              <a:rPr lang="en-US" sz="1000" b="1" dirty="0" err="1">
                <a:solidFill>
                  <a:schemeClr val="bg1"/>
                </a:solidFill>
              </a:rPr>
              <a:t>dennizn</a:t>
            </a:r>
            <a:r>
              <a:rPr lang="en-US" sz="1000" b="1" dirty="0">
                <a:solidFill>
                  <a:schemeClr val="bg1"/>
                </a:solidFill>
              </a:rPr>
              <a:t> / Shutterstock.com</a:t>
            </a:r>
            <a:endParaRPr lang="en-US" sz="1000" dirty="0">
              <a:solidFill>
                <a:schemeClr val="bg1"/>
              </a:solidFill>
            </a:endParaRPr>
          </a:p>
        </p:txBody>
      </p:sp>
    </p:spTree>
    <p:extLst>
      <p:ext uri="{BB962C8B-B14F-4D97-AF65-F5344CB8AC3E}">
        <p14:creationId xmlns:p14="http://schemas.microsoft.com/office/powerpoint/2010/main" val="9400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367823" y="394646"/>
            <a:ext cx="3646968" cy="2000548"/>
          </a:xfrm>
          <a:prstGeom prst="rect">
            <a:avLst/>
          </a:prstGeom>
          <a:solidFill>
            <a:srgbClr val="4C0822"/>
          </a:solidFill>
        </p:spPr>
        <p:txBody>
          <a:bodyPr wrap="square" rtlCol="0">
            <a:spAutoFit/>
          </a:bodyPr>
          <a:lstStyle/>
          <a:p>
            <a:r>
              <a:rPr lang="en-US" sz="2000" b="1" dirty="0">
                <a:solidFill>
                  <a:schemeClr val="bg1"/>
                </a:solidFill>
              </a:rPr>
              <a:t>CURRENT EVENTS</a:t>
            </a:r>
          </a:p>
          <a:p>
            <a:endParaRPr lang="en-US" sz="1400" b="1" dirty="0">
              <a:solidFill>
                <a:schemeClr val="bg1"/>
              </a:solidFill>
            </a:endParaRPr>
          </a:p>
          <a:p>
            <a:r>
              <a:rPr lang="en-US" dirty="0">
                <a:solidFill>
                  <a:schemeClr val="bg1"/>
                </a:solidFill>
              </a:rPr>
              <a:t>The Internet is a valuable tool for following current events, provided you know your sources, use multiple sources, and confirm your information.</a:t>
            </a:r>
          </a:p>
        </p:txBody>
      </p:sp>
      <p:sp>
        <p:nvSpPr>
          <p:cNvPr id="4" name="TextBox 3"/>
          <p:cNvSpPr txBox="1"/>
          <p:nvPr/>
        </p:nvSpPr>
        <p:spPr>
          <a:xfrm>
            <a:off x="10728251" y="6390168"/>
            <a:ext cx="1201479" cy="249642"/>
          </a:xfrm>
          <a:prstGeom prst="rect">
            <a:avLst/>
          </a:prstGeom>
          <a:noFill/>
        </p:spPr>
        <p:txBody>
          <a:bodyPr wrap="square" rtlCol="0">
            <a:spAutoFit/>
          </a:bodyPr>
          <a:lstStyle/>
          <a:p>
            <a:r>
              <a:rPr lang="en-US" sz="1000" b="1" dirty="0">
                <a:solidFill>
                  <a:schemeClr val="bg1"/>
                </a:solidFill>
              </a:rPr>
              <a:t> 123rf.com</a:t>
            </a:r>
            <a:endParaRPr lang="en-US" sz="1000" dirty="0">
              <a:solidFill>
                <a:schemeClr val="bg1"/>
              </a:solidFill>
            </a:endParaRPr>
          </a:p>
        </p:txBody>
      </p:sp>
    </p:spTree>
    <p:extLst>
      <p:ext uri="{BB962C8B-B14F-4D97-AF65-F5344CB8AC3E}">
        <p14:creationId xmlns:p14="http://schemas.microsoft.com/office/powerpoint/2010/main" val="1382194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23283" y="4869972"/>
            <a:ext cx="3646968" cy="1785104"/>
          </a:xfrm>
          <a:prstGeom prst="rect">
            <a:avLst/>
          </a:prstGeom>
          <a:solidFill>
            <a:srgbClr val="4C0822"/>
          </a:solidFill>
        </p:spPr>
        <p:txBody>
          <a:bodyPr wrap="square" rtlCol="0">
            <a:spAutoFit/>
          </a:bodyPr>
          <a:lstStyle/>
          <a:p>
            <a:r>
              <a:rPr lang="en-US" sz="2000" b="1" dirty="0">
                <a:solidFill>
                  <a:schemeClr val="bg1"/>
                </a:solidFill>
              </a:rPr>
              <a:t>NEW HOBBIES OR INTERESTS</a:t>
            </a:r>
          </a:p>
          <a:p>
            <a:endParaRPr lang="en-US" dirty="0">
              <a:solidFill>
                <a:schemeClr val="bg1"/>
              </a:solidFill>
            </a:endParaRPr>
          </a:p>
          <a:p>
            <a:r>
              <a:rPr lang="en-US" dirty="0">
                <a:solidFill>
                  <a:schemeClr val="bg1"/>
                </a:solidFill>
              </a:rPr>
              <a:t>When exploring new hobbies or interests, the internet is a great place to find information and help guide you to new experiences. </a:t>
            </a:r>
          </a:p>
        </p:txBody>
      </p:sp>
      <p:sp>
        <p:nvSpPr>
          <p:cNvPr id="5" name="TextBox 4"/>
          <p:cNvSpPr txBox="1"/>
          <p:nvPr/>
        </p:nvSpPr>
        <p:spPr>
          <a:xfrm>
            <a:off x="10632558" y="6405434"/>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734872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767470" y="4869972"/>
            <a:ext cx="4657060" cy="1785104"/>
          </a:xfrm>
          <a:prstGeom prst="rect">
            <a:avLst/>
          </a:prstGeom>
          <a:solidFill>
            <a:srgbClr val="4C0822"/>
          </a:solidFill>
        </p:spPr>
        <p:txBody>
          <a:bodyPr wrap="square" rtlCol="0">
            <a:spAutoFit/>
          </a:bodyPr>
          <a:lstStyle/>
          <a:p>
            <a:r>
              <a:rPr lang="en-US" sz="2000" b="1" dirty="0">
                <a:solidFill>
                  <a:schemeClr val="bg1"/>
                </a:solidFill>
              </a:rPr>
              <a:t>GET INVOLVED</a:t>
            </a:r>
          </a:p>
          <a:p>
            <a:endParaRPr lang="en-US" dirty="0">
              <a:solidFill>
                <a:schemeClr val="bg1"/>
              </a:solidFill>
            </a:endParaRPr>
          </a:p>
          <a:p>
            <a:r>
              <a:rPr lang="en-US" dirty="0">
                <a:solidFill>
                  <a:schemeClr val="bg1"/>
                </a:solidFill>
              </a:rPr>
              <a:t>The Internet provides you with information regarding volunteer groups and projects in your area and around the world. Use your interests to find ways to get involved and to give back.</a:t>
            </a:r>
          </a:p>
        </p:txBody>
      </p:sp>
      <p:sp>
        <p:nvSpPr>
          <p:cNvPr id="5" name="TextBox 4"/>
          <p:cNvSpPr txBox="1"/>
          <p:nvPr/>
        </p:nvSpPr>
        <p:spPr>
          <a:xfrm>
            <a:off x="10632558" y="6405434"/>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867278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p:cNvSpPr txBox="1"/>
          <p:nvPr/>
        </p:nvSpPr>
        <p:spPr>
          <a:xfrm>
            <a:off x="3604437" y="244809"/>
            <a:ext cx="4735033" cy="1938992"/>
          </a:xfrm>
          <a:prstGeom prst="rect">
            <a:avLst/>
          </a:prstGeom>
          <a:solidFill>
            <a:srgbClr val="4C0822"/>
          </a:solidFill>
        </p:spPr>
        <p:txBody>
          <a:bodyPr wrap="square" rtlCol="0">
            <a:spAutoFit/>
          </a:bodyPr>
          <a:lstStyle/>
          <a:p>
            <a:r>
              <a:rPr lang="en-US" sz="2000" dirty="0">
                <a:solidFill>
                  <a:schemeClr val="bg1"/>
                </a:solidFill>
              </a:rPr>
              <a:t>Make an effort to limit the purely recreational time you spend online and make a commitment to use this amazing technology to better yourself. </a:t>
            </a:r>
          </a:p>
          <a:p>
            <a:endParaRPr lang="en-US" sz="2000" dirty="0">
              <a:solidFill>
                <a:schemeClr val="bg1"/>
              </a:solidFill>
            </a:endParaRPr>
          </a:p>
          <a:p>
            <a:r>
              <a:rPr lang="en-US" sz="2000" i="1" dirty="0">
                <a:solidFill>
                  <a:schemeClr val="bg1"/>
                </a:solidFill>
              </a:rPr>
              <a:t>Twenty-years-from-now</a:t>
            </a:r>
            <a:r>
              <a:rPr lang="en-US" sz="2000" dirty="0">
                <a:solidFill>
                  <a:schemeClr val="bg1"/>
                </a:solidFill>
              </a:rPr>
              <a:t>-</a:t>
            </a:r>
            <a:r>
              <a:rPr lang="en-US" sz="2000" i="1" dirty="0">
                <a:solidFill>
                  <a:schemeClr val="bg1"/>
                </a:solidFill>
              </a:rPr>
              <a:t>you</a:t>
            </a:r>
            <a:r>
              <a:rPr lang="en-US" sz="2000" dirty="0">
                <a:solidFill>
                  <a:schemeClr val="bg1"/>
                </a:solidFill>
              </a:rPr>
              <a:t> will thank you.</a:t>
            </a:r>
            <a:endParaRPr lang="en-US" dirty="0">
              <a:solidFill>
                <a:schemeClr val="bg1"/>
              </a:solidFill>
            </a:endParaRPr>
          </a:p>
        </p:txBody>
      </p:sp>
      <p:sp>
        <p:nvSpPr>
          <p:cNvPr id="5" name="TextBox 4"/>
          <p:cNvSpPr txBox="1"/>
          <p:nvPr/>
        </p:nvSpPr>
        <p:spPr>
          <a:xfrm>
            <a:off x="10632558" y="6405434"/>
            <a:ext cx="1201479" cy="249642"/>
          </a:xfrm>
          <a:prstGeom prst="rect">
            <a:avLst/>
          </a:prstGeom>
          <a:noFill/>
        </p:spPr>
        <p:txBody>
          <a:bodyPr wrap="square" rtlCol="0">
            <a:spAutoFit/>
          </a:bodyPr>
          <a:lstStyle/>
          <a:p>
            <a:r>
              <a:rPr lang="en-US" sz="1000" b="1" dirty="0">
                <a:solidFill>
                  <a:schemeClr val="bg1"/>
                </a:solidFill>
              </a:rPr>
              <a:t>123rf.com</a:t>
            </a:r>
            <a:endParaRPr lang="en-US" sz="1000" dirty="0">
              <a:solidFill>
                <a:schemeClr val="bg1"/>
              </a:solidFill>
            </a:endParaRPr>
          </a:p>
        </p:txBody>
      </p:sp>
    </p:spTree>
    <p:extLst>
      <p:ext uri="{BB962C8B-B14F-4D97-AF65-F5344CB8AC3E}">
        <p14:creationId xmlns:p14="http://schemas.microsoft.com/office/powerpoint/2010/main" val="3285867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482318" y="195389"/>
            <a:ext cx="5433236" cy="3016210"/>
          </a:xfrm>
          <a:prstGeom prst="rect">
            <a:avLst/>
          </a:prstGeom>
          <a:solidFill>
            <a:srgbClr val="4C0822"/>
          </a:solidFill>
        </p:spPr>
        <p:txBody>
          <a:bodyPr wrap="square" rtlCol="0">
            <a:spAutoFit/>
          </a:bodyPr>
          <a:lstStyle/>
          <a:p>
            <a:pPr algn="ctr"/>
            <a:r>
              <a:rPr lang="en-US" sz="2800" dirty="0">
                <a:solidFill>
                  <a:schemeClr val="bg1"/>
                </a:solidFill>
              </a:rPr>
              <a:t>Key Words</a:t>
            </a:r>
          </a:p>
          <a:p>
            <a:r>
              <a:rPr lang="en-US" dirty="0">
                <a:solidFill>
                  <a:schemeClr val="bg1"/>
                </a:solidFill>
              </a:rPr>
              <a:t>technological advances</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connected	        </a:t>
            </a:r>
            <a:r>
              <a:rPr lang="en-US" dirty="0">
                <a:solidFill>
                  <a:schemeClr val="bg1"/>
                </a:solidFill>
              </a:rPr>
              <a:t>generation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immediate access	 </a:t>
            </a:r>
            <a:r>
              <a:rPr lang="en-US" dirty="0">
                <a:solidFill>
                  <a:schemeClr val="bg1"/>
                </a:solidFill>
                <a:cs typeface="Arial" panose="020B0604020202020204" pitchFamily="34" charset="0"/>
              </a:rPr>
              <a:t>           </a:t>
            </a:r>
            <a:r>
              <a:rPr lang="en-US" dirty="0">
                <a:solidFill>
                  <a:schemeClr val="bg1"/>
                </a:solidFill>
              </a:rPr>
              <a:t>opportunities</a:t>
            </a:r>
            <a:r>
              <a:rPr lang="en-US" dirty="0">
                <a:solidFill>
                  <a:schemeClr val="bg1"/>
                </a:solidFill>
                <a:cs typeface="Arial" panose="020B0604020202020204" pitchFamily="34" charset="0"/>
              </a:rPr>
              <a:t>       </a:t>
            </a:r>
            <a:r>
              <a:rPr lang="en-US" dirty="0">
                <a:solidFill>
                  <a:schemeClr val="bg1"/>
                </a:solidFill>
              </a:rPr>
              <a:t>mobility</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up-to-the-minute </a:t>
            </a:r>
            <a:r>
              <a:rPr lang="en-US" dirty="0">
                <a:solidFill>
                  <a:schemeClr val="bg1"/>
                </a:solidFill>
                <a:cs typeface="Arial" panose="020B0604020202020204" pitchFamily="34" charset="0"/>
              </a:rPr>
              <a:t>	            </a:t>
            </a:r>
            <a:r>
              <a:rPr lang="en-US" dirty="0">
                <a:solidFill>
                  <a:schemeClr val="bg1"/>
                </a:solidFill>
              </a:rPr>
              <a:t>information </a:t>
            </a:r>
            <a:r>
              <a:rPr lang="en-US" dirty="0">
                <a:solidFill>
                  <a:schemeClr val="bg1"/>
                </a:solidFill>
                <a:cs typeface="Arial" panose="020B0604020202020204" pitchFamily="34" charset="0"/>
              </a:rPr>
              <a:t>	        </a:t>
            </a:r>
            <a:r>
              <a:rPr lang="en-US" dirty="0">
                <a:solidFill>
                  <a:schemeClr val="bg1"/>
                </a:solidFill>
              </a:rPr>
              <a:t>Internet</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new language	</a:t>
            </a:r>
            <a:r>
              <a:rPr lang="en-US" dirty="0">
                <a:solidFill>
                  <a:schemeClr val="bg1"/>
                </a:solidFill>
                <a:cs typeface="Arial" panose="020B0604020202020204" pitchFamily="34" charset="0"/>
              </a:rPr>
              <a:t>            </a:t>
            </a:r>
            <a:r>
              <a:rPr lang="en-US" dirty="0">
                <a:solidFill>
                  <a:schemeClr val="bg1"/>
                </a:solidFill>
              </a:rPr>
              <a:t>social media         motives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notable events 	</a:t>
            </a:r>
            <a:r>
              <a:rPr lang="en-US" dirty="0">
                <a:solidFill>
                  <a:schemeClr val="bg1"/>
                </a:solidFill>
                <a:cs typeface="Arial" panose="020B0604020202020204" pitchFamily="34" charset="0"/>
              </a:rPr>
              <a:t>            </a:t>
            </a:r>
            <a:r>
              <a:rPr lang="en-US" dirty="0">
                <a:solidFill>
                  <a:schemeClr val="bg1"/>
                </a:solidFill>
              </a:rPr>
              <a:t>video games	</a:t>
            </a:r>
            <a:r>
              <a:rPr lang="en-US" dirty="0">
                <a:solidFill>
                  <a:schemeClr val="bg1"/>
                </a:solidFill>
                <a:cs typeface="Arial" panose="020B0604020202020204" pitchFamily="34" charset="0"/>
              </a:rPr>
              <a:t>         </a:t>
            </a:r>
            <a:r>
              <a:rPr lang="en-US" dirty="0">
                <a:solidFill>
                  <a:schemeClr val="bg1"/>
                </a:solidFill>
              </a:rPr>
              <a:t>accuracy</a:t>
            </a:r>
            <a:endParaRPr lang="en-US" dirty="0">
              <a:solidFill>
                <a:schemeClr val="bg1"/>
              </a:solidFill>
              <a:cs typeface="Arial" panose="020B0604020202020204" pitchFamily="34" charset="0"/>
            </a:endParaRPr>
          </a:p>
        </p:txBody>
      </p:sp>
      <p:sp>
        <p:nvSpPr>
          <p:cNvPr id="4" name="TextBox 3"/>
          <p:cNvSpPr txBox="1"/>
          <p:nvPr/>
        </p:nvSpPr>
        <p:spPr>
          <a:xfrm>
            <a:off x="10696354" y="6501127"/>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99728" y="309586"/>
            <a:ext cx="8353647" cy="1477328"/>
          </a:xfrm>
          <a:prstGeom prst="rect">
            <a:avLst/>
          </a:prstGeom>
          <a:solidFill>
            <a:srgbClr val="4C0822"/>
          </a:solidFill>
        </p:spPr>
        <p:txBody>
          <a:bodyPr wrap="square" rtlCol="0">
            <a:spAutoFit/>
          </a:bodyPr>
          <a:lstStyle/>
          <a:p>
            <a:r>
              <a:rPr lang="en-US" dirty="0">
                <a:solidFill>
                  <a:schemeClr val="bg1"/>
                </a:solidFill>
              </a:rPr>
              <a:t>You may not realize it, but there was a time when we looked in the newspaper to see what was coming on television and then had to turn the dial to change the channel or adjust the volume. Every phone call arrived via a corded phone with a rotary or push buttons, no caller ID, no call waiting, and no walking around farther than the super knotted cord allowed.</a:t>
            </a:r>
            <a:endParaRPr lang="en-US" sz="1400" dirty="0">
              <a:solidFill>
                <a:schemeClr val="bg1"/>
              </a:solidFill>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89984" l="4711" r="95064">
                        <a14:foregroundMark x1="88839" y1="38772" x2="73976" y2="28514"/>
                        <a14:foregroundMark x1="73219" y1="28352" x2="59647" y2="24960"/>
                        <a14:foregroundMark x1="58469" y1="25283" x2="48121" y2="26656"/>
                        <a14:foregroundMark x1="56422" y1="25444" x2="50168" y2="26212"/>
                        <a14:foregroundMark x1="47392" y1="27746" x2="37269" y2="32108"/>
                        <a14:foregroundMark x1="47168" y1="26817" x2="39316" y2="30695"/>
                        <a14:foregroundMark x1="36932" y1="32391" x2="34997" y2="35824"/>
                        <a14:foregroundMark x1="34885" y1="35339" x2="38222" y2="30533"/>
                        <a14:foregroundMark x1="38671" y1="30533" x2="46102" y2="26494"/>
                        <a14:foregroundMark x1="46186" y1="26494" x2="58357" y2="24515"/>
                        <a14:foregroundMark x1="58357" y1="24515" x2="73752" y2="27746"/>
                        <a14:backgroundMark x1="60740" y1="86834" x2="85502" y2="74879"/>
                        <a14:backgroundMark x1="7880" y1="70234" x2="16040" y2="73950"/>
                        <a14:backgroundMark x1="33819" y1="39863" x2="32529" y2="42165"/>
                        <a14:backgroundMark x1="26052" y1="65428" x2="11974" y2="66034"/>
                      </a14:backgroundRemoval>
                    </a14:imgEffect>
                  </a14:imgLayer>
                </a14:imgProps>
              </a:ext>
              <a:ext uri="{28A0092B-C50C-407E-A947-70E740481C1C}">
                <a14:useLocalDpi xmlns:a14="http://schemas.microsoft.com/office/drawing/2010/main" val="0"/>
              </a:ext>
            </a:extLst>
          </a:blip>
          <a:srcRect l="3866" t="20772"/>
          <a:stretch/>
        </p:blipFill>
        <p:spPr>
          <a:xfrm flipH="1">
            <a:off x="-114165" y="4318977"/>
            <a:ext cx="4430982" cy="2535800"/>
          </a:xfrm>
          <a:prstGeom prst="rect">
            <a:avLst/>
          </a:prstGeom>
        </p:spPr>
      </p:pic>
      <p:sp>
        <p:nvSpPr>
          <p:cNvPr id="5" name="TextBox 4"/>
          <p:cNvSpPr txBox="1"/>
          <p:nvPr/>
        </p:nvSpPr>
        <p:spPr>
          <a:xfrm>
            <a:off x="10696354" y="6511760"/>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552890" y="2287242"/>
            <a:ext cx="11408737" cy="923330"/>
          </a:xfrm>
          <a:prstGeom prst="rect">
            <a:avLst/>
          </a:prstGeom>
          <a:solidFill>
            <a:srgbClr val="4C0822"/>
          </a:solidFill>
        </p:spPr>
        <p:txBody>
          <a:bodyPr wrap="square" rtlCol="0">
            <a:spAutoFit/>
          </a:bodyPr>
          <a:lstStyle/>
          <a:p>
            <a:r>
              <a:rPr lang="en-US" dirty="0">
                <a:solidFill>
                  <a:schemeClr val="bg1"/>
                </a:solidFill>
              </a:rPr>
              <a:t>Back then, most information came from an encyclopedia set –hardcover books filled with information on thousands of topics. Due to the space restrictions of a book, the information was limited and, even with a brand new encyclopedia, it was at least 9-12 months old. </a:t>
            </a:r>
          </a:p>
        </p:txBody>
      </p:sp>
      <p:sp>
        <p:nvSpPr>
          <p:cNvPr id="4" name="TextBox 3"/>
          <p:cNvSpPr txBox="1"/>
          <p:nvPr/>
        </p:nvSpPr>
        <p:spPr>
          <a:xfrm>
            <a:off x="10632558" y="6405434"/>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469259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p:cNvSpPr txBox="1"/>
          <p:nvPr/>
        </p:nvSpPr>
        <p:spPr>
          <a:xfrm>
            <a:off x="8325293" y="330852"/>
            <a:ext cx="3530009" cy="1477328"/>
          </a:xfrm>
          <a:prstGeom prst="rect">
            <a:avLst/>
          </a:prstGeom>
          <a:solidFill>
            <a:srgbClr val="4C0822"/>
          </a:solidFill>
        </p:spPr>
        <p:txBody>
          <a:bodyPr wrap="square" rtlCol="0">
            <a:spAutoFit/>
          </a:bodyPr>
          <a:lstStyle/>
          <a:p>
            <a:r>
              <a:rPr lang="en-US" dirty="0">
                <a:solidFill>
                  <a:schemeClr val="bg1"/>
                </a:solidFill>
              </a:rPr>
              <a:t>There’s no doubt that the Internet is one of the greatest </a:t>
            </a:r>
            <a:r>
              <a:rPr lang="en-US" u="sng" dirty="0">
                <a:solidFill>
                  <a:schemeClr val="bg1"/>
                </a:solidFill>
              </a:rPr>
              <a:t>technological advances </a:t>
            </a:r>
            <a:r>
              <a:rPr lang="en-US" dirty="0">
                <a:solidFill>
                  <a:schemeClr val="bg1"/>
                </a:solidFill>
              </a:rPr>
              <a:t>of the 20</a:t>
            </a:r>
            <a:r>
              <a:rPr lang="en-US" baseline="30000" dirty="0">
                <a:solidFill>
                  <a:schemeClr val="bg1"/>
                </a:solidFill>
              </a:rPr>
              <a:t>th</a:t>
            </a:r>
            <a:r>
              <a:rPr lang="en-US" dirty="0">
                <a:solidFill>
                  <a:schemeClr val="bg1"/>
                </a:solidFill>
              </a:rPr>
              <a:t> Century. Never before have people all over the world been so </a:t>
            </a:r>
            <a:r>
              <a:rPr lang="en-US" u="sng" dirty="0">
                <a:solidFill>
                  <a:schemeClr val="bg1"/>
                </a:solidFill>
              </a:rPr>
              <a:t>connected</a:t>
            </a:r>
            <a:r>
              <a:rPr lang="en-US" dirty="0">
                <a:solidFill>
                  <a:schemeClr val="bg1"/>
                </a:solidFill>
              </a:rPr>
              <a:t>.</a:t>
            </a:r>
            <a:endParaRPr lang="en-US" sz="1400" dirty="0">
              <a:solidFill>
                <a:schemeClr val="bg1"/>
              </a:solidFill>
            </a:endParaRPr>
          </a:p>
        </p:txBody>
      </p:sp>
      <p:sp>
        <p:nvSpPr>
          <p:cNvPr id="4" name="TextBox 3"/>
          <p:cNvSpPr txBox="1"/>
          <p:nvPr/>
        </p:nvSpPr>
        <p:spPr>
          <a:xfrm>
            <a:off x="10632558" y="6405434"/>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666531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91386" y="4488182"/>
            <a:ext cx="2668772" cy="2031325"/>
          </a:xfrm>
          <a:prstGeom prst="rect">
            <a:avLst/>
          </a:prstGeom>
          <a:solidFill>
            <a:srgbClr val="4C0822"/>
          </a:solidFill>
        </p:spPr>
        <p:txBody>
          <a:bodyPr wrap="square" rtlCol="0">
            <a:spAutoFit/>
          </a:bodyPr>
          <a:lstStyle/>
          <a:p>
            <a:r>
              <a:rPr lang="en-US" dirty="0">
                <a:solidFill>
                  <a:schemeClr val="bg1"/>
                </a:solidFill>
              </a:rPr>
              <a:t>Never before has a </a:t>
            </a:r>
            <a:r>
              <a:rPr lang="en-US" u="sng" dirty="0">
                <a:solidFill>
                  <a:schemeClr val="bg1"/>
                </a:solidFill>
              </a:rPr>
              <a:t>generation</a:t>
            </a:r>
            <a:r>
              <a:rPr lang="en-US" dirty="0">
                <a:solidFill>
                  <a:schemeClr val="bg1"/>
                </a:solidFill>
              </a:rPr>
              <a:t> had such </a:t>
            </a:r>
            <a:r>
              <a:rPr lang="en-US" u="sng" dirty="0">
                <a:solidFill>
                  <a:schemeClr val="bg1"/>
                </a:solidFill>
              </a:rPr>
              <a:t>immediate access </a:t>
            </a:r>
            <a:r>
              <a:rPr lang="en-US" dirty="0">
                <a:solidFill>
                  <a:schemeClr val="bg1"/>
                </a:solidFill>
              </a:rPr>
              <a:t>to so much  information. The </a:t>
            </a:r>
            <a:r>
              <a:rPr lang="en-US" u="sng" dirty="0">
                <a:solidFill>
                  <a:schemeClr val="bg1"/>
                </a:solidFill>
              </a:rPr>
              <a:t>opportunities</a:t>
            </a:r>
            <a:r>
              <a:rPr lang="en-US" dirty="0">
                <a:solidFill>
                  <a:schemeClr val="bg1"/>
                </a:solidFill>
              </a:rPr>
              <a:t> to improve yourself, your life, and your future are endless. </a:t>
            </a:r>
            <a:endParaRPr lang="en-US" sz="1400" dirty="0">
              <a:solidFill>
                <a:schemeClr val="bg1"/>
              </a:solidFill>
            </a:endParaRPr>
          </a:p>
        </p:txBody>
      </p:sp>
      <p:sp>
        <p:nvSpPr>
          <p:cNvPr id="4" name="TextBox 3"/>
          <p:cNvSpPr txBox="1"/>
          <p:nvPr/>
        </p:nvSpPr>
        <p:spPr>
          <a:xfrm>
            <a:off x="10632558" y="6405434"/>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08926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325293" y="330852"/>
            <a:ext cx="3530009" cy="1477328"/>
          </a:xfrm>
          <a:prstGeom prst="rect">
            <a:avLst/>
          </a:prstGeom>
          <a:solidFill>
            <a:srgbClr val="4C0822"/>
          </a:solidFill>
        </p:spPr>
        <p:txBody>
          <a:bodyPr wrap="square" rtlCol="0">
            <a:spAutoFit/>
          </a:bodyPr>
          <a:lstStyle/>
          <a:p>
            <a:r>
              <a:rPr lang="en-US" dirty="0">
                <a:solidFill>
                  <a:schemeClr val="bg1"/>
                </a:solidFill>
              </a:rPr>
              <a:t>Today, with the </a:t>
            </a:r>
            <a:r>
              <a:rPr lang="en-US" u="sng" dirty="0">
                <a:solidFill>
                  <a:schemeClr val="bg1"/>
                </a:solidFill>
              </a:rPr>
              <a:t>mobility</a:t>
            </a:r>
            <a:r>
              <a:rPr lang="en-US" dirty="0">
                <a:solidFill>
                  <a:schemeClr val="bg1"/>
                </a:solidFill>
              </a:rPr>
              <a:t> provided by laptops, mobile phones, and tablets, </a:t>
            </a:r>
            <a:r>
              <a:rPr lang="en-US" u="sng" dirty="0">
                <a:solidFill>
                  <a:schemeClr val="bg1"/>
                </a:solidFill>
              </a:rPr>
              <a:t>up-to-the-minute</a:t>
            </a:r>
            <a:r>
              <a:rPr lang="en-US" dirty="0">
                <a:solidFill>
                  <a:schemeClr val="bg1"/>
                </a:solidFill>
              </a:rPr>
              <a:t> </a:t>
            </a:r>
            <a:r>
              <a:rPr lang="en-US" u="sng" dirty="0">
                <a:solidFill>
                  <a:schemeClr val="bg1"/>
                </a:solidFill>
              </a:rPr>
              <a:t>information</a:t>
            </a:r>
            <a:r>
              <a:rPr lang="en-US" dirty="0">
                <a:solidFill>
                  <a:schemeClr val="bg1"/>
                </a:solidFill>
              </a:rPr>
              <a:t> is available at your fingertips, instantly.  </a:t>
            </a:r>
            <a:endParaRPr lang="en-US" sz="1400" dirty="0">
              <a:solidFill>
                <a:schemeClr val="bg1"/>
              </a:solidFill>
            </a:endParaRPr>
          </a:p>
        </p:txBody>
      </p:sp>
      <p:sp>
        <p:nvSpPr>
          <p:cNvPr id="4" name="TextBox 3"/>
          <p:cNvSpPr txBox="1"/>
          <p:nvPr/>
        </p:nvSpPr>
        <p:spPr>
          <a:xfrm>
            <a:off x="10632558" y="6405434"/>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791314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420986" y="288322"/>
            <a:ext cx="3530009" cy="2523768"/>
          </a:xfrm>
          <a:prstGeom prst="rect">
            <a:avLst/>
          </a:prstGeom>
          <a:solidFill>
            <a:srgbClr val="4C0822"/>
          </a:solidFill>
        </p:spPr>
        <p:txBody>
          <a:bodyPr wrap="square" rtlCol="0">
            <a:spAutoFit/>
          </a:bodyPr>
          <a:lstStyle/>
          <a:p>
            <a:r>
              <a:rPr lang="en-US" dirty="0">
                <a:solidFill>
                  <a:schemeClr val="bg1"/>
                </a:solidFill>
              </a:rPr>
              <a:t>Thanks to the </a:t>
            </a:r>
            <a:r>
              <a:rPr lang="en-US" u="sng" dirty="0">
                <a:solidFill>
                  <a:schemeClr val="bg1"/>
                </a:solidFill>
              </a:rPr>
              <a:t>Internet</a:t>
            </a:r>
            <a:r>
              <a:rPr lang="en-US" dirty="0">
                <a:solidFill>
                  <a:schemeClr val="bg1"/>
                </a:solidFill>
              </a:rPr>
              <a:t>, you never have to wonder about anything anymore. The only draw back is the amount of information available and the </a:t>
            </a:r>
            <a:r>
              <a:rPr lang="en-US" u="sng" dirty="0">
                <a:solidFill>
                  <a:schemeClr val="bg1"/>
                </a:solidFill>
              </a:rPr>
              <a:t>accuracy</a:t>
            </a:r>
            <a:r>
              <a:rPr lang="en-US" dirty="0">
                <a:solidFill>
                  <a:schemeClr val="bg1"/>
                </a:solidFill>
              </a:rPr>
              <a:t> and </a:t>
            </a:r>
            <a:r>
              <a:rPr lang="en-US" u="sng" dirty="0">
                <a:solidFill>
                  <a:schemeClr val="bg1"/>
                </a:solidFill>
              </a:rPr>
              <a:t>motives</a:t>
            </a:r>
            <a:r>
              <a:rPr lang="en-US" dirty="0">
                <a:solidFill>
                  <a:schemeClr val="bg1"/>
                </a:solidFill>
              </a:rPr>
              <a:t> of the providers.</a:t>
            </a:r>
          </a:p>
          <a:p>
            <a:endParaRPr lang="en-US" sz="1400" dirty="0">
              <a:solidFill>
                <a:schemeClr val="bg1"/>
              </a:solidFill>
            </a:endParaRPr>
          </a:p>
          <a:p>
            <a:r>
              <a:rPr lang="en-US" dirty="0">
                <a:solidFill>
                  <a:schemeClr val="bg1"/>
                </a:solidFill>
              </a:rPr>
              <a:t>But, what are the best uses of the Internet?</a:t>
            </a:r>
          </a:p>
        </p:txBody>
      </p:sp>
      <p:sp>
        <p:nvSpPr>
          <p:cNvPr id="4" name="TextBox 3"/>
          <p:cNvSpPr txBox="1"/>
          <p:nvPr/>
        </p:nvSpPr>
        <p:spPr>
          <a:xfrm>
            <a:off x="10632558" y="6405434"/>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1695009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55921" y="5051217"/>
            <a:ext cx="10377376" cy="1138773"/>
          </a:xfrm>
          <a:prstGeom prst="rect">
            <a:avLst/>
          </a:prstGeom>
          <a:solidFill>
            <a:srgbClr val="4C0822"/>
          </a:solidFill>
        </p:spPr>
        <p:txBody>
          <a:bodyPr wrap="square" rtlCol="0">
            <a:spAutoFit/>
          </a:bodyPr>
          <a:lstStyle/>
          <a:p>
            <a:r>
              <a:rPr lang="en-US" dirty="0">
                <a:solidFill>
                  <a:schemeClr val="bg1"/>
                </a:solidFill>
              </a:rPr>
              <a:t>When it comes to spending quality time on your devices, </a:t>
            </a:r>
            <a:r>
              <a:rPr lang="en-US" u="sng" dirty="0">
                <a:solidFill>
                  <a:schemeClr val="bg1"/>
                </a:solidFill>
              </a:rPr>
              <a:t>social media </a:t>
            </a:r>
            <a:r>
              <a:rPr lang="en-US" dirty="0">
                <a:solidFill>
                  <a:schemeClr val="bg1"/>
                </a:solidFill>
              </a:rPr>
              <a:t>and </a:t>
            </a:r>
            <a:r>
              <a:rPr lang="en-US" u="sng" dirty="0">
                <a:solidFill>
                  <a:schemeClr val="bg1"/>
                </a:solidFill>
              </a:rPr>
              <a:t>video games </a:t>
            </a:r>
            <a:r>
              <a:rPr lang="en-US" dirty="0">
                <a:solidFill>
                  <a:schemeClr val="bg1"/>
                </a:solidFill>
              </a:rPr>
              <a:t>aren’t exactly on top of the quality list. In fact, they’re often a distraction that prevents people from searching for quality content.</a:t>
            </a:r>
          </a:p>
          <a:p>
            <a:endParaRPr lang="en-US" sz="1400" dirty="0">
              <a:solidFill>
                <a:schemeClr val="bg1"/>
              </a:solidFill>
            </a:endParaRPr>
          </a:p>
          <a:p>
            <a:r>
              <a:rPr lang="en-US" dirty="0">
                <a:solidFill>
                  <a:schemeClr val="bg1"/>
                </a:solidFill>
              </a:rPr>
              <a:t>If you want to get the absolute most out of the internet, try some of the following:</a:t>
            </a:r>
          </a:p>
        </p:txBody>
      </p:sp>
      <p:sp>
        <p:nvSpPr>
          <p:cNvPr id="4" name="TextBox 3"/>
          <p:cNvSpPr txBox="1"/>
          <p:nvPr/>
        </p:nvSpPr>
        <p:spPr>
          <a:xfrm>
            <a:off x="10632558" y="6405434"/>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2804222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4042" y="235159"/>
            <a:ext cx="4414284" cy="2277547"/>
          </a:xfrm>
          <a:prstGeom prst="rect">
            <a:avLst/>
          </a:prstGeom>
          <a:solidFill>
            <a:srgbClr val="4C0822"/>
          </a:solidFill>
        </p:spPr>
        <p:txBody>
          <a:bodyPr wrap="square" rtlCol="0">
            <a:spAutoFit/>
          </a:bodyPr>
          <a:lstStyle/>
          <a:p>
            <a:r>
              <a:rPr lang="en-US" sz="2000" b="1" dirty="0">
                <a:solidFill>
                  <a:schemeClr val="bg1"/>
                </a:solidFill>
              </a:rPr>
              <a:t>HISTORY</a:t>
            </a:r>
          </a:p>
          <a:p>
            <a:endParaRPr lang="en-US" sz="1400" b="1" dirty="0">
              <a:solidFill>
                <a:schemeClr val="bg1"/>
              </a:solidFill>
            </a:endParaRPr>
          </a:p>
          <a:p>
            <a:r>
              <a:rPr lang="en-US" dirty="0">
                <a:solidFill>
                  <a:schemeClr val="bg1"/>
                </a:solidFill>
              </a:rPr>
              <a:t>The History of New Jersey and the United States is rich and exciting. Search NJ’s role in various wars and conflicts, important leaders, and </a:t>
            </a:r>
            <a:r>
              <a:rPr lang="en-US" u="sng" dirty="0">
                <a:solidFill>
                  <a:schemeClr val="bg1"/>
                </a:solidFill>
              </a:rPr>
              <a:t>notable events</a:t>
            </a:r>
            <a:r>
              <a:rPr lang="en-US" dirty="0">
                <a:solidFill>
                  <a:schemeClr val="bg1"/>
                </a:solidFill>
              </a:rPr>
              <a:t>. These true stories are fascinating and will provide you with a great background and understanding.</a:t>
            </a:r>
          </a:p>
        </p:txBody>
      </p:sp>
      <p:sp>
        <p:nvSpPr>
          <p:cNvPr id="4" name="TextBox 3"/>
          <p:cNvSpPr txBox="1"/>
          <p:nvPr/>
        </p:nvSpPr>
        <p:spPr>
          <a:xfrm>
            <a:off x="10632558" y="6405434"/>
            <a:ext cx="1201479" cy="249642"/>
          </a:xfrm>
          <a:prstGeom prst="rect">
            <a:avLst/>
          </a:prstGeom>
          <a:noFill/>
        </p:spPr>
        <p:txBody>
          <a:bodyPr wrap="square" rtlCol="0">
            <a:spAutoFit/>
          </a:bodyPr>
          <a:lstStyle/>
          <a:p>
            <a:r>
              <a:rPr lang="en-US" sz="1000" b="1" dirty="0">
                <a:solidFill>
                  <a:schemeClr val="bg1"/>
                </a:solidFill>
              </a:rPr>
              <a:t> Shutterstock.com</a:t>
            </a:r>
            <a:endParaRPr lang="en-US" sz="1000" dirty="0">
              <a:solidFill>
                <a:schemeClr val="bg1"/>
              </a:solidFill>
            </a:endParaRPr>
          </a:p>
        </p:txBody>
      </p:sp>
    </p:spTree>
    <p:extLst>
      <p:ext uri="{BB962C8B-B14F-4D97-AF65-F5344CB8AC3E}">
        <p14:creationId xmlns:p14="http://schemas.microsoft.com/office/powerpoint/2010/main" val="30709784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19489</TotalTime>
  <Words>666</Words>
  <Application>Microsoft Office PowerPoint</Application>
  <PresentationFormat>Widescreen</PresentationFormat>
  <Paragraphs>67</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606</cp:revision>
  <dcterms:created xsi:type="dcterms:W3CDTF">2016-07-19T04:55:11Z</dcterms:created>
  <dcterms:modified xsi:type="dcterms:W3CDTF">2016-10-26T19:26:25Z</dcterms:modified>
</cp:coreProperties>
</file>