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46" r:id="rId3"/>
    <p:sldId id="348" r:id="rId4"/>
    <p:sldId id="349" r:id="rId5"/>
    <p:sldId id="350" r:id="rId6"/>
    <p:sldId id="351" r:id="rId7"/>
    <p:sldId id="354" r:id="rId8"/>
    <p:sldId id="352" r:id="rId9"/>
    <p:sldId id="353" r:id="rId10"/>
    <p:sldId id="357" r:id="rId11"/>
    <p:sldId id="356" r:id="rId12"/>
    <p:sldId id="358" r:id="rId13"/>
    <p:sldId id="359" r:id="rId14"/>
    <p:sldId id="360" r:id="rId15"/>
    <p:sldId id="27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C0822"/>
    <a:srgbClr val="860000"/>
    <a:srgbClr val="C6184E"/>
    <a:srgbClr val="EC5E8A"/>
    <a:srgbClr val="CD5B05"/>
    <a:srgbClr val="E92B73"/>
    <a:srgbClr val="EF5F25"/>
    <a:srgbClr val="AE1237"/>
    <a:srgbClr val="F56A2B"/>
    <a:srgbClr val="360C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717" autoAdjust="0"/>
    <p:restoredTop sz="94660"/>
  </p:normalViewPr>
  <p:slideViewPr>
    <p:cSldViewPr snapToGrid="0">
      <p:cViewPr varScale="1">
        <p:scale>
          <a:sx n="90" d="100"/>
          <a:sy n="90" d="100"/>
        </p:scale>
        <p:origin x="44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602C7B2-3257-4028-8E8C-F4FF871C1E5C}"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954311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454516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740323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856806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02C7B2-3257-4028-8E8C-F4FF871C1E5C}" type="datetimeFigureOut">
              <a:rPr lang="en-US" smtClean="0"/>
              <a:t>10/25/2016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554941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02C7B2-3257-4028-8E8C-F4FF871C1E5C}" type="datetimeFigureOut">
              <a:rPr lang="en-US" smtClean="0"/>
              <a:t>10/25/2016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92612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02C7B2-3257-4028-8E8C-F4FF871C1E5C}" type="datetimeFigureOut">
              <a:rPr lang="en-US" smtClean="0"/>
              <a:t>10/25/2016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39461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02C7B2-3257-4028-8E8C-F4FF871C1E5C}" type="datetimeFigureOut">
              <a:rPr lang="en-US" smtClean="0"/>
              <a:t>10/25/2016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282877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02C7B2-3257-4028-8E8C-F4FF871C1E5C}" type="datetimeFigureOut">
              <a:rPr lang="en-US" smtClean="0"/>
              <a:t>10/25/2016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323385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02C7B2-3257-4028-8E8C-F4FF871C1E5C}" type="datetimeFigureOut">
              <a:rPr lang="en-US" smtClean="0"/>
              <a:t>10/25/2016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660281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02C7B2-3257-4028-8E8C-F4FF871C1E5C}" type="datetimeFigureOut">
              <a:rPr lang="en-US" smtClean="0"/>
              <a:t>10/25/2016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086179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8000">
              <a:srgbClr val="AE1237"/>
            </a:gs>
            <a:gs pos="98230">
              <a:srgbClr val="AE1237"/>
            </a:gs>
            <a:gs pos="85000">
              <a:srgbClr val="4C0822"/>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02C7B2-3257-4028-8E8C-F4FF871C1E5C}" type="datetimeFigureOut">
              <a:rPr lang="en-US" smtClean="0"/>
              <a:t>10/25/2016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EBF2E5-6C61-4894-865A-F4FA47152387}" type="slidenum">
              <a:rPr lang="en-US" smtClean="0"/>
              <a:t>‹#›</a:t>
            </a:fld>
            <a:endParaRPr lang="en-US"/>
          </a:p>
        </p:txBody>
      </p:sp>
    </p:spTree>
    <p:extLst>
      <p:ext uri="{BB962C8B-B14F-4D97-AF65-F5344CB8AC3E}">
        <p14:creationId xmlns:p14="http://schemas.microsoft.com/office/powerpoint/2010/main" val="38941030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50470"/>
            <a:ext cx="9144000" cy="1102429"/>
          </a:xfrm>
        </p:spPr>
        <p:txBody>
          <a:bodyPr/>
          <a:lstStyle/>
          <a:p>
            <a:r>
              <a:rPr lang="en-US" sz="7200" dirty="0">
                <a:solidFill>
                  <a:schemeClr val="bg1"/>
                </a:solidFill>
              </a:rPr>
              <a:t>N</a:t>
            </a:r>
            <a:r>
              <a:rPr lang="en-US" dirty="0">
                <a:solidFill>
                  <a:schemeClr val="bg1"/>
                </a:solidFill>
              </a:rPr>
              <a:t>ICKY </a:t>
            </a:r>
            <a:r>
              <a:rPr lang="en-US" sz="7200" dirty="0">
                <a:solidFill>
                  <a:schemeClr val="bg1"/>
                </a:solidFill>
              </a:rPr>
              <a:t>F</a:t>
            </a:r>
            <a:r>
              <a:rPr lang="en-US" dirty="0">
                <a:solidFill>
                  <a:schemeClr val="bg1"/>
                </a:solidFill>
              </a:rPr>
              <a:t>IFTH’S </a:t>
            </a:r>
            <a:r>
              <a:rPr lang="en-US" sz="7200" dirty="0">
                <a:solidFill>
                  <a:schemeClr val="bg1"/>
                </a:solidFill>
              </a:rPr>
              <a:t>N</a:t>
            </a:r>
            <a:r>
              <a:rPr lang="en-US" dirty="0">
                <a:solidFill>
                  <a:schemeClr val="bg1"/>
                </a:solidFill>
              </a:rPr>
              <a:t>EW </a:t>
            </a:r>
            <a:r>
              <a:rPr lang="en-US" sz="7200" dirty="0">
                <a:solidFill>
                  <a:schemeClr val="bg1"/>
                </a:solidFill>
              </a:rPr>
              <a:t>J</a:t>
            </a:r>
            <a:r>
              <a:rPr lang="en-US" dirty="0">
                <a:solidFill>
                  <a:schemeClr val="bg1"/>
                </a:solidFill>
              </a:rPr>
              <a:t>ERSEY</a:t>
            </a:r>
          </a:p>
        </p:txBody>
      </p:sp>
      <p:sp>
        <p:nvSpPr>
          <p:cNvPr id="3" name="Subtitle 2"/>
          <p:cNvSpPr>
            <a:spLocks noGrp="1"/>
          </p:cNvSpPr>
          <p:nvPr>
            <p:ph type="subTitle" idx="1"/>
          </p:nvPr>
        </p:nvSpPr>
        <p:spPr>
          <a:xfrm>
            <a:off x="1524000" y="1662190"/>
            <a:ext cx="9144000" cy="3604437"/>
          </a:xfrm>
        </p:spPr>
        <p:txBody>
          <a:bodyPr>
            <a:normAutofit/>
          </a:bodyPr>
          <a:lstStyle/>
          <a:p>
            <a:r>
              <a:rPr lang="en-US" sz="7200" dirty="0">
                <a:solidFill>
                  <a:schemeClr val="bg1"/>
                </a:solidFill>
              </a:rPr>
              <a:t>N5NJ</a:t>
            </a:r>
          </a:p>
          <a:p>
            <a:endParaRPr lang="en-US" sz="4300" dirty="0">
              <a:solidFill>
                <a:schemeClr val="bg1"/>
              </a:solidFill>
            </a:endParaRPr>
          </a:p>
          <a:p>
            <a:r>
              <a:rPr lang="en-US" sz="4300" dirty="0">
                <a:solidFill>
                  <a:schemeClr val="bg1"/>
                </a:solidFill>
              </a:rPr>
              <a:t>SECONDARY               PROGRAM</a:t>
            </a:r>
          </a:p>
        </p:txBody>
      </p:sp>
      <p:sp>
        <p:nvSpPr>
          <p:cNvPr id="7" name="TextBox 6"/>
          <p:cNvSpPr txBox="1"/>
          <p:nvPr/>
        </p:nvSpPr>
        <p:spPr>
          <a:xfrm>
            <a:off x="1524000" y="4872819"/>
            <a:ext cx="8878784" cy="1446550"/>
          </a:xfrm>
          <a:prstGeom prst="rect">
            <a:avLst/>
          </a:prstGeom>
          <a:noFill/>
        </p:spPr>
        <p:txBody>
          <a:bodyPr wrap="square" rtlCol="0">
            <a:spAutoFit/>
          </a:bodyPr>
          <a:lstStyle/>
          <a:p>
            <a:pPr algn="ctr"/>
            <a:r>
              <a:rPr lang="en-US" sz="4400" dirty="0">
                <a:solidFill>
                  <a:schemeClr val="bg1"/>
                </a:solidFill>
              </a:rPr>
              <a:t>LIFE</a:t>
            </a:r>
          </a:p>
          <a:p>
            <a:pPr algn="ctr"/>
            <a:r>
              <a:rPr lang="en-US" sz="4400" dirty="0">
                <a:solidFill>
                  <a:schemeClr val="bg1"/>
                </a:solidFill>
              </a:rPr>
              <a:t>Rights vs. </a:t>
            </a:r>
            <a:r>
              <a:rPr lang="en-US" sz="4400">
                <a:solidFill>
                  <a:schemeClr val="bg1"/>
                </a:solidFill>
              </a:rPr>
              <a:t>Responsibilities</a:t>
            </a:r>
            <a:endParaRPr lang="en-US" sz="4400" dirty="0">
              <a:solidFill>
                <a:schemeClr val="bg1"/>
              </a:solidFill>
            </a:endParaRPr>
          </a:p>
        </p:txBody>
      </p:sp>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8332" t="13513" r="19564" b="12470"/>
          <a:stretch/>
        </p:blipFill>
        <p:spPr>
          <a:xfrm>
            <a:off x="72228" y="2299854"/>
            <a:ext cx="2422566" cy="2887245"/>
          </a:xfrm>
          <a:prstGeom prst="ellipse">
            <a:avLst/>
          </a:prstGeom>
        </p:spPr>
      </p:pic>
      <p:pic>
        <p:nvPicPr>
          <p:cNvPr id="9" name="Picture 8"/>
          <p:cNvPicPr>
            <a:picLocks noChangeAspect="1"/>
          </p:cNvPicPr>
          <p:nvPr/>
        </p:nvPicPr>
        <p:blipFill rotWithShape="1">
          <a:blip r:embed="rId4">
            <a:lum bright="70000" contrast="-70000"/>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21843" t="15711" r="21428" b="14347"/>
          <a:stretch/>
        </p:blipFill>
        <p:spPr>
          <a:xfrm>
            <a:off x="5349432" y="2552440"/>
            <a:ext cx="1493135" cy="2382074"/>
          </a:xfrm>
          <a:prstGeom prst="rect">
            <a:avLst/>
          </a:prstGeom>
        </p:spPr>
      </p:pic>
      <p:pic>
        <p:nvPicPr>
          <p:cNvPr id="15" name="Picture 14"/>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8332" t="13513" r="19564" b="12470"/>
          <a:stretch/>
        </p:blipFill>
        <p:spPr>
          <a:xfrm>
            <a:off x="9676410" y="2299853"/>
            <a:ext cx="2422566" cy="2887245"/>
          </a:xfrm>
          <a:prstGeom prst="ellipse">
            <a:avLst/>
          </a:prstGeom>
        </p:spPr>
      </p:pic>
    </p:spTree>
    <p:extLst>
      <p:ext uri="{BB962C8B-B14F-4D97-AF65-F5344CB8AC3E}">
        <p14:creationId xmlns:p14="http://schemas.microsoft.com/office/powerpoint/2010/main" val="151327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8436"/>
            <a:ext cx="12191999" cy="6906436"/>
          </a:xfrm>
          <a:prstGeom prst="rect">
            <a:avLst/>
          </a:prstGeom>
        </p:spPr>
      </p:pic>
      <p:sp>
        <p:nvSpPr>
          <p:cNvPr id="2" name="TextBox 1"/>
          <p:cNvSpPr txBox="1"/>
          <p:nvPr/>
        </p:nvSpPr>
        <p:spPr>
          <a:xfrm>
            <a:off x="329610" y="238643"/>
            <a:ext cx="3498111" cy="3447098"/>
          </a:xfrm>
          <a:prstGeom prst="rect">
            <a:avLst/>
          </a:prstGeom>
          <a:solidFill>
            <a:srgbClr val="4C0822"/>
          </a:solidFill>
        </p:spPr>
        <p:txBody>
          <a:bodyPr wrap="square" rtlCol="0">
            <a:spAutoFit/>
          </a:bodyPr>
          <a:lstStyle/>
          <a:p>
            <a:pPr algn="ctr"/>
            <a:r>
              <a:rPr lang="en-US" sz="2800" b="1" dirty="0">
                <a:solidFill>
                  <a:schemeClr val="bg1"/>
                </a:solidFill>
              </a:rPr>
              <a:t>At School</a:t>
            </a:r>
          </a:p>
          <a:p>
            <a:pPr algn="ctr"/>
            <a:endParaRPr lang="en-US" b="1" dirty="0">
              <a:solidFill>
                <a:schemeClr val="bg1"/>
              </a:solidFill>
            </a:endParaRPr>
          </a:p>
          <a:p>
            <a:r>
              <a:rPr lang="en-US" b="1" dirty="0">
                <a:solidFill>
                  <a:schemeClr val="bg1"/>
                </a:solidFill>
              </a:rPr>
              <a:t>Rights: </a:t>
            </a:r>
            <a:r>
              <a:rPr lang="en-US" dirty="0">
                <a:solidFill>
                  <a:schemeClr val="bg1"/>
                </a:solidFill>
              </a:rPr>
              <a:t>All students have the right to be </a:t>
            </a:r>
            <a:r>
              <a:rPr lang="en-US" u="sng" dirty="0">
                <a:solidFill>
                  <a:schemeClr val="bg1"/>
                </a:solidFill>
              </a:rPr>
              <a:t>treated fairly</a:t>
            </a:r>
            <a:r>
              <a:rPr lang="en-US" dirty="0">
                <a:solidFill>
                  <a:schemeClr val="bg1"/>
                </a:solidFill>
              </a:rPr>
              <a:t> and with respect.  They have the right to learn in an orderly, safe classroom. Students have the right to be encouraged  and </a:t>
            </a:r>
            <a:r>
              <a:rPr lang="en-US" u="sng" dirty="0">
                <a:solidFill>
                  <a:schemeClr val="bg1"/>
                </a:solidFill>
              </a:rPr>
              <a:t>challenged</a:t>
            </a:r>
            <a:r>
              <a:rPr lang="en-US" dirty="0">
                <a:solidFill>
                  <a:schemeClr val="bg1"/>
                </a:solidFill>
              </a:rPr>
              <a:t> to do their best.</a:t>
            </a:r>
          </a:p>
          <a:p>
            <a:r>
              <a:rPr lang="en-US" dirty="0">
                <a:solidFill>
                  <a:schemeClr val="bg1"/>
                </a:solidFill>
              </a:rPr>
              <a:t> </a:t>
            </a:r>
          </a:p>
          <a:p>
            <a:r>
              <a:rPr lang="en-US" sz="1400" dirty="0">
                <a:solidFill>
                  <a:schemeClr val="bg1"/>
                </a:solidFill>
              </a:rPr>
              <a:t>http://www.studyzone.org/testprep/ss5/b/citizrrrl.cfm</a:t>
            </a:r>
          </a:p>
        </p:txBody>
      </p:sp>
      <p:sp>
        <p:nvSpPr>
          <p:cNvPr id="4" name="Rectangle 3"/>
          <p:cNvSpPr/>
          <p:nvPr/>
        </p:nvSpPr>
        <p:spPr>
          <a:xfrm>
            <a:off x="151407" y="6551897"/>
            <a:ext cx="975645" cy="215444"/>
          </a:xfrm>
          <a:prstGeom prst="rect">
            <a:avLst/>
          </a:prstGeom>
          <a:no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27427107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941804"/>
          </a:xfrm>
          <a:prstGeom prst="rect">
            <a:avLst/>
          </a:prstGeom>
        </p:spPr>
      </p:pic>
      <p:sp>
        <p:nvSpPr>
          <p:cNvPr id="2" name="TextBox 1"/>
          <p:cNvSpPr txBox="1"/>
          <p:nvPr/>
        </p:nvSpPr>
        <p:spPr>
          <a:xfrm>
            <a:off x="7531234" y="148856"/>
            <a:ext cx="4448115" cy="2369880"/>
          </a:xfrm>
          <a:prstGeom prst="rect">
            <a:avLst/>
          </a:prstGeom>
          <a:solidFill>
            <a:srgbClr val="4C0822"/>
          </a:solidFill>
        </p:spPr>
        <p:txBody>
          <a:bodyPr wrap="square" rtlCol="0">
            <a:spAutoFit/>
          </a:bodyPr>
          <a:lstStyle/>
          <a:p>
            <a:r>
              <a:rPr lang="en-US" b="1" dirty="0">
                <a:solidFill>
                  <a:schemeClr val="bg1"/>
                </a:solidFill>
              </a:rPr>
              <a:t>Rules</a:t>
            </a:r>
            <a:r>
              <a:rPr lang="en-US" dirty="0">
                <a:solidFill>
                  <a:schemeClr val="bg1"/>
                </a:solidFill>
              </a:rPr>
              <a:t>: Our classrooms and schools have rules to keep students and staff members safe and healthy.  They help to make it easier for everyone to learn in a pleasant setting.  It is important for every student to follow school and classroom rules and not upset other students by interfering with their learning.</a:t>
            </a:r>
          </a:p>
          <a:p>
            <a:endParaRPr lang="en-US" sz="800" dirty="0">
              <a:solidFill>
                <a:schemeClr val="bg1"/>
              </a:solidFill>
            </a:endParaRPr>
          </a:p>
          <a:p>
            <a:r>
              <a:rPr lang="en-US" sz="1400" dirty="0">
                <a:solidFill>
                  <a:schemeClr val="bg1"/>
                </a:solidFill>
              </a:rPr>
              <a:t>http://www.studyzone.org/testprep/ss5/b/citizrrrl.cfm</a:t>
            </a:r>
          </a:p>
        </p:txBody>
      </p:sp>
    </p:spTree>
    <p:extLst>
      <p:ext uri="{BB962C8B-B14F-4D97-AF65-F5344CB8AC3E}">
        <p14:creationId xmlns:p14="http://schemas.microsoft.com/office/powerpoint/2010/main" val="41207107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413152"/>
          </a:xfrm>
          <a:prstGeom prst="rect">
            <a:avLst/>
          </a:prstGeom>
        </p:spPr>
      </p:pic>
      <p:sp>
        <p:nvSpPr>
          <p:cNvPr id="2" name="TextBox 1"/>
          <p:cNvSpPr txBox="1"/>
          <p:nvPr/>
        </p:nvSpPr>
        <p:spPr>
          <a:xfrm>
            <a:off x="861237" y="4095775"/>
            <a:ext cx="10271051" cy="2523768"/>
          </a:xfrm>
          <a:prstGeom prst="rect">
            <a:avLst/>
          </a:prstGeom>
          <a:solidFill>
            <a:srgbClr val="4C0822"/>
          </a:solidFill>
        </p:spPr>
        <p:txBody>
          <a:bodyPr wrap="square" rtlCol="0">
            <a:spAutoFit/>
          </a:bodyPr>
          <a:lstStyle/>
          <a:p>
            <a:r>
              <a:rPr lang="en-US" b="1" dirty="0">
                <a:solidFill>
                  <a:schemeClr val="bg1"/>
                </a:solidFill>
              </a:rPr>
              <a:t>Responsibilities:</a:t>
            </a:r>
            <a:r>
              <a:rPr lang="en-US" dirty="0">
                <a:solidFill>
                  <a:schemeClr val="bg1"/>
                </a:solidFill>
              </a:rPr>
              <a:t> It is the responsibility of all students to attend school and try their hardest to learn. Being responsible means making </a:t>
            </a:r>
            <a:r>
              <a:rPr lang="en-US" u="sng" dirty="0">
                <a:solidFill>
                  <a:schemeClr val="bg1"/>
                </a:solidFill>
              </a:rPr>
              <a:t>decisions</a:t>
            </a:r>
            <a:r>
              <a:rPr lang="en-US" dirty="0">
                <a:solidFill>
                  <a:schemeClr val="bg1"/>
                </a:solidFill>
              </a:rPr>
              <a:t> about what is right and what is wrong and</a:t>
            </a:r>
            <a:r>
              <a:rPr lang="en-US" b="1" dirty="0">
                <a:solidFill>
                  <a:schemeClr val="bg1"/>
                </a:solidFill>
              </a:rPr>
              <a:t> </a:t>
            </a:r>
            <a:r>
              <a:rPr lang="en-US" dirty="0">
                <a:solidFill>
                  <a:schemeClr val="bg1"/>
                </a:solidFill>
              </a:rPr>
              <a:t>then choosing to </a:t>
            </a:r>
            <a:r>
              <a:rPr lang="en-US" b="1" dirty="0">
                <a:solidFill>
                  <a:schemeClr val="bg1"/>
                </a:solidFill>
              </a:rPr>
              <a:t>do and say</a:t>
            </a:r>
            <a:r>
              <a:rPr lang="en-US" dirty="0">
                <a:solidFill>
                  <a:schemeClr val="bg1"/>
                </a:solidFill>
              </a:rPr>
              <a:t> the right thing. It means </a:t>
            </a:r>
            <a:r>
              <a:rPr lang="en-US" b="1" dirty="0">
                <a:solidFill>
                  <a:schemeClr val="bg1"/>
                </a:solidFill>
              </a:rPr>
              <a:t>respecting</a:t>
            </a:r>
            <a:r>
              <a:rPr lang="en-US" dirty="0">
                <a:solidFill>
                  <a:schemeClr val="bg1"/>
                </a:solidFill>
              </a:rPr>
              <a:t> the rights of other students and listening to their ideas. When we accept individual differences we learn that everyone has something to offer. Students can show respect for others by  sharing, and waiting to take their turn.  Sometimes respect means making </a:t>
            </a:r>
            <a:r>
              <a:rPr lang="en-US" b="1" dirty="0">
                <a:solidFill>
                  <a:schemeClr val="bg1"/>
                </a:solidFill>
              </a:rPr>
              <a:t>compromises</a:t>
            </a:r>
            <a:r>
              <a:rPr lang="en-US" dirty="0">
                <a:solidFill>
                  <a:schemeClr val="bg1"/>
                </a:solidFill>
              </a:rPr>
              <a:t>.  This means you don't always get your way when solving problems or differences. It means doing what is best for the majority.</a:t>
            </a:r>
          </a:p>
          <a:p>
            <a:r>
              <a:rPr lang="en-US" dirty="0">
                <a:solidFill>
                  <a:schemeClr val="bg1"/>
                </a:solidFill>
              </a:rPr>
              <a:t> </a:t>
            </a:r>
          </a:p>
          <a:p>
            <a:r>
              <a:rPr lang="en-US" sz="1400" dirty="0">
                <a:solidFill>
                  <a:schemeClr val="bg1"/>
                </a:solidFill>
              </a:rPr>
              <a:t>http://www.studyzone.org/testprep/ss5/b/citizrrrl.cfm</a:t>
            </a:r>
          </a:p>
        </p:txBody>
      </p:sp>
      <p:sp>
        <p:nvSpPr>
          <p:cNvPr id="4" name="Rectangle 3"/>
          <p:cNvSpPr/>
          <p:nvPr/>
        </p:nvSpPr>
        <p:spPr>
          <a:xfrm>
            <a:off x="0" y="4095775"/>
            <a:ext cx="975645" cy="215444"/>
          </a:xfrm>
          <a:prstGeom prst="rect">
            <a:avLst/>
          </a:prstGeom>
          <a:no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2142102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6567" y="368841"/>
            <a:ext cx="11376838" cy="6155531"/>
          </a:xfrm>
          <a:prstGeom prst="rect">
            <a:avLst/>
          </a:prstGeom>
          <a:solidFill>
            <a:srgbClr val="4C0822"/>
          </a:solidFill>
        </p:spPr>
        <p:txBody>
          <a:bodyPr wrap="square" rtlCol="0">
            <a:spAutoFit/>
          </a:bodyPr>
          <a:lstStyle/>
          <a:p>
            <a:pPr algn="ctr"/>
            <a:r>
              <a:rPr lang="en-US" sz="2400" b="1" dirty="0">
                <a:solidFill>
                  <a:schemeClr val="bg1"/>
                </a:solidFill>
              </a:rPr>
              <a:t>Myths About Rights</a:t>
            </a:r>
          </a:p>
          <a:p>
            <a:pPr algn="ctr"/>
            <a:endParaRPr lang="en-US" sz="1400" b="1" dirty="0">
              <a:solidFill>
                <a:schemeClr val="bg1"/>
              </a:solidFill>
            </a:endParaRPr>
          </a:p>
          <a:p>
            <a:pPr algn="ctr"/>
            <a:r>
              <a:rPr lang="en-US" dirty="0">
                <a:solidFill>
                  <a:schemeClr val="bg1"/>
                </a:solidFill>
              </a:rPr>
              <a:t>You do not have the right do whatever you want. Regardless of what you have seen or heard, regardless of what your friends are doing, </a:t>
            </a:r>
            <a:r>
              <a:rPr lang="en-US" i="1" dirty="0">
                <a:solidFill>
                  <a:schemeClr val="bg1"/>
                </a:solidFill>
              </a:rPr>
              <a:t>this is not a right</a:t>
            </a:r>
            <a:r>
              <a:rPr lang="en-US" dirty="0">
                <a:solidFill>
                  <a:schemeClr val="bg1"/>
                </a:solidFill>
              </a:rPr>
              <a:t>.</a:t>
            </a:r>
          </a:p>
          <a:p>
            <a:pPr algn="ctr"/>
            <a:endParaRPr lang="en-US" dirty="0">
              <a:solidFill>
                <a:schemeClr val="bg1"/>
              </a:solidFill>
            </a:endParaRPr>
          </a:p>
          <a:p>
            <a:pPr algn="ctr"/>
            <a:r>
              <a:rPr lang="en-US" dirty="0">
                <a:solidFill>
                  <a:schemeClr val="bg1"/>
                </a:solidFill>
              </a:rPr>
              <a:t>You don’t get to walk away, stomp away, or sigh away when </a:t>
            </a:r>
            <a:r>
              <a:rPr lang="en-US" i="1" dirty="0">
                <a:solidFill>
                  <a:schemeClr val="bg1"/>
                </a:solidFill>
              </a:rPr>
              <a:t>you don’t get your way</a:t>
            </a:r>
            <a:r>
              <a:rPr lang="en-US" dirty="0">
                <a:solidFill>
                  <a:schemeClr val="bg1"/>
                </a:solidFill>
              </a:rPr>
              <a:t>. It’s childish and you probably keep saying you don’t want to be treated like a baby. </a:t>
            </a:r>
            <a:r>
              <a:rPr lang="en-US" i="1" dirty="0">
                <a:solidFill>
                  <a:schemeClr val="bg1"/>
                </a:solidFill>
              </a:rPr>
              <a:t>Do the math!</a:t>
            </a:r>
          </a:p>
          <a:p>
            <a:pPr algn="ctr"/>
            <a:endParaRPr lang="en-US" dirty="0">
              <a:solidFill>
                <a:schemeClr val="bg1"/>
              </a:solidFill>
            </a:endParaRPr>
          </a:p>
          <a:p>
            <a:pPr algn="ctr"/>
            <a:r>
              <a:rPr lang="en-US" dirty="0">
                <a:solidFill>
                  <a:schemeClr val="bg1"/>
                </a:solidFill>
              </a:rPr>
              <a:t>You are not entitled to an endless stream of money, a limitless supply of electronic devices, or a vehicle. These are not rights. There was a time that these were things people saved for. Yes, they found a part-time job and while it took a while, they appreciated these things more. </a:t>
            </a:r>
          </a:p>
          <a:p>
            <a:pPr algn="ctr"/>
            <a:endParaRPr lang="en-US" dirty="0">
              <a:solidFill>
                <a:schemeClr val="bg1"/>
              </a:solidFill>
            </a:endParaRPr>
          </a:p>
          <a:p>
            <a:pPr algn="ctr"/>
            <a:r>
              <a:rPr lang="en-US" dirty="0">
                <a:solidFill>
                  <a:schemeClr val="bg1"/>
                </a:solidFill>
              </a:rPr>
              <a:t>You have a right to contribute your thoughts and ideas into a family discussion, however, there is no guarantee that you will like or agree with the result. </a:t>
            </a:r>
            <a:r>
              <a:rPr lang="en-US" i="1" dirty="0">
                <a:solidFill>
                  <a:schemeClr val="bg1"/>
                </a:solidFill>
              </a:rPr>
              <a:t>Those reactions are best kept to yourself.</a:t>
            </a:r>
          </a:p>
          <a:p>
            <a:pPr algn="ctr"/>
            <a:endParaRPr lang="en-US" dirty="0">
              <a:solidFill>
                <a:schemeClr val="bg1"/>
              </a:solidFill>
            </a:endParaRPr>
          </a:p>
          <a:p>
            <a:pPr algn="ctr"/>
            <a:r>
              <a:rPr lang="en-US" dirty="0">
                <a:solidFill>
                  <a:schemeClr val="bg1"/>
                </a:solidFill>
              </a:rPr>
              <a:t>You don’t have a right to go wherever you want, do whatever you want, or hang out with anyone you want. </a:t>
            </a:r>
          </a:p>
          <a:p>
            <a:pPr algn="ctr"/>
            <a:r>
              <a:rPr lang="en-US" dirty="0">
                <a:solidFill>
                  <a:schemeClr val="bg1"/>
                </a:solidFill>
              </a:rPr>
              <a:t>Those rights are reserved for gainfully employed adults. </a:t>
            </a:r>
          </a:p>
          <a:p>
            <a:pPr algn="ctr"/>
            <a:endParaRPr lang="en-US" dirty="0">
              <a:solidFill>
                <a:schemeClr val="bg1"/>
              </a:solidFill>
            </a:endParaRPr>
          </a:p>
          <a:p>
            <a:pPr algn="ctr"/>
            <a:r>
              <a:rPr lang="en-US" dirty="0">
                <a:solidFill>
                  <a:schemeClr val="bg1"/>
                </a:solidFill>
              </a:rPr>
              <a:t>You have the right to express how you feel, but a word of caution. Complaining is white noise to a parent. Think of practical solutions and you might get their attention and solve your problem.</a:t>
            </a:r>
          </a:p>
          <a:p>
            <a:pPr algn="ctr"/>
            <a:endParaRPr lang="en-US" dirty="0">
              <a:solidFill>
                <a:schemeClr val="bg1"/>
              </a:solidFill>
            </a:endParaRPr>
          </a:p>
          <a:p>
            <a:pPr algn="ctr"/>
            <a:endParaRPr lang="en-US" sz="1400" dirty="0">
              <a:solidFill>
                <a:schemeClr val="bg1"/>
              </a:solidFill>
            </a:endParaRPr>
          </a:p>
        </p:txBody>
      </p:sp>
    </p:spTree>
    <p:extLst>
      <p:ext uri="{BB962C8B-B14F-4D97-AF65-F5344CB8AC3E}">
        <p14:creationId xmlns:p14="http://schemas.microsoft.com/office/powerpoint/2010/main" val="34734338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5302" y="326311"/>
            <a:ext cx="11291777" cy="6217087"/>
          </a:xfrm>
          <a:prstGeom prst="rect">
            <a:avLst/>
          </a:prstGeom>
          <a:solidFill>
            <a:srgbClr val="4C0822"/>
          </a:solidFill>
        </p:spPr>
        <p:txBody>
          <a:bodyPr wrap="square" rtlCol="0">
            <a:spAutoFit/>
          </a:bodyPr>
          <a:lstStyle/>
          <a:p>
            <a:pPr algn="ctr"/>
            <a:r>
              <a:rPr lang="en-US" sz="2400" b="1" dirty="0">
                <a:solidFill>
                  <a:schemeClr val="bg1"/>
                </a:solidFill>
              </a:rPr>
              <a:t>Truth About Responsibilities</a:t>
            </a:r>
          </a:p>
          <a:p>
            <a:pPr algn="ctr"/>
            <a:endParaRPr lang="en-US" sz="1400" b="1" dirty="0">
              <a:solidFill>
                <a:schemeClr val="bg1"/>
              </a:solidFill>
            </a:endParaRPr>
          </a:p>
          <a:p>
            <a:pPr algn="ctr"/>
            <a:r>
              <a:rPr lang="en-US" dirty="0">
                <a:solidFill>
                  <a:schemeClr val="bg1"/>
                </a:solidFill>
              </a:rPr>
              <a:t>You have a responsibility to make this world a better place than you found it. </a:t>
            </a:r>
          </a:p>
          <a:p>
            <a:pPr algn="ctr"/>
            <a:endParaRPr lang="en-US" dirty="0">
              <a:solidFill>
                <a:schemeClr val="bg1"/>
              </a:solidFill>
            </a:endParaRPr>
          </a:p>
          <a:p>
            <a:pPr algn="ctr"/>
            <a:r>
              <a:rPr lang="en-US" dirty="0">
                <a:solidFill>
                  <a:schemeClr val="bg1"/>
                </a:solidFill>
              </a:rPr>
              <a:t>You have a responsibility to contribute. Whether that means a part-time job or </a:t>
            </a:r>
          </a:p>
          <a:p>
            <a:pPr algn="ctr"/>
            <a:r>
              <a:rPr lang="en-US" dirty="0">
                <a:solidFill>
                  <a:schemeClr val="bg1"/>
                </a:solidFill>
              </a:rPr>
              <a:t>helping around the house, you should be contributing.</a:t>
            </a:r>
          </a:p>
          <a:p>
            <a:pPr algn="ctr"/>
            <a:endParaRPr lang="en-US" dirty="0">
              <a:solidFill>
                <a:schemeClr val="bg1"/>
              </a:solidFill>
            </a:endParaRPr>
          </a:p>
          <a:p>
            <a:pPr algn="ctr"/>
            <a:r>
              <a:rPr lang="en-US" dirty="0">
                <a:solidFill>
                  <a:schemeClr val="bg1"/>
                </a:solidFill>
              </a:rPr>
              <a:t>You have a responsibility to learn. Yes, with all of your gadgets and instant access to any information, you should be a part of the most knowledgeable generation ever. Use your devices to get smarter and give yourself an advantage. </a:t>
            </a:r>
          </a:p>
          <a:p>
            <a:pPr algn="ctr"/>
            <a:endParaRPr lang="en-US" dirty="0">
              <a:solidFill>
                <a:schemeClr val="bg1"/>
              </a:solidFill>
            </a:endParaRPr>
          </a:p>
          <a:p>
            <a:pPr algn="ctr"/>
            <a:r>
              <a:rPr lang="en-US" dirty="0">
                <a:solidFill>
                  <a:schemeClr val="bg1"/>
                </a:solidFill>
              </a:rPr>
              <a:t>You have a responsibility to understand and follow current events. A thriving democracy requires full and competent participation from citizens. Competent participation requires knowledge.</a:t>
            </a:r>
          </a:p>
          <a:p>
            <a:pPr algn="ctr"/>
            <a:endParaRPr lang="en-US" dirty="0">
              <a:solidFill>
                <a:schemeClr val="bg1"/>
              </a:solidFill>
            </a:endParaRPr>
          </a:p>
          <a:p>
            <a:pPr algn="ctr"/>
            <a:r>
              <a:rPr lang="en-US" dirty="0">
                <a:solidFill>
                  <a:schemeClr val="bg1"/>
                </a:solidFill>
              </a:rPr>
              <a:t>You have a responsibility to think before you speak, ensure what you are about to say is 100% accurate, and to avoid contributing to conversations which will cause pain or embarrassment to others. </a:t>
            </a:r>
          </a:p>
          <a:p>
            <a:pPr algn="ctr"/>
            <a:endParaRPr lang="en-US" dirty="0">
              <a:solidFill>
                <a:schemeClr val="bg1"/>
              </a:solidFill>
            </a:endParaRPr>
          </a:p>
          <a:p>
            <a:pPr algn="ctr"/>
            <a:r>
              <a:rPr lang="en-US" dirty="0">
                <a:solidFill>
                  <a:schemeClr val="bg1"/>
                </a:solidFill>
              </a:rPr>
              <a:t>You have a responsibility to stand up for those being bullied, treated unfairly, or taken advantage of.</a:t>
            </a:r>
          </a:p>
          <a:p>
            <a:pPr algn="ctr"/>
            <a:endParaRPr lang="en-US" dirty="0">
              <a:solidFill>
                <a:schemeClr val="bg1"/>
              </a:solidFill>
            </a:endParaRPr>
          </a:p>
          <a:p>
            <a:pPr algn="ctr"/>
            <a:r>
              <a:rPr lang="en-US" dirty="0">
                <a:solidFill>
                  <a:schemeClr val="bg1"/>
                </a:solidFill>
              </a:rPr>
              <a:t>You have a responsibility to take care of yourself. You owe it to twenty-years-from-now you to make sure you are as healthy as possible. Fifty-years-from-now you will really be grateful.</a:t>
            </a:r>
          </a:p>
          <a:p>
            <a:pPr algn="ctr"/>
            <a:endParaRPr lang="en-US" dirty="0">
              <a:solidFill>
                <a:schemeClr val="bg1"/>
              </a:solidFill>
            </a:endParaRPr>
          </a:p>
          <a:p>
            <a:pPr algn="ctr"/>
            <a:r>
              <a:rPr lang="en-US" dirty="0">
                <a:solidFill>
                  <a:schemeClr val="bg1"/>
                </a:solidFill>
              </a:rPr>
              <a:t>You have a responsibility to make good decisions.  Period. </a:t>
            </a:r>
          </a:p>
        </p:txBody>
      </p:sp>
    </p:spTree>
    <p:extLst>
      <p:ext uri="{BB962C8B-B14F-4D97-AF65-F5344CB8AC3E}">
        <p14:creationId xmlns:p14="http://schemas.microsoft.com/office/powerpoint/2010/main" val="1126914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5" name="TextBox 4"/>
          <p:cNvSpPr txBox="1"/>
          <p:nvPr/>
        </p:nvSpPr>
        <p:spPr>
          <a:xfrm>
            <a:off x="170122" y="3565344"/>
            <a:ext cx="6847366" cy="3016210"/>
          </a:xfrm>
          <a:prstGeom prst="rect">
            <a:avLst/>
          </a:prstGeom>
          <a:solidFill>
            <a:srgbClr val="4C0822"/>
          </a:solidFill>
        </p:spPr>
        <p:txBody>
          <a:bodyPr wrap="square" rtlCol="0">
            <a:spAutoFit/>
          </a:bodyPr>
          <a:lstStyle/>
          <a:p>
            <a:pPr algn="ctr"/>
            <a:r>
              <a:rPr lang="en-US" sz="2800" dirty="0">
                <a:solidFill>
                  <a:schemeClr val="bg1"/>
                </a:solidFill>
              </a:rPr>
              <a:t>Key Words</a:t>
            </a:r>
          </a:p>
          <a:p>
            <a:r>
              <a:rPr lang="en-US" dirty="0">
                <a:solidFill>
                  <a:schemeClr val="bg1"/>
                </a:solidFill>
              </a:rPr>
              <a:t>citizenship 	</a:t>
            </a:r>
            <a:r>
              <a:rPr lang="en-US" i="1" dirty="0">
                <a:solidFill>
                  <a:schemeClr val="bg1"/>
                </a:solidFill>
                <a:cs typeface="Arial" panose="020B0604020202020204" pitchFamily="34" charset="0"/>
              </a:rPr>
              <a:t>	 </a:t>
            </a:r>
            <a:r>
              <a:rPr lang="en-US" dirty="0">
                <a:solidFill>
                  <a:schemeClr val="bg1"/>
                </a:solidFill>
              </a:rPr>
              <a:t>unalienable rights </a:t>
            </a:r>
            <a:r>
              <a:rPr lang="en-US" dirty="0">
                <a:solidFill>
                  <a:schemeClr val="bg1"/>
                </a:solidFill>
                <a:cs typeface="Arial" panose="020B0604020202020204" pitchFamily="34" charset="0"/>
              </a:rPr>
              <a:t>		</a:t>
            </a:r>
            <a:r>
              <a:rPr lang="en-US" dirty="0">
                <a:solidFill>
                  <a:schemeClr val="bg1"/>
                </a:solidFill>
              </a:rPr>
              <a:t> rights</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responsibilities 	</a:t>
            </a:r>
            <a:r>
              <a:rPr lang="en-US" dirty="0">
                <a:solidFill>
                  <a:schemeClr val="bg1"/>
                </a:solidFill>
                <a:cs typeface="Arial" panose="020B0604020202020204" pitchFamily="34" charset="0"/>
              </a:rPr>
              <a:t>	 </a:t>
            </a:r>
            <a:r>
              <a:rPr lang="en-US" dirty="0">
                <a:solidFill>
                  <a:schemeClr val="bg1"/>
                </a:solidFill>
              </a:rPr>
              <a:t>federal employment </a:t>
            </a:r>
            <a:r>
              <a:rPr lang="en-US" dirty="0">
                <a:solidFill>
                  <a:schemeClr val="bg1"/>
                </a:solidFill>
                <a:cs typeface="Arial" panose="020B0604020202020204" pitchFamily="34" charset="0"/>
              </a:rPr>
              <a:t>	</a:t>
            </a:r>
            <a:r>
              <a:rPr lang="en-US" dirty="0">
                <a:solidFill>
                  <a:schemeClr val="bg1"/>
                </a:solidFill>
              </a:rPr>
              <a:t> rules</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pursuit of happiness </a:t>
            </a:r>
            <a:r>
              <a:rPr lang="en-US" dirty="0">
                <a:solidFill>
                  <a:schemeClr val="bg1"/>
                </a:solidFill>
                <a:cs typeface="Arial" panose="020B0604020202020204" pitchFamily="34" charset="0"/>
              </a:rPr>
              <a:t>	 </a:t>
            </a:r>
            <a:r>
              <a:rPr lang="en-US" dirty="0">
                <a:solidFill>
                  <a:schemeClr val="bg1"/>
                </a:solidFill>
              </a:rPr>
              <a:t>democratic process </a:t>
            </a:r>
            <a:r>
              <a:rPr lang="en-US" dirty="0">
                <a:solidFill>
                  <a:schemeClr val="bg1"/>
                </a:solidFill>
                <a:cs typeface="Arial" panose="020B0604020202020204" pitchFamily="34" charset="0"/>
              </a:rPr>
              <a:t>	</a:t>
            </a:r>
            <a:r>
              <a:rPr lang="en-US" dirty="0">
                <a:solidFill>
                  <a:schemeClr val="bg1"/>
                </a:solidFill>
              </a:rPr>
              <a:t> well-being</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defend the Constitution </a:t>
            </a:r>
            <a:r>
              <a:rPr lang="en-US" dirty="0">
                <a:solidFill>
                  <a:schemeClr val="bg1"/>
                </a:solidFill>
                <a:cs typeface="Arial" panose="020B0604020202020204" pitchFamily="34" charset="0"/>
              </a:rPr>
              <a:t>	 </a:t>
            </a:r>
            <a:r>
              <a:rPr lang="en-US" dirty="0">
                <a:solidFill>
                  <a:schemeClr val="bg1"/>
                </a:solidFill>
              </a:rPr>
              <a:t>serve on a jury 	</a:t>
            </a:r>
            <a:r>
              <a:rPr lang="en-US" dirty="0">
                <a:solidFill>
                  <a:schemeClr val="bg1"/>
                </a:solidFill>
                <a:cs typeface="Arial" panose="020B0604020202020204" pitchFamily="34" charset="0"/>
              </a:rPr>
              <a:t>	 </a:t>
            </a:r>
            <a:r>
              <a:rPr lang="en-US" dirty="0">
                <a:solidFill>
                  <a:schemeClr val="bg1"/>
                </a:solidFill>
              </a:rPr>
              <a:t>challenged</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parents/guardians 	</a:t>
            </a:r>
            <a:r>
              <a:rPr lang="en-US" altLang="en-US" dirty="0">
                <a:solidFill>
                  <a:schemeClr val="bg1"/>
                </a:solidFill>
                <a:cs typeface="Arial" panose="020B0604020202020204" pitchFamily="34" charset="0"/>
              </a:rPr>
              <a:t>	 </a:t>
            </a:r>
            <a:r>
              <a:rPr lang="en-US" dirty="0">
                <a:solidFill>
                  <a:schemeClr val="bg1"/>
                </a:solidFill>
              </a:rPr>
              <a:t>treated fairly 	</a:t>
            </a:r>
            <a:r>
              <a:rPr lang="en-US" dirty="0">
                <a:solidFill>
                  <a:schemeClr val="bg1"/>
                </a:solidFill>
                <a:cs typeface="Arial" panose="020B0604020202020204" pitchFamily="34" charset="0"/>
              </a:rPr>
              <a:t>	</a:t>
            </a:r>
            <a:r>
              <a:rPr lang="en-US" dirty="0">
                <a:solidFill>
                  <a:schemeClr val="bg1"/>
                </a:solidFill>
              </a:rPr>
              <a:t> decisions</a:t>
            </a:r>
            <a:endParaRPr lang="en-US" dirty="0">
              <a:solidFill>
                <a:schemeClr val="bg1"/>
              </a:solidFill>
              <a:cs typeface="Arial" panose="020B0604020202020204" pitchFamily="34" charset="0"/>
            </a:endParaRPr>
          </a:p>
        </p:txBody>
      </p:sp>
      <p:sp>
        <p:nvSpPr>
          <p:cNvPr id="4" name="Rectangle 3"/>
          <p:cNvSpPr/>
          <p:nvPr/>
        </p:nvSpPr>
        <p:spPr>
          <a:xfrm>
            <a:off x="10954086" y="6581554"/>
            <a:ext cx="975645" cy="215444"/>
          </a:xfrm>
          <a:prstGeom prst="rect">
            <a:avLst/>
          </a:prstGeom>
          <a:no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1395606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733646" y="5346088"/>
            <a:ext cx="10724707" cy="1354217"/>
          </a:xfrm>
          <a:prstGeom prst="rect">
            <a:avLst/>
          </a:prstGeom>
          <a:solidFill>
            <a:srgbClr val="4C0822"/>
          </a:solidFill>
        </p:spPr>
        <p:txBody>
          <a:bodyPr wrap="square" rtlCol="0">
            <a:spAutoFit/>
          </a:bodyPr>
          <a:lstStyle/>
          <a:p>
            <a:r>
              <a:rPr lang="en-US" u="sng" dirty="0">
                <a:solidFill>
                  <a:schemeClr val="bg1"/>
                </a:solidFill>
              </a:rPr>
              <a:t>Citizenship</a:t>
            </a:r>
            <a:r>
              <a:rPr lang="en-US" dirty="0">
                <a:solidFill>
                  <a:schemeClr val="bg1"/>
                </a:solidFill>
              </a:rPr>
              <a:t> is the common thread that connects all Americans. We are a nation bound not by race or religion, but by the shared values of freedom, liberty, and equality.  Attached to our citizenship are numerous rights and responsibilities.</a:t>
            </a:r>
          </a:p>
          <a:p>
            <a:endParaRPr lang="en-US" sz="1400" dirty="0">
              <a:solidFill>
                <a:schemeClr val="bg1"/>
              </a:solidFill>
            </a:endParaRPr>
          </a:p>
          <a:p>
            <a:r>
              <a:rPr lang="en-US" sz="1400" dirty="0">
                <a:solidFill>
                  <a:schemeClr val="bg1"/>
                </a:solidFill>
              </a:rPr>
              <a:t>https://www.uscis.gov/citizenship/learners/citizenship-rights-and-responsibilities</a:t>
            </a:r>
          </a:p>
        </p:txBody>
      </p:sp>
    </p:spTree>
    <p:extLst>
      <p:ext uri="{BB962C8B-B14F-4D97-AF65-F5344CB8AC3E}">
        <p14:creationId xmlns:p14="http://schemas.microsoft.com/office/powerpoint/2010/main" val="34835701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3916" y="4611231"/>
            <a:ext cx="11532781" cy="1969770"/>
          </a:xfrm>
          <a:prstGeom prst="rect">
            <a:avLst/>
          </a:prstGeom>
          <a:solidFill>
            <a:srgbClr val="4C0822"/>
          </a:solidFill>
        </p:spPr>
        <p:txBody>
          <a:bodyPr wrap="square" rtlCol="0">
            <a:spAutoFit/>
          </a:bodyPr>
          <a:lstStyle/>
          <a:p>
            <a:r>
              <a:rPr lang="en-US" dirty="0">
                <a:solidFill>
                  <a:schemeClr val="bg1"/>
                </a:solidFill>
              </a:rPr>
              <a:t>Too often, we hear people declare their rights, loudly and definitively. Rights, it seems, are very easy to remember and even easier to demand. And, while we do enjoy certain </a:t>
            </a:r>
            <a:r>
              <a:rPr lang="en-US" u="sng" dirty="0">
                <a:solidFill>
                  <a:schemeClr val="bg1"/>
                </a:solidFill>
              </a:rPr>
              <a:t>unalienable rights </a:t>
            </a:r>
            <a:r>
              <a:rPr lang="en-US" dirty="0">
                <a:solidFill>
                  <a:schemeClr val="bg1"/>
                </a:solidFill>
              </a:rPr>
              <a:t>as citizens of the United States, there are other rights that impact our lives and change as we grow.</a:t>
            </a:r>
          </a:p>
          <a:p>
            <a:endParaRPr lang="en-US" sz="1400" dirty="0">
              <a:solidFill>
                <a:schemeClr val="bg1"/>
              </a:solidFill>
            </a:endParaRPr>
          </a:p>
          <a:p>
            <a:r>
              <a:rPr lang="en-US" dirty="0">
                <a:solidFill>
                  <a:schemeClr val="bg1"/>
                </a:solidFill>
              </a:rPr>
              <a:t>The flip side of the </a:t>
            </a:r>
            <a:r>
              <a:rPr lang="en-US" u="sng" dirty="0">
                <a:solidFill>
                  <a:schemeClr val="bg1"/>
                </a:solidFill>
              </a:rPr>
              <a:t>rights</a:t>
            </a:r>
            <a:r>
              <a:rPr lang="en-US" dirty="0">
                <a:solidFill>
                  <a:schemeClr val="bg1"/>
                </a:solidFill>
              </a:rPr>
              <a:t> we so often take for granted are the </a:t>
            </a:r>
            <a:r>
              <a:rPr lang="en-US" u="sng" dirty="0">
                <a:solidFill>
                  <a:schemeClr val="bg1"/>
                </a:solidFill>
              </a:rPr>
              <a:t>responsibilities</a:t>
            </a:r>
            <a:r>
              <a:rPr lang="en-US" dirty="0">
                <a:solidFill>
                  <a:schemeClr val="bg1"/>
                </a:solidFill>
              </a:rPr>
              <a:t>. For each role in life, we have responsibilities. Whether as a student, a son or daughter, or a citizen of the United States of America, it will serve you best to be as familiar with your responsibilities and </a:t>
            </a:r>
            <a:r>
              <a:rPr lang="en-US" u="sng" dirty="0">
                <a:solidFill>
                  <a:schemeClr val="bg1"/>
                </a:solidFill>
              </a:rPr>
              <a:t>rules</a:t>
            </a:r>
            <a:r>
              <a:rPr lang="en-US" dirty="0">
                <a:solidFill>
                  <a:schemeClr val="bg1"/>
                </a:solidFill>
              </a:rPr>
              <a:t> as you are with your rights.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4611231"/>
          </a:xfrm>
          <a:prstGeom prst="rect">
            <a:avLst/>
          </a:prstGeom>
        </p:spPr>
      </p:pic>
    </p:spTree>
    <p:extLst>
      <p:ext uri="{BB962C8B-B14F-4D97-AF65-F5344CB8AC3E}">
        <p14:creationId xmlns:p14="http://schemas.microsoft.com/office/powerpoint/2010/main" val="3707283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677786"/>
          </a:xfrm>
          <a:prstGeom prst="rect">
            <a:avLst/>
          </a:prstGeom>
        </p:spPr>
      </p:pic>
      <p:sp>
        <p:nvSpPr>
          <p:cNvPr id="2" name="TextBox 1"/>
          <p:cNvSpPr txBox="1"/>
          <p:nvPr/>
        </p:nvSpPr>
        <p:spPr>
          <a:xfrm>
            <a:off x="1642730" y="5257518"/>
            <a:ext cx="8906540" cy="1415772"/>
          </a:xfrm>
          <a:prstGeom prst="rect">
            <a:avLst/>
          </a:prstGeom>
          <a:solidFill>
            <a:srgbClr val="4C0822"/>
          </a:solidFill>
        </p:spPr>
        <p:txBody>
          <a:bodyPr wrap="square" rtlCol="0">
            <a:spAutoFit/>
          </a:bodyPr>
          <a:lstStyle/>
          <a:p>
            <a:r>
              <a:rPr lang="en-US" dirty="0">
                <a:solidFill>
                  <a:schemeClr val="bg1"/>
                </a:solidFill>
              </a:rPr>
              <a:t>As a citizen of the United States, there are several rights and responsibilities that should be exercised and respected. Some of these responsibilities are legally required of every citizen, but all are important to ensuring that America remains a free and prosperous nation. </a:t>
            </a:r>
          </a:p>
          <a:p>
            <a:endParaRPr lang="en-US" dirty="0">
              <a:solidFill>
                <a:schemeClr val="bg1"/>
              </a:solidFill>
            </a:endParaRPr>
          </a:p>
          <a:p>
            <a:r>
              <a:rPr lang="en-US" sz="1400" dirty="0">
                <a:solidFill>
                  <a:schemeClr val="bg1"/>
                </a:solidFill>
              </a:rPr>
              <a:t>https://www.uscis.gov/citizenship/learners/citizenship-rights-and-responsibilities</a:t>
            </a:r>
          </a:p>
        </p:txBody>
      </p:sp>
      <p:sp>
        <p:nvSpPr>
          <p:cNvPr id="4" name="Rectangle 3"/>
          <p:cNvSpPr/>
          <p:nvPr/>
        </p:nvSpPr>
        <p:spPr>
          <a:xfrm>
            <a:off x="0" y="5042074"/>
            <a:ext cx="975645" cy="215444"/>
          </a:xfrm>
          <a:prstGeom prst="rect">
            <a:avLst/>
          </a:prstGeom>
          <a:no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15492225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202018" y="6396341"/>
            <a:ext cx="6113721" cy="307777"/>
          </a:xfrm>
          <a:prstGeom prst="rect">
            <a:avLst/>
          </a:prstGeom>
          <a:solidFill>
            <a:srgbClr val="4C0822"/>
          </a:solidFill>
        </p:spPr>
        <p:txBody>
          <a:bodyPr wrap="square" rtlCol="0">
            <a:spAutoFit/>
          </a:bodyPr>
          <a:lstStyle/>
          <a:p>
            <a:r>
              <a:rPr lang="en-US" sz="1400" dirty="0">
                <a:solidFill>
                  <a:schemeClr val="bg1"/>
                </a:solidFill>
              </a:rPr>
              <a:t>https://www.uscis.gov/citizenship/learners/citizenship-rights-and-responsibilities</a:t>
            </a:r>
          </a:p>
        </p:txBody>
      </p:sp>
      <p:graphicFrame>
        <p:nvGraphicFramePr>
          <p:cNvPr id="3" name="Table 2"/>
          <p:cNvGraphicFramePr>
            <a:graphicFrameLocks noGrp="1"/>
          </p:cNvGraphicFramePr>
          <p:nvPr>
            <p:extLst>
              <p:ext uri="{D42A27DB-BD31-4B8C-83A1-F6EECF244321}">
                <p14:modId xmlns:p14="http://schemas.microsoft.com/office/powerpoint/2010/main" val="3226123013"/>
              </p:ext>
            </p:extLst>
          </p:nvPr>
        </p:nvGraphicFramePr>
        <p:xfrm>
          <a:off x="855921" y="679860"/>
          <a:ext cx="10515600" cy="5288280"/>
        </p:xfrm>
        <a:graphic>
          <a:graphicData uri="http://schemas.openxmlformats.org/drawingml/2006/table">
            <a:tbl>
              <a:tblPr/>
              <a:tblGrid>
                <a:gridCol w="5257800">
                  <a:extLst>
                    <a:ext uri="{9D8B030D-6E8A-4147-A177-3AD203B41FA5}">
                      <a16:colId xmlns:a16="http://schemas.microsoft.com/office/drawing/2014/main" val="4057825031"/>
                    </a:ext>
                  </a:extLst>
                </a:gridCol>
                <a:gridCol w="5257800">
                  <a:extLst>
                    <a:ext uri="{9D8B030D-6E8A-4147-A177-3AD203B41FA5}">
                      <a16:colId xmlns:a16="http://schemas.microsoft.com/office/drawing/2014/main" val="805047233"/>
                    </a:ext>
                  </a:extLst>
                </a:gridCol>
              </a:tblGrid>
              <a:tr h="0">
                <a:tc>
                  <a:txBody>
                    <a:bodyPr/>
                    <a:lstStyle/>
                    <a:p>
                      <a:pPr algn="l" fontAlgn="base"/>
                      <a:r>
                        <a:rPr lang="en-US" b="1" dirty="0">
                          <a:solidFill>
                            <a:schemeClr val="bg1"/>
                          </a:solidFill>
                          <a:effectLst/>
                          <a:latin typeface="Verdana" panose="020B0604030504040204" pitchFamily="34" charset="0"/>
                        </a:rPr>
                        <a:t>Rights</a:t>
                      </a:r>
                    </a:p>
                  </a:txBody>
                  <a:tcPr marL="38100" marR="4762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860000"/>
                    </a:solidFill>
                  </a:tcPr>
                </a:tc>
                <a:tc>
                  <a:txBody>
                    <a:bodyPr/>
                    <a:lstStyle/>
                    <a:p>
                      <a:pPr algn="l" fontAlgn="base"/>
                      <a:r>
                        <a:rPr lang="en-US" b="1" dirty="0">
                          <a:solidFill>
                            <a:schemeClr val="bg1"/>
                          </a:solidFill>
                          <a:effectLst/>
                          <a:latin typeface="Verdana" panose="020B0604030504040204" pitchFamily="34" charset="0"/>
                        </a:rPr>
                        <a:t>Responsibilities</a:t>
                      </a:r>
                    </a:p>
                  </a:txBody>
                  <a:tcPr marL="38100" marR="4762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860000"/>
                    </a:solidFill>
                  </a:tcPr>
                </a:tc>
                <a:extLst>
                  <a:ext uri="{0D108BD9-81ED-4DB2-BD59-A6C34878D82A}">
                    <a16:rowId xmlns:a16="http://schemas.microsoft.com/office/drawing/2014/main" val="3683204612"/>
                  </a:ext>
                </a:extLst>
              </a:tr>
              <a:tr h="0">
                <a:tc>
                  <a:txBody>
                    <a:bodyPr/>
                    <a:lstStyle/>
                    <a:p>
                      <a:pPr algn="l" fontAlgn="base">
                        <a:buFont typeface="Arial" panose="020B0604020202020204" pitchFamily="34" charset="0"/>
                        <a:buChar char="•"/>
                      </a:pPr>
                      <a:r>
                        <a:rPr lang="en-US" dirty="0">
                          <a:solidFill>
                            <a:schemeClr val="bg1"/>
                          </a:solidFill>
                          <a:effectLst/>
                          <a:latin typeface="+mn-lt"/>
                        </a:rPr>
                        <a:t>Freedom to express yourself.</a:t>
                      </a:r>
                    </a:p>
                    <a:p>
                      <a:pPr algn="l" fontAlgn="base">
                        <a:buFont typeface="Arial" panose="020B0604020202020204" pitchFamily="34" charset="0"/>
                        <a:buNone/>
                      </a:pPr>
                      <a:endParaRPr lang="en-US" dirty="0">
                        <a:solidFill>
                          <a:schemeClr val="bg1"/>
                        </a:solidFill>
                        <a:effectLst/>
                        <a:latin typeface="+mn-lt"/>
                      </a:endParaRPr>
                    </a:p>
                    <a:p>
                      <a:pPr algn="l" fontAlgn="base">
                        <a:buFont typeface="Arial" panose="020B0604020202020204" pitchFamily="34" charset="0"/>
                        <a:buChar char="•"/>
                      </a:pPr>
                      <a:r>
                        <a:rPr lang="en-US" dirty="0">
                          <a:solidFill>
                            <a:schemeClr val="bg1"/>
                          </a:solidFill>
                          <a:effectLst/>
                          <a:latin typeface="+mn-lt"/>
                        </a:rPr>
                        <a:t>Freedom to </a:t>
                      </a:r>
                      <a:r>
                        <a:rPr lang="en-US" u="sng" dirty="0">
                          <a:solidFill>
                            <a:schemeClr val="bg1"/>
                          </a:solidFill>
                          <a:effectLst/>
                          <a:latin typeface="+mn-lt"/>
                        </a:rPr>
                        <a:t>worship</a:t>
                      </a:r>
                      <a:r>
                        <a:rPr lang="en-US" dirty="0">
                          <a:solidFill>
                            <a:schemeClr val="bg1"/>
                          </a:solidFill>
                          <a:effectLst/>
                          <a:latin typeface="+mn-lt"/>
                        </a:rPr>
                        <a:t> as you wish.</a:t>
                      </a:r>
                    </a:p>
                    <a:p>
                      <a:pPr algn="l" fontAlgn="base">
                        <a:buFont typeface="Arial" panose="020B0604020202020204" pitchFamily="34" charset="0"/>
                        <a:buNone/>
                      </a:pPr>
                      <a:endParaRPr lang="en-US" dirty="0">
                        <a:solidFill>
                          <a:schemeClr val="bg1"/>
                        </a:solidFill>
                        <a:effectLst/>
                        <a:latin typeface="+mn-lt"/>
                      </a:endParaRPr>
                    </a:p>
                    <a:p>
                      <a:pPr algn="l" fontAlgn="base">
                        <a:buFont typeface="Arial" panose="020B0604020202020204" pitchFamily="34" charset="0"/>
                        <a:buChar char="•"/>
                      </a:pPr>
                      <a:r>
                        <a:rPr lang="en-US" dirty="0">
                          <a:solidFill>
                            <a:schemeClr val="bg1"/>
                          </a:solidFill>
                          <a:effectLst/>
                          <a:latin typeface="+mn-lt"/>
                        </a:rPr>
                        <a:t>Right to a prompt, fair trial by jury.</a:t>
                      </a:r>
                    </a:p>
                    <a:p>
                      <a:pPr algn="l" fontAlgn="base">
                        <a:buFont typeface="Arial" panose="020B0604020202020204" pitchFamily="34" charset="0"/>
                        <a:buNone/>
                      </a:pPr>
                      <a:endParaRPr lang="en-US" dirty="0">
                        <a:solidFill>
                          <a:schemeClr val="bg1"/>
                        </a:solidFill>
                        <a:effectLst/>
                        <a:latin typeface="+mn-lt"/>
                      </a:endParaRPr>
                    </a:p>
                    <a:p>
                      <a:pPr algn="l" fontAlgn="base">
                        <a:buFont typeface="Arial" panose="020B0604020202020204" pitchFamily="34" charset="0"/>
                        <a:buChar char="•"/>
                      </a:pPr>
                      <a:r>
                        <a:rPr lang="en-US" dirty="0">
                          <a:solidFill>
                            <a:schemeClr val="bg1"/>
                          </a:solidFill>
                          <a:effectLst/>
                          <a:latin typeface="+mn-lt"/>
                        </a:rPr>
                        <a:t>Right to vote in elections for public officials.</a:t>
                      </a:r>
                    </a:p>
                    <a:p>
                      <a:pPr algn="l" fontAlgn="base">
                        <a:buFont typeface="Arial" panose="020B0604020202020204" pitchFamily="34" charset="0"/>
                        <a:buNone/>
                      </a:pPr>
                      <a:endParaRPr lang="en-US" dirty="0">
                        <a:solidFill>
                          <a:schemeClr val="bg1"/>
                        </a:solidFill>
                        <a:effectLst/>
                        <a:latin typeface="+mn-lt"/>
                      </a:endParaRPr>
                    </a:p>
                    <a:p>
                      <a:pPr algn="l" fontAlgn="base">
                        <a:buFont typeface="Arial" panose="020B0604020202020204" pitchFamily="34" charset="0"/>
                        <a:buChar char="•"/>
                      </a:pPr>
                      <a:r>
                        <a:rPr lang="en-US" dirty="0">
                          <a:solidFill>
                            <a:schemeClr val="bg1"/>
                          </a:solidFill>
                          <a:effectLst/>
                          <a:latin typeface="+mn-lt"/>
                        </a:rPr>
                        <a:t>Right to apply for </a:t>
                      </a:r>
                      <a:r>
                        <a:rPr lang="en-US" u="sng" dirty="0">
                          <a:solidFill>
                            <a:schemeClr val="bg1"/>
                          </a:solidFill>
                          <a:effectLst/>
                          <a:latin typeface="+mn-lt"/>
                        </a:rPr>
                        <a:t>federal employment </a:t>
                      </a:r>
                      <a:r>
                        <a:rPr lang="en-US" dirty="0">
                          <a:solidFill>
                            <a:schemeClr val="bg1"/>
                          </a:solidFill>
                          <a:effectLst/>
                          <a:latin typeface="+mn-lt"/>
                        </a:rPr>
                        <a:t>requiring U.S. citizenship.</a:t>
                      </a:r>
                    </a:p>
                    <a:p>
                      <a:pPr algn="l" fontAlgn="base">
                        <a:buFont typeface="Arial" panose="020B0604020202020204" pitchFamily="34" charset="0"/>
                        <a:buNone/>
                      </a:pPr>
                      <a:endParaRPr lang="en-US" dirty="0">
                        <a:solidFill>
                          <a:schemeClr val="bg1"/>
                        </a:solidFill>
                        <a:effectLst/>
                        <a:latin typeface="+mn-lt"/>
                      </a:endParaRPr>
                    </a:p>
                    <a:p>
                      <a:pPr algn="l" fontAlgn="base">
                        <a:buFont typeface="Arial" panose="020B0604020202020204" pitchFamily="34" charset="0"/>
                        <a:buChar char="•"/>
                      </a:pPr>
                      <a:r>
                        <a:rPr lang="en-US" dirty="0">
                          <a:solidFill>
                            <a:schemeClr val="bg1"/>
                          </a:solidFill>
                          <a:effectLst/>
                          <a:latin typeface="+mn-lt"/>
                        </a:rPr>
                        <a:t>Right to run for elected office.</a:t>
                      </a:r>
                    </a:p>
                    <a:p>
                      <a:pPr algn="l" fontAlgn="base">
                        <a:buFont typeface="Arial" panose="020B0604020202020204" pitchFamily="34" charset="0"/>
                        <a:buNone/>
                      </a:pPr>
                      <a:endParaRPr lang="en-US" dirty="0">
                        <a:solidFill>
                          <a:schemeClr val="bg1"/>
                        </a:solidFill>
                        <a:effectLst/>
                        <a:latin typeface="+mn-lt"/>
                      </a:endParaRPr>
                    </a:p>
                    <a:p>
                      <a:pPr algn="l" fontAlgn="base">
                        <a:buFont typeface="Arial" panose="020B0604020202020204" pitchFamily="34" charset="0"/>
                        <a:buChar char="•"/>
                      </a:pPr>
                      <a:r>
                        <a:rPr lang="en-US" dirty="0">
                          <a:solidFill>
                            <a:schemeClr val="bg1"/>
                          </a:solidFill>
                          <a:effectLst/>
                          <a:latin typeface="+mn-lt"/>
                        </a:rPr>
                        <a:t>Freedom to pursue “life, liberty, and the </a:t>
                      </a:r>
                      <a:r>
                        <a:rPr lang="en-US" u="sng" dirty="0">
                          <a:solidFill>
                            <a:schemeClr val="bg1"/>
                          </a:solidFill>
                          <a:effectLst/>
                          <a:latin typeface="+mn-lt"/>
                        </a:rPr>
                        <a:t>pursuit of happiness</a:t>
                      </a:r>
                      <a:r>
                        <a:rPr lang="en-US" dirty="0">
                          <a:solidFill>
                            <a:schemeClr val="bg1"/>
                          </a:solidFill>
                          <a:effectLst/>
                          <a:latin typeface="+mn-lt"/>
                        </a:rPr>
                        <a:t>.”</a:t>
                      </a:r>
                    </a:p>
                  </a:txBody>
                  <a:tcPr marL="38100" marR="47625" marT="19050" marB="1905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860000"/>
                    </a:solidFill>
                  </a:tcPr>
                </a:tc>
                <a:tc>
                  <a:txBody>
                    <a:bodyPr/>
                    <a:lstStyle/>
                    <a:p>
                      <a:pPr algn="l" fontAlgn="base">
                        <a:buFont typeface="Arial" panose="020B0604020202020204" pitchFamily="34" charset="0"/>
                        <a:buChar char="•"/>
                      </a:pPr>
                      <a:r>
                        <a:rPr lang="en-US" dirty="0">
                          <a:solidFill>
                            <a:schemeClr val="bg1"/>
                          </a:solidFill>
                          <a:effectLst/>
                          <a:latin typeface="+mn-lt"/>
                        </a:rPr>
                        <a:t>Support and </a:t>
                      </a:r>
                      <a:r>
                        <a:rPr lang="en-US" u="sng" dirty="0">
                          <a:solidFill>
                            <a:schemeClr val="bg1"/>
                          </a:solidFill>
                          <a:effectLst/>
                          <a:latin typeface="+mn-lt"/>
                        </a:rPr>
                        <a:t>defend the Constitution</a:t>
                      </a:r>
                      <a:r>
                        <a:rPr lang="en-US" dirty="0">
                          <a:solidFill>
                            <a:schemeClr val="bg1"/>
                          </a:solidFill>
                          <a:effectLst/>
                          <a:latin typeface="+mn-lt"/>
                        </a:rPr>
                        <a:t>.</a:t>
                      </a:r>
                    </a:p>
                    <a:p>
                      <a:pPr algn="l" fontAlgn="base">
                        <a:buFont typeface="Arial" panose="020B0604020202020204" pitchFamily="34" charset="0"/>
                        <a:buNone/>
                      </a:pPr>
                      <a:endParaRPr lang="en-US" dirty="0">
                        <a:solidFill>
                          <a:schemeClr val="bg1"/>
                        </a:solidFill>
                        <a:effectLst/>
                        <a:latin typeface="+mn-lt"/>
                      </a:endParaRPr>
                    </a:p>
                    <a:p>
                      <a:pPr algn="l" fontAlgn="base">
                        <a:buFont typeface="Arial" panose="020B0604020202020204" pitchFamily="34" charset="0"/>
                        <a:buChar char="•"/>
                      </a:pPr>
                      <a:r>
                        <a:rPr lang="en-US" dirty="0">
                          <a:solidFill>
                            <a:schemeClr val="bg1"/>
                          </a:solidFill>
                          <a:effectLst/>
                          <a:latin typeface="+mn-lt"/>
                        </a:rPr>
                        <a:t>Stay informed of the issues affecting your community.</a:t>
                      </a:r>
                    </a:p>
                    <a:p>
                      <a:pPr algn="l" fontAlgn="base">
                        <a:buFont typeface="Arial" panose="020B0604020202020204" pitchFamily="34" charset="0"/>
                        <a:buNone/>
                      </a:pPr>
                      <a:endParaRPr lang="en-US" dirty="0">
                        <a:solidFill>
                          <a:schemeClr val="bg1"/>
                        </a:solidFill>
                        <a:effectLst/>
                        <a:latin typeface="+mn-lt"/>
                      </a:endParaRPr>
                    </a:p>
                    <a:p>
                      <a:pPr algn="l" fontAlgn="base">
                        <a:buFont typeface="Arial" panose="020B0604020202020204" pitchFamily="34" charset="0"/>
                        <a:buChar char="•"/>
                      </a:pPr>
                      <a:r>
                        <a:rPr lang="en-US" dirty="0">
                          <a:solidFill>
                            <a:schemeClr val="bg1"/>
                          </a:solidFill>
                          <a:effectLst/>
                          <a:latin typeface="+mn-lt"/>
                        </a:rPr>
                        <a:t>Participate in the </a:t>
                      </a:r>
                      <a:r>
                        <a:rPr lang="en-US" u="sng" dirty="0">
                          <a:solidFill>
                            <a:schemeClr val="bg1"/>
                          </a:solidFill>
                          <a:effectLst/>
                          <a:latin typeface="+mn-lt"/>
                        </a:rPr>
                        <a:t>democratic process</a:t>
                      </a:r>
                      <a:r>
                        <a:rPr lang="en-US" dirty="0">
                          <a:solidFill>
                            <a:schemeClr val="bg1"/>
                          </a:solidFill>
                          <a:effectLst/>
                          <a:latin typeface="+mn-lt"/>
                        </a:rPr>
                        <a:t>.</a:t>
                      </a:r>
                    </a:p>
                    <a:p>
                      <a:pPr algn="l" fontAlgn="base">
                        <a:buFont typeface="Arial" panose="020B0604020202020204" pitchFamily="34" charset="0"/>
                        <a:buNone/>
                      </a:pPr>
                      <a:endParaRPr lang="en-US" dirty="0">
                        <a:solidFill>
                          <a:schemeClr val="bg1"/>
                        </a:solidFill>
                        <a:effectLst/>
                        <a:latin typeface="+mn-lt"/>
                      </a:endParaRPr>
                    </a:p>
                    <a:p>
                      <a:pPr algn="l" fontAlgn="base">
                        <a:buFont typeface="Arial" panose="020B0604020202020204" pitchFamily="34" charset="0"/>
                        <a:buChar char="•"/>
                      </a:pPr>
                      <a:r>
                        <a:rPr lang="en-US" dirty="0">
                          <a:solidFill>
                            <a:schemeClr val="bg1"/>
                          </a:solidFill>
                          <a:effectLst/>
                          <a:latin typeface="+mn-lt"/>
                        </a:rPr>
                        <a:t>Respect and obey federal, state, and local laws.</a:t>
                      </a:r>
                    </a:p>
                    <a:p>
                      <a:pPr algn="l" fontAlgn="base">
                        <a:buFont typeface="Arial" panose="020B0604020202020204" pitchFamily="34" charset="0"/>
                        <a:buNone/>
                      </a:pPr>
                      <a:endParaRPr lang="en-US" dirty="0">
                        <a:solidFill>
                          <a:schemeClr val="bg1"/>
                        </a:solidFill>
                        <a:effectLst/>
                        <a:latin typeface="+mn-lt"/>
                      </a:endParaRPr>
                    </a:p>
                    <a:p>
                      <a:pPr algn="l" fontAlgn="base">
                        <a:buFont typeface="Arial" panose="020B0604020202020204" pitchFamily="34" charset="0"/>
                        <a:buChar char="•"/>
                      </a:pPr>
                      <a:r>
                        <a:rPr lang="en-US" dirty="0">
                          <a:solidFill>
                            <a:schemeClr val="bg1"/>
                          </a:solidFill>
                          <a:effectLst/>
                          <a:latin typeface="+mn-lt"/>
                        </a:rPr>
                        <a:t>Respect the rights, beliefs, and opinions of others.</a:t>
                      </a:r>
                    </a:p>
                    <a:p>
                      <a:pPr algn="l" fontAlgn="base">
                        <a:buFont typeface="Arial" panose="020B0604020202020204" pitchFamily="34" charset="0"/>
                        <a:buNone/>
                      </a:pPr>
                      <a:endParaRPr lang="en-US" dirty="0">
                        <a:solidFill>
                          <a:schemeClr val="bg1"/>
                        </a:solidFill>
                        <a:effectLst/>
                        <a:latin typeface="+mn-lt"/>
                      </a:endParaRPr>
                    </a:p>
                    <a:p>
                      <a:pPr algn="l" fontAlgn="base">
                        <a:buFont typeface="Arial" panose="020B0604020202020204" pitchFamily="34" charset="0"/>
                        <a:buChar char="•"/>
                      </a:pPr>
                      <a:r>
                        <a:rPr lang="en-US" dirty="0">
                          <a:solidFill>
                            <a:schemeClr val="bg1"/>
                          </a:solidFill>
                          <a:effectLst/>
                          <a:latin typeface="+mn-lt"/>
                        </a:rPr>
                        <a:t>Participate in your local community.</a:t>
                      </a:r>
                    </a:p>
                    <a:p>
                      <a:pPr algn="l" fontAlgn="base">
                        <a:buFont typeface="Arial" panose="020B0604020202020204" pitchFamily="34" charset="0"/>
                        <a:buNone/>
                      </a:pPr>
                      <a:endParaRPr lang="en-US" dirty="0">
                        <a:solidFill>
                          <a:schemeClr val="bg1"/>
                        </a:solidFill>
                        <a:effectLst/>
                        <a:latin typeface="+mn-lt"/>
                      </a:endParaRPr>
                    </a:p>
                    <a:p>
                      <a:pPr algn="l" fontAlgn="base">
                        <a:buFont typeface="Arial" panose="020B0604020202020204" pitchFamily="34" charset="0"/>
                        <a:buChar char="•"/>
                      </a:pPr>
                      <a:r>
                        <a:rPr lang="en-US" dirty="0">
                          <a:solidFill>
                            <a:schemeClr val="bg1"/>
                          </a:solidFill>
                          <a:effectLst/>
                          <a:latin typeface="+mn-lt"/>
                        </a:rPr>
                        <a:t>Pay income and other taxes honestly, and on time, to federal, state, and local authorities.</a:t>
                      </a:r>
                    </a:p>
                    <a:p>
                      <a:pPr algn="l" fontAlgn="base">
                        <a:buFont typeface="Arial" panose="020B0604020202020204" pitchFamily="34" charset="0"/>
                        <a:buNone/>
                      </a:pPr>
                      <a:endParaRPr lang="en-US" dirty="0">
                        <a:solidFill>
                          <a:schemeClr val="bg1"/>
                        </a:solidFill>
                        <a:effectLst/>
                        <a:latin typeface="+mn-lt"/>
                      </a:endParaRPr>
                    </a:p>
                    <a:p>
                      <a:pPr algn="l" fontAlgn="base">
                        <a:buFont typeface="Arial" panose="020B0604020202020204" pitchFamily="34" charset="0"/>
                        <a:buChar char="•"/>
                      </a:pPr>
                      <a:r>
                        <a:rPr lang="en-US" u="sng" dirty="0">
                          <a:solidFill>
                            <a:schemeClr val="bg1"/>
                          </a:solidFill>
                          <a:effectLst/>
                          <a:latin typeface="+mn-lt"/>
                        </a:rPr>
                        <a:t>Serve on a jury </a:t>
                      </a:r>
                      <a:r>
                        <a:rPr lang="en-US" dirty="0">
                          <a:solidFill>
                            <a:schemeClr val="bg1"/>
                          </a:solidFill>
                          <a:effectLst/>
                          <a:latin typeface="+mn-lt"/>
                        </a:rPr>
                        <a:t>when called upon.</a:t>
                      </a:r>
                    </a:p>
                    <a:p>
                      <a:pPr algn="l" fontAlgn="base">
                        <a:buFont typeface="Arial" panose="020B0604020202020204" pitchFamily="34" charset="0"/>
                        <a:buNone/>
                      </a:pPr>
                      <a:endParaRPr lang="en-US" dirty="0">
                        <a:solidFill>
                          <a:schemeClr val="bg1"/>
                        </a:solidFill>
                        <a:effectLst/>
                        <a:latin typeface="+mn-lt"/>
                      </a:endParaRPr>
                    </a:p>
                    <a:p>
                      <a:pPr algn="l" fontAlgn="base">
                        <a:buFont typeface="Arial" panose="020B0604020202020204" pitchFamily="34" charset="0"/>
                        <a:buChar char="•"/>
                      </a:pPr>
                      <a:r>
                        <a:rPr lang="en-US" u="sng" dirty="0">
                          <a:solidFill>
                            <a:schemeClr val="bg1"/>
                          </a:solidFill>
                          <a:effectLst/>
                          <a:latin typeface="+mn-lt"/>
                        </a:rPr>
                        <a:t>Defend the country </a:t>
                      </a:r>
                      <a:r>
                        <a:rPr lang="en-US" dirty="0">
                          <a:solidFill>
                            <a:schemeClr val="bg1"/>
                          </a:solidFill>
                          <a:effectLst/>
                          <a:latin typeface="+mn-lt"/>
                        </a:rPr>
                        <a:t>if the need should arise.</a:t>
                      </a:r>
                    </a:p>
                  </a:txBody>
                  <a:tcPr marL="38100" marR="47625" marT="19050" marB="19050">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860000"/>
                    </a:solidFill>
                  </a:tcPr>
                </a:tc>
                <a:extLst>
                  <a:ext uri="{0D108BD9-81ED-4DB2-BD59-A6C34878D82A}">
                    <a16:rowId xmlns:a16="http://schemas.microsoft.com/office/drawing/2014/main" val="1456207126"/>
                  </a:ext>
                </a:extLst>
              </a:tr>
            </a:tbl>
          </a:graphicData>
        </a:graphic>
      </p:graphicFrame>
    </p:spTree>
    <p:extLst>
      <p:ext uri="{BB962C8B-B14F-4D97-AF65-F5344CB8AC3E}">
        <p14:creationId xmlns:p14="http://schemas.microsoft.com/office/powerpoint/2010/main" val="22233642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875"/>
            <a:ext cx="12192000" cy="6858000"/>
          </a:xfrm>
          <a:prstGeom prst="rect">
            <a:avLst/>
          </a:prstGeom>
        </p:spPr>
      </p:pic>
      <p:sp>
        <p:nvSpPr>
          <p:cNvPr id="2" name="TextBox 1"/>
          <p:cNvSpPr txBox="1"/>
          <p:nvPr/>
        </p:nvSpPr>
        <p:spPr>
          <a:xfrm>
            <a:off x="893135" y="5648143"/>
            <a:ext cx="10405730" cy="923330"/>
          </a:xfrm>
          <a:prstGeom prst="rect">
            <a:avLst/>
          </a:prstGeom>
          <a:solidFill>
            <a:srgbClr val="4C0822"/>
          </a:solidFill>
        </p:spPr>
        <p:txBody>
          <a:bodyPr wrap="square" rtlCol="0">
            <a:spAutoFit/>
          </a:bodyPr>
          <a:lstStyle/>
          <a:p>
            <a:r>
              <a:rPr lang="en-US" dirty="0">
                <a:solidFill>
                  <a:schemeClr val="bg1"/>
                </a:solidFill>
              </a:rPr>
              <a:t>The Rights and Responsibilities of a citizen of the United States can differ than the rights you enjoy as a student in a school or a child in a family. In those cases, it is </a:t>
            </a:r>
            <a:r>
              <a:rPr lang="en-US" u="sng" dirty="0">
                <a:solidFill>
                  <a:schemeClr val="bg1"/>
                </a:solidFill>
              </a:rPr>
              <a:t>parents/guardians</a:t>
            </a:r>
            <a:r>
              <a:rPr lang="en-US" dirty="0">
                <a:solidFill>
                  <a:schemeClr val="bg1"/>
                </a:solidFill>
              </a:rPr>
              <a:t> and schools/districts that determine the expectations of all parties.</a:t>
            </a:r>
            <a:endParaRPr lang="en-US" sz="1400" dirty="0">
              <a:solidFill>
                <a:schemeClr val="bg1"/>
              </a:solidFill>
            </a:endParaRPr>
          </a:p>
        </p:txBody>
      </p:sp>
      <p:sp>
        <p:nvSpPr>
          <p:cNvPr id="4" name="Rectangle 3"/>
          <p:cNvSpPr/>
          <p:nvPr/>
        </p:nvSpPr>
        <p:spPr>
          <a:xfrm>
            <a:off x="130142" y="6571473"/>
            <a:ext cx="975645" cy="215444"/>
          </a:xfrm>
          <a:prstGeom prst="rect">
            <a:avLst/>
          </a:prstGeom>
          <a:no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23346372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4752753"/>
          </a:xfrm>
          <a:prstGeom prst="rect">
            <a:avLst/>
          </a:prstGeom>
        </p:spPr>
      </p:pic>
      <p:sp>
        <p:nvSpPr>
          <p:cNvPr id="2" name="TextBox 1"/>
          <p:cNvSpPr txBox="1"/>
          <p:nvPr/>
        </p:nvSpPr>
        <p:spPr>
          <a:xfrm>
            <a:off x="584790" y="4752753"/>
            <a:ext cx="10873563" cy="1969770"/>
          </a:xfrm>
          <a:prstGeom prst="rect">
            <a:avLst/>
          </a:prstGeom>
          <a:solidFill>
            <a:srgbClr val="4C0822"/>
          </a:solidFill>
        </p:spPr>
        <p:txBody>
          <a:bodyPr wrap="square" rtlCol="0">
            <a:spAutoFit/>
          </a:bodyPr>
          <a:lstStyle/>
          <a:p>
            <a:pPr algn="ctr"/>
            <a:r>
              <a:rPr lang="en-US" sz="2800" b="1" dirty="0">
                <a:solidFill>
                  <a:schemeClr val="bg1"/>
                </a:solidFill>
              </a:rPr>
              <a:t>At Home</a:t>
            </a:r>
            <a:endParaRPr lang="en-US" b="1" dirty="0">
              <a:solidFill>
                <a:schemeClr val="bg1"/>
              </a:solidFill>
            </a:endParaRPr>
          </a:p>
          <a:p>
            <a:r>
              <a:rPr lang="en-US" b="1" dirty="0">
                <a:solidFill>
                  <a:schemeClr val="bg1"/>
                </a:solidFill>
              </a:rPr>
              <a:t>Rights: </a:t>
            </a:r>
            <a:r>
              <a:rPr lang="en-US" dirty="0">
                <a:solidFill>
                  <a:schemeClr val="bg1"/>
                </a:solidFill>
              </a:rPr>
              <a:t>Children have the right to the basic needs of life, including food, shelter, and clothing. They also have the right to live in a safe home where they are protected and can receive love, comfort and care. All family members have the right to be treated with courtesy and respect. A healthy lifestyle that includes protection and the right to health and medical care should be the right of every child.</a:t>
            </a:r>
          </a:p>
          <a:p>
            <a:endParaRPr lang="en-US" sz="800" dirty="0">
              <a:solidFill>
                <a:schemeClr val="bg1"/>
              </a:solidFill>
            </a:endParaRPr>
          </a:p>
          <a:p>
            <a:r>
              <a:rPr lang="en-US" sz="1400" dirty="0">
                <a:solidFill>
                  <a:schemeClr val="bg1"/>
                </a:solidFill>
              </a:rPr>
              <a:t>http://www.studyzone.org/testprep/ss5/b/citizrrrl.cfm</a:t>
            </a:r>
          </a:p>
        </p:txBody>
      </p:sp>
    </p:spTree>
    <p:extLst>
      <p:ext uri="{BB962C8B-B14F-4D97-AF65-F5344CB8AC3E}">
        <p14:creationId xmlns:p14="http://schemas.microsoft.com/office/powerpoint/2010/main" val="40136687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91989" y="1767006"/>
            <a:ext cx="5599814" cy="3323987"/>
          </a:xfrm>
          <a:prstGeom prst="rect">
            <a:avLst/>
          </a:prstGeom>
          <a:solidFill>
            <a:srgbClr val="4C0822"/>
          </a:solidFill>
        </p:spPr>
        <p:txBody>
          <a:bodyPr wrap="square" rtlCol="0">
            <a:spAutoFit/>
          </a:bodyPr>
          <a:lstStyle/>
          <a:p>
            <a:r>
              <a:rPr lang="en-US" b="1" dirty="0">
                <a:solidFill>
                  <a:schemeClr val="bg1"/>
                </a:solidFill>
              </a:rPr>
              <a:t>Rules:</a:t>
            </a:r>
            <a:r>
              <a:rPr lang="en-US" dirty="0">
                <a:solidFill>
                  <a:schemeClr val="bg1"/>
                </a:solidFill>
              </a:rPr>
              <a:t>  Families set their own rules for the protection and </a:t>
            </a:r>
            <a:r>
              <a:rPr lang="en-US" u="sng" dirty="0">
                <a:solidFill>
                  <a:schemeClr val="bg1"/>
                </a:solidFill>
              </a:rPr>
              <a:t>well-being</a:t>
            </a:r>
            <a:r>
              <a:rPr lang="en-US" dirty="0">
                <a:solidFill>
                  <a:schemeClr val="bg1"/>
                </a:solidFill>
              </a:rPr>
              <a:t> of each member of the family.  Rules are usually set by the adults who want to make sure that their children stay healthy and are safe.  Rules help things to run smoothly in the family.  Rules change as children get older and have more responsibilities.</a:t>
            </a:r>
          </a:p>
          <a:p>
            <a:endParaRPr lang="en-US" sz="800" dirty="0">
              <a:solidFill>
                <a:schemeClr val="bg1"/>
              </a:solidFill>
            </a:endParaRPr>
          </a:p>
          <a:p>
            <a:r>
              <a:rPr lang="en-US" dirty="0">
                <a:solidFill>
                  <a:schemeClr val="bg1"/>
                </a:solidFill>
              </a:rPr>
              <a:t>Rules may involve bedtimes, household chores, visiting friends, or playing outside. The best rules are those that guide and encourage growing children to make smart decisions. </a:t>
            </a:r>
          </a:p>
          <a:p>
            <a:endParaRPr lang="en-US" sz="800" dirty="0">
              <a:solidFill>
                <a:schemeClr val="bg1"/>
              </a:solidFill>
            </a:endParaRPr>
          </a:p>
          <a:p>
            <a:r>
              <a:rPr lang="en-US" sz="1400" dirty="0">
                <a:solidFill>
                  <a:schemeClr val="bg1"/>
                </a:solidFill>
              </a:rPr>
              <a:t>http://www.studyzone.org/testprep/ss5/b/citizrrrl.cfm</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6175169" cy="6858000"/>
          </a:xfrm>
          <a:prstGeom prst="rect">
            <a:avLst/>
          </a:prstGeom>
        </p:spPr>
      </p:pic>
      <p:sp>
        <p:nvSpPr>
          <p:cNvPr id="4" name="Rectangle 3"/>
          <p:cNvSpPr/>
          <p:nvPr/>
        </p:nvSpPr>
        <p:spPr>
          <a:xfrm>
            <a:off x="0" y="6477469"/>
            <a:ext cx="975645" cy="215444"/>
          </a:xfrm>
          <a:prstGeom prst="rect">
            <a:avLst/>
          </a:prstGeom>
          <a:solidFill>
            <a:srgbClr val="4C0822"/>
          </a:solid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32078710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5146" y="1467790"/>
            <a:ext cx="4168239" cy="3908762"/>
          </a:xfrm>
          <a:prstGeom prst="rect">
            <a:avLst/>
          </a:prstGeom>
          <a:solidFill>
            <a:srgbClr val="4C0822"/>
          </a:solidFill>
        </p:spPr>
        <p:txBody>
          <a:bodyPr wrap="square" rtlCol="0">
            <a:spAutoFit/>
          </a:bodyPr>
          <a:lstStyle/>
          <a:p>
            <a:r>
              <a:rPr lang="en-US" b="1" dirty="0">
                <a:solidFill>
                  <a:schemeClr val="bg1"/>
                </a:solidFill>
              </a:rPr>
              <a:t>Responsibilities:</a:t>
            </a:r>
            <a:r>
              <a:rPr lang="en-US" dirty="0">
                <a:solidFill>
                  <a:schemeClr val="bg1"/>
                </a:solidFill>
              </a:rPr>
              <a:t>  Being a responsible family member means knowing and following the family's rules. </a:t>
            </a:r>
          </a:p>
          <a:p>
            <a:endParaRPr lang="en-US" dirty="0">
              <a:solidFill>
                <a:schemeClr val="bg1"/>
              </a:solidFill>
            </a:endParaRPr>
          </a:p>
          <a:p>
            <a:r>
              <a:rPr lang="en-US" dirty="0">
                <a:solidFill>
                  <a:schemeClr val="bg1"/>
                </a:solidFill>
              </a:rPr>
              <a:t>It means helping parents or care-givers and cooperating with brothers and sisters. </a:t>
            </a:r>
          </a:p>
          <a:p>
            <a:endParaRPr lang="en-US" dirty="0">
              <a:solidFill>
                <a:schemeClr val="bg1"/>
              </a:solidFill>
            </a:endParaRPr>
          </a:p>
          <a:p>
            <a:r>
              <a:rPr lang="en-US" dirty="0">
                <a:solidFill>
                  <a:schemeClr val="bg1"/>
                </a:solidFill>
              </a:rPr>
              <a:t>It’s the responsibility of family members to be honest and fair to each other. Families should work together while respecting each member of the family as an individual.</a:t>
            </a:r>
          </a:p>
          <a:p>
            <a:r>
              <a:rPr lang="en-US" dirty="0"/>
              <a:t> </a:t>
            </a:r>
            <a:endParaRPr lang="en-US" dirty="0">
              <a:solidFill>
                <a:schemeClr val="bg1"/>
              </a:solidFill>
            </a:endParaRPr>
          </a:p>
          <a:p>
            <a:r>
              <a:rPr lang="en-US" sz="1400" dirty="0">
                <a:solidFill>
                  <a:schemeClr val="bg1"/>
                </a:solidFill>
              </a:rPr>
              <a:t>http://www.studyzone.org/testprep/ss5/b/citizrrrl.cfm</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5795" y="0"/>
            <a:ext cx="7556205" cy="6844343"/>
          </a:xfrm>
          <a:prstGeom prst="rect">
            <a:avLst/>
          </a:prstGeom>
        </p:spPr>
      </p:pic>
      <p:sp>
        <p:nvSpPr>
          <p:cNvPr id="4" name="Rectangle 3"/>
          <p:cNvSpPr/>
          <p:nvPr/>
        </p:nvSpPr>
        <p:spPr>
          <a:xfrm>
            <a:off x="10996617" y="6456204"/>
            <a:ext cx="975645" cy="215444"/>
          </a:xfrm>
          <a:prstGeom prst="rect">
            <a:avLst/>
          </a:prstGeom>
          <a:no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32237947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18290</TotalTime>
  <Words>941</Words>
  <Application>Microsoft Office PowerPoint</Application>
  <PresentationFormat>Widescreen</PresentationFormat>
  <Paragraphs>125</Paragraphs>
  <Slides>15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Calibri Light</vt:lpstr>
      <vt:lpstr>Verdana</vt:lpstr>
      <vt:lpstr>Office Theme</vt:lpstr>
      <vt:lpstr>NICKY FIFTH’S NEW JERSEY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NICKY FIFTH’S NEW JERSEY</dc:title>
  <dc:creator>Lisa Willever</dc:creator>
  <cp:lastModifiedBy>Lisa Willever</cp:lastModifiedBy>
  <cp:revision>594</cp:revision>
  <dcterms:created xsi:type="dcterms:W3CDTF">2016-07-19T04:55:11Z</dcterms:created>
  <dcterms:modified xsi:type="dcterms:W3CDTF">2016-10-26T02:29:40Z</dcterms:modified>
</cp:coreProperties>
</file>