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8" r:id="rId6"/>
    <p:sldId id="349" r:id="rId7"/>
    <p:sldId id="350" r:id="rId8"/>
    <p:sldId id="351" r:id="rId9"/>
    <p:sldId id="352" r:id="rId10"/>
    <p:sldId id="353" r:id="rId11"/>
    <p:sldId id="354"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0822"/>
    <a:srgbClr val="C6184E"/>
    <a:srgbClr val="EC5E8A"/>
    <a:srgbClr val="CD5B05"/>
    <a:srgbClr val="E92B73"/>
    <a:srgbClr val="EF5F25"/>
    <a:srgbClr val="AE1237"/>
    <a:srgbClr val="F56A2B"/>
    <a:srgbClr val="360C2E"/>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AE1237"/>
            </a:gs>
            <a:gs pos="98230">
              <a:srgbClr val="AE1237"/>
            </a:gs>
            <a:gs pos="85000">
              <a:srgbClr val="4C082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LIFE</a:t>
            </a:r>
          </a:p>
          <a:p>
            <a:pPr algn="ctr"/>
            <a:r>
              <a:rPr lang="en-US" sz="4400">
                <a:solidFill>
                  <a:schemeClr val="bg1"/>
                </a:solidFill>
              </a:rPr>
              <a:t>If It Sounds Too Good</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19479" y="264524"/>
            <a:ext cx="4450233" cy="2185214"/>
          </a:xfrm>
          <a:prstGeom prst="rect">
            <a:avLst/>
          </a:prstGeom>
          <a:solidFill>
            <a:srgbClr val="4C0822"/>
          </a:solidFill>
        </p:spPr>
        <p:txBody>
          <a:bodyPr wrap="square" rtlCol="0">
            <a:spAutoFit/>
          </a:bodyPr>
          <a:lstStyle/>
          <a:p>
            <a:r>
              <a:rPr lang="en-US" dirty="0">
                <a:solidFill>
                  <a:schemeClr val="bg1"/>
                </a:solidFill>
              </a:rPr>
              <a:t>In almost every single case, if you order the scam, you will discover that you'll get a how-to for creating your own scam, which can open yourself up to legal issues and your internet account being investigated and terminated.</a:t>
            </a:r>
          </a:p>
          <a:p>
            <a:endParaRPr lang="en-US" sz="1400" dirty="0">
              <a:solidFill>
                <a:schemeClr val="bg1"/>
              </a:solidFill>
            </a:endParaRPr>
          </a:p>
          <a:p>
            <a:r>
              <a:rPr lang="en-US" sz="1400" dirty="0">
                <a:solidFill>
                  <a:schemeClr val="bg1"/>
                </a:solidFill>
              </a:rPr>
              <a:t>http://www.wikihow.com/Spot-an-Online-Scam</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169875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8690" y="326288"/>
            <a:ext cx="3792948" cy="3570208"/>
          </a:xfrm>
          <a:prstGeom prst="rect">
            <a:avLst/>
          </a:prstGeom>
          <a:solidFill>
            <a:srgbClr val="4C0822"/>
          </a:solidFill>
        </p:spPr>
        <p:txBody>
          <a:bodyPr wrap="square" rtlCol="0">
            <a:spAutoFit/>
          </a:bodyPr>
          <a:lstStyle/>
          <a:p>
            <a:r>
              <a:rPr lang="en-US" dirty="0">
                <a:solidFill>
                  <a:schemeClr val="bg1"/>
                </a:solidFill>
              </a:rPr>
              <a:t>Whether it’s a product, a service, an investment opportunity, or a job, you must always be vigilant. If they are contacting you, that should be a warning. If they make amazing, out-of-the-ordinary promises, that should be a warning. If they request money up front, that should be a warning.</a:t>
            </a:r>
          </a:p>
          <a:p>
            <a:endParaRPr lang="en-US" dirty="0">
              <a:solidFill>
                <a:schemeClr val="bg1"/>
              </a:solidFill>
            </a:endParaRPr>
          </a:p>
          <a:p>
            <a:r>
              <a:rPr lang="en-US" i="1" dirty="0">
                <a:solidFill>
                  <a:schemeClr val="bg1"/>
                </a:solidFill>
              </a:rPr>
              <a:t>Remember, if it sounds too good to be true, it probably is</a:t>
            </a:r>
            <a:r>
              <a:rPr lang="en-US" dirty="0">
                <a:solidFill>
                  <a:schemeClr val="bg1"/>
                </a:solidFill>
              </a:rPr>
              <a:t>.</a:t>
            </a:r>
          </a:p>
          <a:p>
            <a:endParaRPr lang="en-US" sz="1400" dirty="0">
              <a:solidFill>
                <a:schemeClr val="bg1"/>
              </a:solidFill>
            </a:endParaRPr>
          </a:p>
          <a:p>
            <a:r>
              <a:rPr lang="en-US" sz="1400" dirty="0">
                <a:solidFill>
                  <a:schemeClr val="bg1"/>
                </a:solidFill>
              </a:rPr>
              <a:t>http://www.wikihow.com/Spot-an-Online-Scam</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544602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8000"/>
          </a:xfrm>
          <a:prstGeom prst="rect">
            <a:avLst/>
          </a:prstGeom>
        </p:spPr>
      </p:pic>
      <p:sp>
        <p:nvSpPr>
          <p:cNvPr id="5" name="TextBox 4"/>
          <p:cNvSpPr txBox="1"/>
          <p:nvPr/>
        </p:nvSpPr>
        <p:spPr>
          <a:xfrm>
            <a:off x="6096001" y="237920"/>
            <a:ext cx="5943598" cy="3323987"/>
          </a:xfrm>
          <a:prstGeom prst="rect">
            <a:avLst/>
          </a:prstGeom>
          <a:solidFill>
            <a:srgbClr val="4C0822"/>
          </a:solidFill>
        </p:spPr>
        <p:txBody>
          <a:bodyPr wrap="square" rtlCol="0">
            <a:spAutoFit/>
          </a:bodyPr>
          <a:lstStyle/>
          <a:p>
            <a:pPr algn="ctr"/>
            <a:r>
              <a:rPr lang="en-US" sz="2800" dirty="0">
                <a:solidFill>
                  <a:schemeClr val="bg1"/>
                </a:solidFill>
              </a:rPr>
              <a:t>Key Words</a:t>
            </a:r>
          </a:p>
          <a:p>
            <a:r>
              <a:rPr lang="en-US" dirty="0">
                <a:solidFill>
                  <a:schemeClr val="bg1"/>
                </a:solidFill>
              </a:rPr>
              <a:t>fast-paced world 	</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technological	    </a:t>
            </a:r>
            <a:r>
              <a:rPr lang="en-US" dirty="0">
                <a:solidFill>
                  <a:schemeClr val="bg1"/>
                </a:solidFill>
              </a:rPr>
              <a:t>digital</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look extremely authentic </a:t>
            </a:r>
            <a:r>
              <a:rPr lang="en-US" dirty="0">
                <a:solidFill>
                  <a:schemeClr val="bg1"/>
                </a:solidFill>
                <a:cs typeface="Arial" panose="020B0604020202020204" pitchFamily="34" charset="0"/>
              </a:rPr>
              <a:t>	 </a:t>
            </a:r>
            <a:r>
              <a:rPr lang="en-US" dirty="0">
                <a:solidFill>
                  <a:schemeClr val="bg1"/>
                </a:solidFill>
              </a:rPr>
              <a:t>manipulating</a:t>
            </a:r>
            <a:r>
              <a:rPr lang="en-US" dirty="0">
                <a:solidFill>
                  <a:schemeClr val="bg1"/>
                </a:solidFill>
                <a:cs typeface="Arial" panose="020B0604020202020204" pitchFamily="34" charset="0"/>
              </a:rPr>
              <a:t>	    </a:t>
            </a:r>
            <a:r>
              <a:rPr lang="en-US" dirty="0">
                <a:solidFill>
                  <a:schemeClr val="bg1"/>
                </a:solidFill>
              </a:rPr>
              <a:t>legitimate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unsuspecting people </a:t>
            </a:r>
            <a:r>
              <a:rPr lang="en-US" dirty="0">
                <a:solidFill>
                  <a:schemeClr val="bg1"/>
                </a:solidFill>
                <a:cs typeface="Arial" panose="020B0604020202020204" pitchFamily="34" charset="0"/>
              </a:rPr>
              <a:t>	 </a:t>
            </a:r>
            <a:r>
              <a:rPr lang="en-US" dirty="0">
                <a:solidFill>
                  <a:schemeClr val="bg1"/>
                </a:solidFill>
              </a:rPr>
              <a:t>just lies 	 </a:t>
            </a:r>
            <a:r>
              <a:rPr lang="en-US" dirty="0">
                <a:solidFill>
                  <a:schemeClr val="bg1"/>
                </a:solidFill>
                <a:cs typeface="Arial" panose="020B0604020202020204" pitchFamily="34" charset="0"/>
              </a:rPr>
              <a:t>	    </a:t>
            </a:r>
            <a:r>
              <a:rPr lang="en-US" dirty="0">
                <a:solidFill>
                  <a:schemeClr val="bg1"/>
                </a:solidFill>
              </a:rPr>
              <a:t>scams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avoid these traps 	</a:t>
            </a:r>
            <a:r>
              <a:rPr lang="en-US" dirty="0">
                <a:solidFill>
                  <a:schemeClr val="bg1"/>
                </a:solidFill>
                <a:cs typeface="Arial" panose="020B0604020202020204" pitchFamily="34" charset="0"/>
              </a:rPr>
              <a:t>	 </a:t>
            </a:r>
            <a:r>
              <a:rPr lang="en-US" dirty="0">
                <a:solidFill>
                  <a:schemeClr val="bg1"/>
                </a:solidFill>
              </a:rPr>
              <a:t>incentive		</a:t>
            </a:r>
            <a:r>
              <a:rPr lang="en-US" dirty="0">
                <a:solidFill>
                  <a:schemeClr val="bg1"/>
                </a:solidFill>
                <a:cs typeface="Arial" panose="020B0604020202020204" pitchFamily="34" charset="0"/>
              </a:rPr>
              <a:t>    </a:t>
            </a:r>
            <a:r>
              <a:rPr lang="en-US" dirty="0">
                <a:solidFill>
                  <a:schemeClr val="bg1"/>
                </a:solidFill>
              </a:rPr>
              <a:t>identify</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buy-now statement </a:t>
            </a:r>
            <a:r>
              <a:rPr lang="en-US" altLang="en-US" dirty="0">
                <a:solidFill>
                  <a:schemeClr val="bg1"/>
                </a:solidFill>
                <a:cs typeface="Arial" panose="020B0604020202020204" pitchFamily="34" charset="0"/>
              </a:rPr>
              <a:t>	 </a:t>
            </a:r>
            <a:r>
              <a:rPr lang="en-US" dirty="0">
                <a:solidFill>
                  <a:schemeClr val="bg1"/>
                </a:solidFill>
              </a:rPr>
              <a:t>false statements          logic</a:t>
            </a:r>
            <a:endParaRPr lang="en-US" dirty="0">
              <a:solidFill>
                <a:schemeClr val="bg1"/>
              </a:solidFill>
              <a:cs typeface="Arial" panose="020B0604020202020204" pitchFamily="34" charset="0"/>
            </a:endParaRPr>
          </a:p>
          <a:p>
            <a:endParaRPr lang="en-US" sz="2000" dirty="0">
              <a:solidFill>
                <a:schemeClr val="bg1"/>
              </a:solidFill>
            </a:endParaRP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57850"/>
          </a:xfrm>
          <a:prstGeom prst="rect">
            <a:avLst/>
          </a:prstGeom>
        </p:spPr>
      </p:pic>
      <p:sp>
        <p:nvSpPr>
          <p:cNvPr id="2" name="TextBox 1"/>
          <p:cNvSpPr txBox="1"/>
          <p:nvPr/>
        </p:nvSpPr>
        <p:spPr>
          <a:xfrm>
            <a:off x="1986516" y="5774722"/>
            <a:ext cx="8218967" cy="923330"/>
          </a:xfrm>
          <a:prstGeom prst="rect">
            <a:avLst/>
          </a:prstGeom>
          <a:solidFill>
            <a:srgbClr val="4C0822"/>
          </a:solidFill>
        </p:spPr>
        <p:txBody>
          <a:bodyPr wrap="square" rtlCol="0">
            <a:spAutoFit/>
          </a:bodyPr>
          <a:lstStyle/>
          <a:p>
            <a:r>
              <a:rPr lang="en-US" dirty="0">
                <a:solidFill>
                  <a:schemeClr val="bg1"/>
                </a:solidFill>
              </a:rPr>
              <a:t>In a </a:t>
            </a:r>
            <a:r>
              <a:rPr lang="en-US" u="sng" dirty="0">
                <a:solidFill>
                  <a:schemeClr val="bg1"/>
                </a:solidFill>
              </a:rPr>
              <a:t>digital</a:t>
            </a:r>
            <a:r>
              <a:rPr lang="en-US" dirty="0">
                <a:solidFill>
                  <a:schemeClr val="bg1"/>
                </a:solidFill>
              </a:rPr>
              <a:t>, </a:t>
            </a:r>
            <a:r>
              <a:rPr lang="en-US" u="sng" dirty="0">
                <a:solidFill>
                  <a:schemeClr val="bg1"/>
                </a:solidFill>
              </a:rPr>
              <a:t>technological</a:t>
            </a:r>
            <a:r>
              <a:rPr lang="en-US" dirty="0">
                <a:solidFill>
                  <a:schemeClr val="bg1"/>
                </a:solidFill>
              </a:rPr>
              <a:t>, </a:t>
            </a:r>
            <a:r>
              <a:rPr lang="en-US" u="sng" dirty="0">
                <a:solidFill>
                  <a:schemeClr val="bg1"/>
                </a:solidFill>
              </a:rPr>
              <a:t>fast-paced world</a:t>
            </a:r>
            <a:r>
              <a:rPr lang="en-US" dirty="0">
                <a:solidFill>
                  <a:schemeClr val="bg1"/>
                </a:solidFill>
              </a:rPr>
              <a:t>, it’s easy to see something that looks </a:t>
            </a:r>
            <a:r>
              <a:rPr lang="en-US" u="sng" dirty="0">
                <a:solidFill>
                  <a:schemeClr val="bg1"/>
                </a:solidFill>
              </a:rPr>
              <a:t>legitimate</a:t>
            </a:r>
            <a:r>
              <a:rPr lang="en-US" dirty="0">
                <a:solidFill>
                  <a:schemeClr val="bg1"/>
                </a:solidFill>
              </a:rPr>
              <a:t> and forget that there are many </a:t>
            </a:r>
            <a:r>
              <a:rPr lang="en-US" u="sng" dirty="0">
                <a:solidFill>
                  <a:schemeClr val="bg1"/>
                </a:solidFill>
              </a:rPr>
              <a:t>scams</a:t>
            </a:r>
            <a:r>
              <a:rPr lang="en-US" dirty="0">
                <a:solidFill>
                  <a:schemeClr val="bg1"/>
                </a:solidFill>
              </a:rPr>
              <a:t> and even many more attempts to mislead out there.</a:t>
            </a:r>
            <a:endParaRPr lang="en-US" sz="1400" dirty="0">
              <a:solidFill>
                <a:schemeClr val="bg1"/>
              </a:solidFill>
            </a:endParaRPr>
          </a:p>
        </p:txBody>
      </p:sp>
      <p:sp>
        <p:nvSpPr>
          <p:cNvPr id="5" name="TextBox 4"/>
          <p:cNvSpPr txBox="1"/>
          <p:nvPr/>
        </p:nvSpPr>
        <p:spPr>
          <a:xfrm>
            <a:off x="10823944" y="5341823"/>
            <a:ext cx="1201479" cy="249642"/>
          </a:xfrm>
          <a:prstGeom prst="rect">
            <a:avLst/>
          </a:prstGeom>
          <a:solidFill>
            <a:schemeClr val="bg1">
              <a:lumMod val="65000"/>
            </a:schemeClr>
          </a:solid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49359" y="243258"/>
            <a:ext cx="3695322" cy="2585323"/>
          </a:xfrm>
          <a:prstGeom prst="rect">
            <a:avLst/>
          </a:prstGeom>
          <a:solidFill>
            <a:srgbClr val="4C0822"/>
          </a:solidFill>
        </p:spPr>
        <p:txBody>
          <a:bodyPr wrap="square" rtlCol="0">
            <a:spAutoFit/>
          </a:bodyPr>
          <a:lstStyle/>
          <a:p>
            <a:r>
              <a:rPr lang="en-US" dirty="0">
                <a:solidFill>
                  <a:schemeClr val="bg1"/>
                </a:solidFill>
              </a:rPr>
              <a:t>Those who work to mislead you are often very sneaky and creative. They can make websites or advertisements </a:t>
            </a:r>
            <a:r>
              <a:rPr lang="en-US" u="sng" dirty="0">
                <a:solidFill>
                  <a:schemeClr val="bg1"/>
                </a:solidFill>
              </a:rPr>
              <a:t>look extremely authentic</a:t>
            </a:r>
            <a:r>
              <a:rPr lang="en-US" dirty="0">
                <a:solidFill>
                  <a:schemeClr val="bg1"/>
                </a:solidFill>
              </a:rPr>
              <a:t> and confuse even the most savvy individuals. Whether they’re trying to get you to buy something or think a certain way, they have proven methods of </a:t>
            </a:r>
            <a:r>
              <a:rPr lang="en-US" u="sng" dirty="0">
                <a:solidFill>
                  <a:schemeClr val="bg1"/>
                </a:solidFill>
              </a:rPr>
              <a:t>manipulating</a:t>
            </a:r>
            <a:r>
              <a:rPr lang="en-US" dirty="0">
                <a:solidFill>
                  <a:schemeClr val="bg1"/>
                </a:solidFill>
              </a:rPr>
              <a:t> </a:t>
            </a:r>
            <a:r>
              <a:rPr lang="en-US" u="sng" dirty="0">
                <a:solidFill>
                  <a:schemeClr val="bg1"/>
                </a:solidFill>
              </a:rPr>
              <a:t>unsuspecting people</a:t>
            </a:r>
            <a:r>
              <a:rPr lang="en-US" dirty="0">
                <a:solidFill>
                  <a:schemeClr val="bg1"/>
                </a:solidFill>
              </a:rPr>
              <a:t>.</a:t>
            </a:r>
            <a:endParaRPr lang="en-US" sz="1400" dirty="0">
              <a:solidFill>
                <a:schemeClr val="bg1"/>
              </a:solidFill>
            </a:endParaRP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04195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62009" y="4039081"/>
            <a:ext cx="4205684" cy="1477328"/>
          </a:xfrm>
          <a:prstGeom prst="rect">
            <a:avLst/>
          </a:prstGeom>
          <a:solidFill>
            <a:srgbClr val="4C0822"/>
          </a:solidFill>
        </p:spPr>
        <p:txBody>
          <a:bodyPr wrap="square" rtlCol="0">
            <a:spAutoFit/>
          </a:bodyPr>
          <a:lstStyle/>
          <a:p>
            <a:r>
              <a:rPr lang="en-US" dirty="0">
                <a:solidFill>
                  <a:schemeClr val="bg1"/>
                </a:solidFill>
              </a:rPr>
              <a:t>Unfortunately, despite law enforcement’s best efforts to deal with these scammers, new scams pop up every single day. Ultimately, it’s your responsibility to be able to </a:t>
            </a:r>
            <a:r>
              <a:rPr lang="en-US" u="sng" dirty="0">
                <a:solidFill>
                  <a:schemeClr val="bg1"/>
                </a:solidFill>
              </a:rPr>
              <a:t>identify</a:t>
            </a:r>
            <a:r>
              <a:rPr lang="en-US" dirty="0">
                <a:solidFill>
                  <a:schemeClr val="bg1"/>
                </a:solidFill>
              </a:rPr>
              <a:t> and </a:t>
            </a:r>
            <a:r>
              <a:rPr lang="en-US" u="sng" dirty="0">
                <a:solidFill>
                  <a:schemeClr val="bg1"/>
                </a:solidFill>
              </a:rPr>
              <a:t>avoid these traps</a:t>
            </a:r>
            <a:r>
              <a:rPr lang="en-US" dirty="0">
                <a:solidFill>
                  <a:schemeClr val="bg1"/>
                </a:solidFill>
              </a:rPr>
              <a:t>.</a:t>
            </a:r>
            <a:endParaRPr lang="en-US" sz="1400" dirty="0">
              <a:solidFill>
                <a:schemeClr val="bg1"/>
              </a:solidFill>
            </a:endParaRPr>
          </a:p>
        </p:txBody>
      </p:sp>
      <p:sp>
        <p:nvSpPr>
          <p:cNvPr id="4" name="TextBox 3"/>
          <p:cNvSpPr txBox="1"/>
          <p:nvPr/>
        </p:nvSpPr>
        <p:spPr>
          <a:xfrm>
            <a:off x="10696354" y="6501127"/>
            <a:ext cx="1201479" cy="249642"/>
          </a:xfrm>
          <a:prstGeom prst="rect">
            <a:avLst/>
          </a:prstGeom>
          <a:solidFill>
            <a:schemeClr val="bg1">
              <a:lumMod val="65000"/>
            </a:schemeClr>
          </a:solid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839477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03322" y="387582"/>
            <a:ext cx="3392501" cy="3785652"/>
          </a:xfrm>
          <a:prstGeom prst="rect">
            <a:avLst/>
          </a:prstGeom>
          <a:solidFill>
            <a:srgbClr val="4C0822"/>
          </a:solidFill>
        </p:spPr>
        <p:txBody>
          <a:bodyPr wrap="square" rtlCol="0">
            <a:spAutoFit/>
          </a:bodyPr>
          <a:lstStyle/>
          <a:p>
            <a:r>
              <a:rPr lang="en-US" b="1" dirty="0">
                <a:solidFill>
                  <a:schemeClr val="bg1"/>
                </a:solidFill>
              </a:rPr>
              <a:t>Ask yourself: do they require you to pay money up front?</a:t>
            </a:r>
            <a:r>
              <a:rPr lang="en-US" dirty="0">
                <a:solidFill>
                  <a:schemeClr val="bg1"/>
                </a:solidFill>
              </a:rPr>
              <a:t> </a:t>
            </a:r>
          </a:p>
          <a:p>
            <a:endParaRPr lang="en-US" dirty="0">
              <a:solidFill>
                <a:schemeClr val="bg1"/>
              </a:solidFill>
            </a:endParaRPr>
          </a:p>
          <a:p>
            <a:r>
              <a:rPr lang="en-US" dirty="0">
                <a:solidFill>
                  <a:schemeClr val="bg1"/>
                </a:solidFill>
              </a:rPr>
              <a:t>If they are requiring any sort of up front payment to use their services, it is almost always a scam. Many of them will claim that it's for the cost of training, etc. Most of that is </a:t>
            </a:r>
            <a:r>
              <a:rPr lang="en-US" u="sng" dirty="0">
                <a:solidFill>
                  <a:schemeClr val="bg1"/>
                </a:solidFill>
              </a:rPr>
              <a:t>just lies</a:t>
            </a:r>
            <a:r>
              <a:rPr lang="en-US" dirty="0">
                <a:solidFill>
                  <a:schemeClr val="bg1"/>
                </a:solidFill>
              </a:rPr>
              <a:t>. More often than not, the scammer will take your money and run.</a:t>
            </a:r>
          </a:p>
          <a:p>
            <a:endParaRPr lang="en-US" sz="1400" dirty="0">
              <a:solidFill>
                <a:schemeClr val="bg1"/>
              </a:solidFill>
            </a:endParaRPr>
          </a:p>
          <a:p>
            <a:r>
              <a:rPr lang="en-US" sz="1400" dirty="0">
                <a:solidFill>
                  <a:schemeClr val="bg1"/>
                </a:solidFill>
              </a:rPr>
              <a:t>http://www.wikihow.com/Spot-an-Online-Scam</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2147464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481" y="735970"/>
            <a:ext cx="3814627" cy="5509200"/>
          </a:xfrm>
          <a:prstGeom prst="rect">
            <a:avLst/>
          </a:prstGeom>
          <a:solidFill>
            <a:srgbClr val="4C0822"/>
          </a:solidFill>
        </p:spPr>
        <p:txBody>
          <a:bodyPr wrap="square" rtlCol="0">
            <a:spAutoFit/>
          </a:bodyPr>
          <a:lstStyle/>
          <a:p>
            <a:r>
              <a:rPr lang="en-US" b="1" dirty="0">
                <a:solidFill>
                  <a:schemeClr val="bg1"/>
                </a:solidFill>
              </a:rPr>
              <a:t>Ask yourself: do they promise that you will become rich overnight?</a:t>
            </a:r>
          </a:p>
          <a:p>
            <a:endParaRPr lang="en-US" b="1" dirty="0">
              <a:solidFill>
                <a:schemeClr val="bg1"/>
              </a:solidFill>
            </a:endParaRPr>
          </a:p>
          <a:p>
            <a:r>
              <a:rPr lang="en-US" dirty="0">
                <a:solidFill>
                  <a:schemeClr val="bg1"/>
                </a:solidFill>
              </a:rPr>
              <a:t>Let's face it. Very, very few of us are ever going to make thousands of dollars each day. However, scammers prey on our hopes and dreams of being rich without moving a finger. </a:t>
            </a:r>
          </a:p>
          <a:p>
            <a:endParaRPr lang="en-US" dirty="0">
              <a:solidFill>
                <a:schemeClr val="bg1"/>
              </a:solidFill>
            </a:endParaRPr>
          </a:p>
          <a:p>
            <a:r>
              <a:rPr lang="en-US" dirty="0">
                <a:solidFill>
                  <a:schemeClr val="bg1"/>
                </a:solidFill>
              </a:rPr>
              <a:t>They tell us that our dreams can come true, but only if we do what they tell us to do. Our emotions shove aside logic, and we want to believe what they say, even if they are shady characters. </a:t>
            </a:r>
          </a:p>
          <a:p>
            <a:endParaRPr lang="en-US" dirty="0">
              <a:solidFill>
                <a:schemeClr val="bg1"/>
              </a:solidFill>
            </a:endParaRPr>
          </a:p>
          <a:p>
            <a:r>
              <a:rPr lang="en-US" dirty="0">
                <a:solidFill>
                  <a:schemeClr val="bg1"/>
                </a:solidFill>
              </a:rPr>
              <a:t>Thus, the scammer's greatest weapon is </a:t>
            </a:r>
            <a:r>
              <a:rPr lang="en-US" i="1" dirty="0">
                <a:solidFill>
                  <a:schemeClr val="bg1"/>
                </a:solidFill>
              </a:rPr>
              <a:t>you</a:t>
            </a:r>
            <a:r>
              <a:rPr lang="en-US" dirty="0">
                <a:solidFill>
                  <a:schemeClr val="bg1"/>
                </a:solidFill>
              </a:rPr>
              <a:t>. Always keep your </a:t>
            </a:r>
            <a:r>
              <a:rPr lang="en-US" u="sng" dirty="0">
                <a:solidFill>
                  <a:schemeClr val="bg1"/>
                </a:solidFill>
              </a:rPr>
              <a:t>logic</a:t>
            </a:r>
            <a:r>
              <a:rPr lang="en-US" dirty="0">
                <a:solidFill>
                  <a:schemeClr val="bg1"/>
                </a:solidFill>
              </a:rPr>
              <a:t> handy.</a:t>
            </a:r>
          </a:p>
          <a:p>
            <a:endParaRPr lang="en-US" sz="1400" dirty="0">
              <a:solidFill>
                <a:schemeClr val="bg1"/>
              </a:solidFill>
            </a:endParaRPr>
          </a:p>
          <a:p>
            <a:r>
              <a:rPr lang="en-US" sz="1400" dirty="0">
                <a:solidFill>
                  <a:schemeClr val="bg1"/>
                </a:solidFill>
              </a:rPr>
              <a:t>http://www.wikihow.com/Spot-an-Online-Scam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758" y="0"/>
            <a:ext cx="7960242" cy="6858000"/>
          </a:xfrm>
          <a:prstGeom prst="rect">
            <a:avLst/>
          </a:prstGeom>
        </p:spPr>
      </p:pic>
      <p:sp>
        <p:nvSpPr>
          <p:cNvPr id="4" name="TextBox 3"/>
          <p:cNvSpPr txBox="1"/>
          <p:nvPr/>
        </p:nvSpPr>
        <p:spPr>
          <a:xfrm>
            <a:off x="10696354" y="6501127"/>
            <a:ext cx="1201479" cy="249642"/>
          </a:xfrm>
          <a:prstGeom prst="rect">
            <a:avLst/>
          </a:prstGeom>
          <a:solidFill>
            <a:schemeClr val="bg1">
              <a:lumMod val="65000"/>
            </a:schemeClr>
          </a:solid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4168968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380" y="452558"/>
            <a:ext cx="4749188" cy="6063198"/>
          </a:xfrm>
          <a:prstGeom prst="rect">
            <a:avLst/>
          </a:prstGeom>
          <a:solidFill>
            <a:srgbClr val="4C0822"/>
          </a:solidFill>
        </p:spPr>
        <p:txBody>
          <a:bodyPr wrap="square" rtlCol="0">
            <a:spAutoFit/>
          </a:bodyPr>
          <a:lstStyle/>
          <a:p>
            <a:r>
              <a:rPr lang="en-US" b="1" dirty="0">
                <a:solidFill>
                  <a:schemeClr val="bg1"/>
                </a:solidFill>
              </a:rPr>
              <a:t>Ask yourself: what's in it for them?</a:t>
            </a:r>
            <a:r>
              <a:rPr lang="en-US" dirty="0">
                <a:solidFill>
                  <a:schemeClr val="bg1"/>
                </a:solidFill>
              </a:rPr>
              <a:t> </a:t>
            </a:r>
          </a:p>
          <a:p>
            <a:endParaRPr lang="en-US" dirty="0">
              <a:solidFill>
                <a:schemeClr val="bg1"/>
              </a:solidFill>
            </a:endParaRPr>
          </a:p>
          <a:p>
            <a:r>
              <a:rPr lang="en-US" dirty="0">
                <a:solidFill>
                  <a:schemeClr val="bg1"/>
                </a:solidFill>
              </a:rPr>
              <a:t>Are they trying to help us out of the goodness of their own hearts? Are they making a selfless sacrifice of their time to help us become rich beyond your wildest dreams? Not likely. </a:t>
            </a:r>
          </a:p>
          <a:p>
            <a:endParaRPr lang="en-US" dirty="0">
              <a:solidFill>
                <a:schemeClr val="bg1"/>
              </a:solidFill>
            </a:endParaRPr>
          </a:p>
          <a:p>
            <a:r>
              <a:rPr lang="en-US" dirty="0">
                <a:solidFill>
                  <a:schemeClr val="bg1"/>
                </a:solidFill>
              </a:rPr>
              <a:t>Very few people in the online community are going to volunteer vast amounts of their time and effort just to help someone else succeed. Most of the time, they are doing it for their own benefit. </a:t>
            </a:r>
          </a:p>
          <a:p>
            <a:endParaRPr lang="en-US" dirty="0">
              <a:solidFill>
                <a:schemeClr val="bg1"/>
              </a:solidFill>
            </a:endParaRPr>
          </a:p>
          <a:p>
            <a:r>
              <a:rPr lang="en-US" dirty="0">
                <a:solidFill>
                  <a:schemeClr val="bg1"/>
                </a:solidFill>
              </a:rPr>
              <a:t>When we ask this question, we have to see through the lies. We need to recognize the reason behind </a:t>
            </a:r>
            <a:r>
              <a:rPr lang="en-US" u="sng" dirty="0">
                <a:solidFill>
                  <a:schemeClr val="bg1"/>
                </a:solidFill>
              </a:rPr>
              <a:t>false statements</a:t>
            </a:r>
            <a:r>
              <a:rPr lang="en-US" dirty="0">
                <a:solidFill>
                  <a:schemeClr val="bg1"/>
                </a:solidFill>
              </a:rPr>
              <a:t>. For example, when they say that we could </a:t>
            </a:r>
            <a:r>
              <a:rPr lang="en-US" i="1" dirty="0">
                <a:solidFill>
                  <a:schemeClr val="bg1"/>
                </a:solidFill>
              </a:rPr>
              <a:t>earn $1,000/day, </a:t>
            </a:r>
            <a:r>
              <a:rPr lang="en-US" dirty="0">
                <a:solidFill>
                  <a:schemeClr val="bg1"/>
                </a:solidFill>
              </a:rPr>
              <a:t>they actually just want to draw us into their web. Their ultimate goal is for us to give them money in the form of an up front "registration fee.“</a:t>
            </a:r>
          </a:p>
          <a:p>
            <a:endParaRPr lang="en-US" sz="1400" dirty="0">
              <a:solidFill>
                <a:schemeClr val="bg1"/>
              </a:solidFill>
            </a:endParaRPr>
          </a:p>
          <a:p>
            <a:r>
              <a:rPr lang="en-US" sz="1400" dirty="0">
                <a:solidFill>
                  <a:schemeClr val="bg1"/>
                </a:solidFill>
              </a:rPr>
              <a:t>http://www.wikihow.com/Spot-an-Online-Scam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688" y="0"/>
            <a:ext cx="7003312" cy="6858000"/>
          </a:xfrm>
          <a:prstGeom prst="rect">
            <a:avLst/>
          </a:prstGeom>
        </p:spPr>
      </p:pic>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4044528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9631" y="557717"/>
            <a:ext cx="4298202" cy="5509200"/>
          </a:xfrm>
          <a:prstGeom prst="rect">
            <a:avLst/>
          </a:prstGeom>
          <a:solidFill>
            <a:srgbClr val="4C0822"/>
          </a:solidFill>
        </p:spPr>
        <p:txBody>
          <a:bodyPr wrap="square" rtlCol="0">
            <a:spAutoFit/>
          </a:bodyPr>
          <a:lstStyle/>
          <a:p>
            <a:r>
              <a:rPr lang="en-US" b="1" dirty="0">
                <a:solidFill>
                  <a:schemeClr val="bg1"/>
                </a:solidFill>
              </a:rPr>
              <a:t>Ask yourself: how are they making money?</a:t>
            </a:r>
            <a:r>
              <a:rPr lang="en-US" dirty="0">
                <a:solidFill>
                  <a:schemeClr val="bg1"/>
                </a:solidFill>
              </a:rPr>
              <a:t> </a:t>
            </a:r>
          </a:p>
          <a:p>
            <a:endParaRPr lang="en-US" dirty="0">
              <a:solidFill>
                <a:schemeClr val="bg1"/>
              </a:solidFill>
            </a:endParaRPr>
          </a:p>
          <a:p>
            <a:r>
              <a:rPr lang="en-US" dirty="0">
                <a:solidFill>
                  <a:schemeClr val="bg1"/>
                </a:solidFill>
              </a:rPr>
              <a:t>There are only two different ways that websites can make money from you: independently of you or dependent on you. In other words, websites making money, independent of you, don't need you to succeed for them to succeed. </a:t>
            </a:r>
          </a:p>
          <a:p>
            <a:endParaRPr lang="en-US" dirty="0">
              <a:solidFill>
                <a:schemeClr val="bg1"/>
              </a:solidFill>
            </a:endParaRPr>
          </a:p>
          <a:p>
            <a:r>
              <a:rPr lang="en-US" dirty="0">
                <a:solidFill>
                  <a:schemeClr val="bg1"/>
                </a:solidFill>
              </a:rPr>
              <a:t>On the other hand, websites making money, dependently on you, need you to succeed in order for them to succeed. A website dependent on you for their own well-being is much less likely to be a scam, since they cannot survive if you don't make money. They will have more </a:t>
            </a:r>
            <a:r>
              <a:rPr lang="en-US" u="sng" dirty="0">
                <a:solidFill>
                  <a:schemeClr val="bg1"/>
                </a:solidFill>
              </a:rPr>
              <a:t>incentive</a:t>
            </a:r>
            <a:r>
              <a:rPr lang="en-US" dirty="0">
                <a:solidFill>
                  <a:schemeClr val="bg1"/>
                </a:solidFill>
              </a:rPr>
              <a:t> to help you make money, rather than hurt you.</a:t>
            </a:r>
          </a:p>
          <a:p>
            <a:endParaRPr lang="en-US" sz="1400" dirty="0">
              <a:solidFill>
                <a:schemeClr val="bg1"/>
              </a:solidFill>
            </a:endParaRPr>
          </a:p>
          <a:p>
            <a:r>
              <a:rPr lang="en-US" sz="1400" dirty="0">
                <a:solidFill>
                  <a:schemeClr val="bg1"/>
                </a:solidFill>
              </a:rPr>
              <a:t>http://www.wikihow.com/Spot-an-Online-Scam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263740" cy="6858000"/>
          </a:xfrm>
          <a:prstGeom prst="rect">
            <a:avLst/>
          </a:prstGeom>
        </p:spPr>
      </p:pic>
      <p:sp>
        <p:nvSpPr>
          <p:cNvPr id="4" name="TextBox 3"/>
          <p:cNvSpPr txBox="1"/>
          <p:nvPr/>
        </p:nvSpPr>
        <p:spPr>
          <a:xfrm>
            <a:off x="5752214" y="6405435"/>
            <a:ext cx="1201479" cy="249642"/>
          </a:xfrm>
          <a:prstGeom prst="rect">
            <a:avLst/>
          </a:prstGeom>
          <a:solidFill>
            <a:schemeClr val="bg2">
              <a:lumMod val="75000"/>
            </a:schemeClr>
          </a:solid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2706631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42"/>
            <a:ext cx="12192000" cy="6858000"/>
          </a:xfrm>
          <a:prstGeom prst="rect">
            <a:avLst/>
          </a:prstGeom>
        </p:spPr>
      </p:pic>
      <p:sp>
        <p:nvSpPr>
          <p:cNvPr id="2" name="TextBox 1"/>
          <p:cNvSpPr txBox="1"/>
          <p:nvPr/>
        </p:nvSpPr>
        <p:spPr>
          <a:xfrm>
            <a:off x="270623" y="4496281"/>
            <a:ext cx="7180015" cy="2185214"/>
          </a:xfrm>
          <a:prstGeom prst="rect">
            <a:avLst/>
          </a:prstGeom>
          <a:solidFill>
            <a:srgbClr val="4C0822"/>
          </a:solidFill>
        </p:spPr>
        <p:txBody>
          <a:bodyPr wrap="square" rtlCol="0">
            <a:spAutoFit/>
          </a:bodyPr>
          <a:lstStyle/>
          <a:p>
            <a:r>
              <a:rPr lang="en-US" b="1" dirty="0">
                <a:solidFill>
                  <a:schemeClr val="bg1"/>
                </a:solidFill>
              </a:rPr>
              <a:t>Another sign of a scam is a </a:t>
            </a:r>
            <a:r>
              <a:rPr lang="en-US" b="1" u="sng" dirty="0">
                <a:solidFill>
                  <a:schemeClr val="bg1"/>
                </a:solidFill>
              </a:rPr>
              <a:t>buy-now statement</a:t>
            </a:r>
            <a:r>
              <a:rPr lang="en-US" b="1" dirty="0">
                <a:solidFill>
                  <a:schemeClr val="bg1"/>
                </a:solidFill>
              </a:rPr>
              <a:t> like "I can't keep this information online forever, so you have 3 hours to make your choice.</a:t>
            </a:r>
            <a:endParaRPr lang="en-US" dirty="0">
              <a:solidFill>
                <a:schemeClr val="bg1"/>
              </a:solidFill>
            </a:endParaRPr>
          </a:p>
          <a:p>
            <a:endParaRPr lang="en-US" dirty="0">
              <a:solidFill>
                <a:schemeClr val="bg1"/>
              </a:solidFill>
            </a:endParaRPr>
          </a:p>
          <a:p>
            <a:r>
              <a:rPr lang="en-US" dirty="0">
                <a:solidFill>
                  <a:schemeClr val="bg1"/>
                </a:solidFill>
              </a:rPr>
              <a:t>Creating a feeling of scarcity helps make the item seem more valuable. Sometimes the website </a:t>
            </a:r>
            <a:r>
              <a:rPr lang="en-US" i="1" dirty="0">
                <a:solidFill>
                  <a:schemeClr val="bg1"/>
                </a:solidFill>
              </a:rPr>
              <a:t>does</a:t>
            </a:r>
            <a:r>
              <a:rPr lang="en-US" dirty="0">
                <a:solidFill>
                  <a:schemeClr val="bg1"/>
                </a:solidFill>
              </a:rPr>
              <a:t> go dark after a day or so... </a:t>
            </a:r>
            <a:r>
              <a:rPr lang="en-US" i="1" dirty="0">
                <a:solidFill>
                  <a:schemeClr val="bg1"/>
                </a:solidFill>
              </a:rPr>
              <a:t>but that's probably because it was pulled by the web-host for being an illegal scam</a:t>
            </a:r>
            <a:r>
              <a:rPr lang="en-US" dirty="0">
                <a:solidFill>
                  <a:schemeClr val="bg1"/>
                </a:solidFill>
              </a:rPr>
              <a:t>.</a:t>
            </a:r>
          </a:p>
          <a:p>
            <a:endParaRPr lang="en-US" sz="1400" dirty="0">
              <a:solidFill>
                <a:schemeClr val="bg1"/>
              </a:solidFill>
            </a:endParaRPr>
          </a:p>
          <a:p>
            <a:r>
              <a:rPr lang="en-US" sz="1400" dirty="0">
                <a:solidFill>
                  <a:schemeClr val="bg1"/>
                </a:solidFill>
              </a:rPr>
              <a:t>http://www.wikihow.com/Spot-an-Online-Scam</a:t>
            </a: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2266359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18483</TotalTime>
  <Words>373</Words>
  <Application>Microsoft Office PowerPoint</Application>
  <PresentationFormat>Widescreen</PresentationFormat>
  <Paragraphs>73</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589</cp:revision>
  <dcterms:created xsi:type="dcterms:W3CDTF">2016-07-19T04:55:11Z</dcterms:created>
  <dcterms:modified xsi:type="dcterms:W3CDTF">2016-10-26T02:48:45Z</dcterms:modified>
</cp:coreProperties>
</file>