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7" r:id="rId5"/>
    <p:sldId id="348" r:id="rId6"/>
    <p:sldId id="349" r:id="rId7"/>
    <p:sldId id="350" r:id="rId8"/>
    <p:sldId id="351" r:id="rId9"/>
    <p:sldId id="352" r:id="rId10"/>
    <p:sldId id="353" r:id="rId11"/>
    <p:sldId id="355" r:id="rId12"/>
    <p:sldId id="356" r:id="rId13"/>
    <p:sldId id="357" r:id="rId14"/>
    <p:sldId id="358"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0822"/>
    <a:srgbClr val="360C2E"/>
    <a:srgbClr val="C6184E"/>
    <a:srgbClr val="EC5E8A"/>
    <a:srgbClr val="CD5B05"/>
    <a:srgbClr val="E92B73"/>
    <a:srgbClr val="EF5F25"/>
    <a:srgbClr val="AE1237"/>
    <a:srgbClr val="F56A2B"/>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AE1237"/>
            </a:gs>
            <a:gs pos="98230">
              <a:srgbClr val="AE1237"/>
            </a:gs>
            <a:gs pos="85000">
              <a:srgbClr val="4C082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LIFE</a:t>
            </a:r>
          </a:p>
          <a:p>
            <a:pPr algn="ctr"/>
            <a:r>
              <a:rPr lang="en-US" sz="4400" dirty="0">
                <a:solidFill>
                  <a:schemeClr val="bg1"/>
                </a:solidFill>
              </a:rPr>
              <a:t>Collect vs. </a:t>
            </a:r>
            <a:r>
              <a:rPr lang="en-US" sz="4400">
                <a:solidFill>
                  <a:schemeClr val="bg1"/>
                </a:solidFill>
              </a:rPr>
              <a:t>Spending</a:t>
            </a:r>
            <a:endParaRPr lang="en-US" sz="4400" dirty="0">
              <a:solidFill>
                <a:schemeClr val="bg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72228" y="2299854"/>
            <a:ext cx="2422566" cy="2887245"/>
          </a:xfrm>
          <a:prstGeom prst="ellipse">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9676410" y="2299853"/>
            <a:ext cx="2422566" cy="2887245"/>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548" y="952227"/>
            <a:ext cx="3646968" cy="5232202"/>
          </a:xfrm>
          <a:prstGeom prst="rect">
            <a:avLst/>
          </a:prstGeom>
          <a:solidFill>
            <a:srgbClr val="4C0822"/>
          </a:solidFill>
        </p:spPr>
        <p:txBody>
          <a:bodyPr wrap="square" rtlCol="0">
            <a:spAutoFit/>
          </a:bodyPr>
          <a:lstStyle/>
          <a:p>
            <a:r>
              <a:rPr lang="en-US" dirty="0">
                <a:solidFill>
                  <a:schemeClr val="bg1"/>
                </a:solidFill>
              </a:rPr>
              <a:t>Property taxes provide the chief source of income for local governments today. Taxes are levied on land, buildings, and personal dwellings. </a:t>
            </a:r>
          </a:p>
          <a:p>
            <a:endParaRPr lang="en-US" dirty="0">
              <a:solidFill>
                <a:schemeClr val="bg1"/>
              </a:solidFill>
            </a:endParaRPr>
          </a:p>
          <a:p>
            <a:r>
              <a:rPr lang="en-US" dirty="0">
                <a:solidFill>
                  <a:schemeClr val="bg1"/>
                </a:solidFill>
              </a:rPr>
              <a:t>Property must be assessed for its value, and most cities employ tax assessors for that job. Property taxes are controversial because other types of property, such as stocks, bonds, and bank accounts, generally are not taxed. </a:t>
            </a:r>
          </a:p>
          <a:p>
            <a:endParaRPr lang="en-US" dirty="0">
              <a:solidFill>
                <a:schemeClr val="bg1"/>
              </a:solidFill>
            </a:endParaRPr>
          </a:p>
          <a:p>
            <a:r>
              <a:rPr lang="en-US" dirty="0">
                <a:solidFill>
                  <a:schemeClr val="bg1"/>
                </a:solidFill>
              </a:rPr>
              <a:t>Those who hold "real" property, then, pay a disproportionate share of the taxes.</a:t>
            </a:r>
          </a:p>
          <a:p>
            <a:endParaRPr lang="en-US" sz="1400" dirty="0">
              <a:solidFill>
                <a:schemeClr val="bg1"/>
              </a:solidFill>
            </a:endParaRPr>
          </a:p>
          <a:p>
            <a:r>
              <a:rPr lang="en-US" sz="1400" dirty="0">
                <a:solidFill>
                  <a:schemeClr val="bg1"/>
                </a:solidFill>
              </a:rPr>
              <a:t>http://www.ushistory.org/gov/12b.asp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8474" y="0"/>
            <a:ext cx="8183525" cy="6858000"/>
          </a:xfrm>
          <a:prstGeom prst="rect">
            <a:avLst/>
          </a:prstGeom>
        </p:spPr>
      </p:pic>
      <p:sp>
        <p:nvSpPr>
          <p:cNvPr id="4" name="Rectangle 3"/>
          <p:cNvSpPr/>
          <p:nvPr/>
        </p:nvSpPr>
        <p:spPr>
          <a:xfrm>
            <a:off x="10975352" y="6328613"/>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786974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4646428"/>
          </a:xfrm>
          <a:prstGeom prst="rect">
            <a:avLst/>
          </a:prstGeom>
        </p:spPr>
      </p:pic>
      <p:sp>
        <p:nvSpPr>
          <p:cNvPr id="2" name="TextBox 1"/>
          <p:cNvSpPr txBox="1"/>
          <p:nvPr/>
        </p:nvSpPr>
        <p:spPr>
          <a:xfrm>
            <a:off x="388087" y="4827181"/>
            <a:ext cx="11415823" cy="1631216"/>
          </a:xfrm>
          <a:prstGeom prst="rect">
            <a:avLst/>
          </a:prstGeom>
          <a:solidFill>
            <a:srgbClr val="4C0822"/>
          </a:solidFill>
        </p:spPr>
        <p:txBody>
          <a:bodyPr wrap="square" rtlCol="0">
            <a:spAutoFit/>
          </a:bodyPr>
          <a:lstStyle/>
          <a:p>
            <a:r>
              <a:rPr lang="en-US" dirty="0">
                <a:solidFill>
                  <a:schemeClr val="bg1"/>
                </a:solidFill>
              </a:rPr>
              <a:t>Other taxes include inheritance and estate taxes imposed when a person dies and wills property to heirs. Several states have severance taxes, levied on those that extract natural resources such as coal, oil, timber, and gas from the land. </a:t>
            </a:r>
          </a:p>
          <a:p>
            <a:endParaRPr lang="en-US" dirty="0">
              <a:solidFill>
                <a:schemeClr val="bg1"/>
              </a:solidFill>
            </a:endParaRPr>
          </a:p>
          <a:p>
            <a:r>
              <a:rPr lang="en-US" dirty="0">
                <a:solidFill>
                  <a:schemeClr val="bg1"/>
                </a:solidFill>
              </a:rPr>
              <a:t>Almost all states place special </a:t>
            </a:r>
            <a:r>
              <a:rPr lang="en-US" u="sng" dirty="0">
                <a:solidFill>
                  <a:schemeClr val="bg1"/>
                </a:solidFill>
              </a:rPr>
              <a:t>excise taxes</a:t>
            </a:r>
            <a:r>
              <a:rPr lang="en-US" dirty="0">
                <a:solidFill>
                  <a:schemeClr val="bg1"/>
                </a:solidFill>
              </a:rPr>
              <a:t> on gasoline, liquor, automobiles, and cigarettes.</a:t>
            </a:r>
          </a:p>
          <a:p>
            <a:endParaRPr lang="en-US" sz="1400" dirty="0">
              <a:solidFill>
                <a:schemeClr val="bg1"/>
              </a:solidFill>
            </a:endParaRPr>
          </a:p>
          <a:p>
            <a:r>
              <a:rPr lang="en-US" sz="1400" dirty="0">
                <a:solidFill>
                  <a:schemeClr val="bg1"/>
                </a:solidFill>
              </a:rPr>
              <a:t>http://www.ushistory.org/gov/12b.asp</a:t>
            </a:r>
          </a:p>
        </p:txBody>
      </p:sp>
      <p:sp>
        <p:nvSpPr>
          <p:cNvPr id="4" name="Rectangle 3"/>
          <p:cNvSpPr/>
          <p:nvPr/>
        </p:nvSpPr>
        <p:spPr>
          <a:xfrm>
            <a:off x="108877" y="4244631"/>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570491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6021"/>
          </a:xfrm>
          <a:prstGeom prst="rect">
            <a:avLst/>
          </a:prstGeom>
        </p:spPr>
      </p:pic>
      <p:sp>
        <p:nvSpPr>
          <p:cNvPr id="2" name="TextBox 1"/>
          <p:cNvSpPr txBox="1"/>
          <p:nvPr/>
        </p:nvSpPr>
        <p:spPr>
          <a:xfrm>
            <a:off x="7747591" y="233917"/>
            <a:ext cx="4221126" cy="3016210"/>
          </a:xfrm>
          <a:prstGeom prst="rect">
            <a:avLst/>
          </a:prstGeom>
          <a:solidFill>
            <a:srgbClr val="4C0822"/>
          </a:solidFill>
        </p:spPr>
        <p:txBody>
          <a:bodyPr wrap="square" rtlCol="0">
            <a:spAutoFit/>
          </a:bodyPr>
          <a:lstStyle/>
          <a:p>
            <a:r>
              <a:rPr lang="en-US" dirty="0">
                <a:solidFill>
                  <a:schemeClr val="bg1"/>
                </a:solidFill>
              </a:rPr>
              <a:t>Most states get more than a quarter of their income from federal grants that usually come with restrictions as to how the money can be used. </a:t>
            </a:r>
          </a:p>
          <a:p>
            <a:endParaRPr lang="en-US" u="sng" dirty="0">
              <a:solidFill>
                <a:schemeClr val="bg1"/>
              </a:solidFill>
            </a:endParaRPr>
          </a:p>
          <a:p>
            <a:r>
              <a:rPr lang="en-US" u="sng" dirty="0">
                <a:solidFill>
                  <a:schemeClr val="bg1"/>
                </a:solidFill>
              </a:rPr>
              <a:t>Federal grants </a:t>
            </a:r>
            <a:r>
              <a:rPr lang="en-US" dirty="0">
                <a:solidFill>
                  <a:schemeClr val="bg1"/>
                </a:solidFill>
              </a:rPr>
              <a:t>often go for building projects, such as roads, bridges, and dams, and for education, health care, and welfare.</a:t>
            </a:r>
          </a:p>
          <a:p>
            <a:endParaRPr lang="en-US" sz="1400" dirty="0">
              <a:solidFill>
                <a:schemeClr val="bg1"/>
              </a:solidFill>
            </a:endParaRPr>
          </a:p>
          <a:p>
            <a:r>
              <a:rPr lang="en-US" sz="1400" dirty="0">
                <a:solidFill>
                  <a:schemeClr val="bg1"/>
                </a:solidFill>
              </a:rPr>
              <a:t>http://www.ushistory.org/gov/12b.asp</a:t>
            </a:r>
          </a:p>
        </p:txBody>
      </p:sp>
      <p:sp>
        <p:nvSpPr>
          <p:cNvPr id="4" name="Rectangle 3"/>
          <p:cNvSpPr/>
          <p:nvPr/>
        </p:nvSpPr>
        <p:spPr>
          <a:xfrm>
            <a:off x="172673" y="6392409"/>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629389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65814" y="2585491"/>
            <a:ext cx="4880344" cy="3847207"/>
          </a:xfrm>
          <a:prstGeom prst="rect">
            <a:avLst/>
          </a:prstGeom>
          <a:solidFill>
            <a:srgbClr val="4C0822"/>
          </a:solidFill>
        </p:spPr>
        <p:txBody>
          <a:bodyPr wrap="square" rtlCol="0">
            <a:spAutoFit/>
          </a:bodyPr>
          <a:lstStyle/>
          <a:p>
            <a:r>
              <a:rPr lang="en-US" dirty="0">
                <a:solidFill>
                  <a:schemeClr val="bg1"/>
                </a:solidFill>
              </a:rPr>
              <a:t>In recent years more and more states have turned to lotteries to pay their expenses. </a:t>
            </a:r>
          </a:p>
          <a:p>
            <a:endParaRPr lang="en-US" dirty="0">
              <a:solidFill>
                <a:schemeClr val="bg1"/>
              </a:solidFill>
            </a:endParaRPr>
          </a:p>
          <a:p>
            <a:r>
              <a:rPr lang="en-US" dirty="0">
                <a:solidFill>
                  <a:schemeClr val="bg1"/>
                </a:solidFill>
              </a:rPr>
              <a:t>Billions of dollars now come from lotteries, with states retaining about one-third of the money as proceeds. Some states designate that the money be spent on something special, such as education, the arts, or building projects. </a:t>
            </a:r>
          </a:p>
          <a:p>
            <a:endParaRPr lang="en-US" dirty="0">
              <a:solidFill>
                <a:schemeClr val="bg1"/>
              </a:solidFill>
            </a:endParaRPr>
          </a:p>
          <a:p>
            <a:r>
              <a:rPr lang="en-US" dirty="0">
                <a:solidFill>
                  <a:schemeClr val="bg1"/>
                </a:solidFill>
              </a:rPr>
              <a:t>Lotteries are </a:t>
            </a:r>
            <a:r>
              <a:rPr lang="en-US" u="sng" dirty="0">
                <a:solidFill>
                  <a:schemeClr val="bg1"/>
                </a:solidFill>
              </a:rPr>
              <a:t>controversial</a:t>
            </a:r>
            <a:r>
              <a:rPr lang="en-US" dirty="0">
                <a:solidFill>
                  <a:schemeClr val="bg1"/>
                </a:solidFill>
              </a:rPr>
              <a:t> because some people believe that lotteries hurt lower-income people, who buy most of the tickets.</a:t>
            </a:r>
          </a:p>
          <a:p>
            <a:endParaRPr lang="en-US" sz="1400" dirty="0">
              <a:solidFill>
                <a:schemeClr val="bg1"/>
              </a:solidFill>
            </a:endParaRPr>
          </a:p>
          <a:p>
            <a:r>
              <a:rPr lang="en-US" sz="1400" dirty="0">
                <a:solidFill>
                  <a:schemeClr val="bg1"/>
                </a:solidFill>
              </a:rPr>
              <a:t>http://www.ushistory.org/gov/12b.asp</a:t>
            </a:r>
          </a:p>
        </p:txBody>
      </p:sp>
      <p:sp>
        <p:nvSpPr>
          <p:cNvPr id="4" name="Rectangle 3"/>
          <p:cNvSpPr/>
          <p:nvPr/>
        </p:nvSpPr>
        <p:spPr>
          <a:xfrm>
            <a:off x="10932821" y="643269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637882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152167" y="2201613"/>
            <a:ext cx="4795284" cy="4401205"/>
          </a:xfrm>
          <a:prstGeom prst="rect">
            <a:avLst/>
          </a:prstGeom>
          <a:solidFill>
            <a:srgbClr val="4C0822"/>
          </a:solidFill>
        </p:spPr>
        <p:txBody>
          <a:bodyPr wrap="square" rtlCol="0">
            <a:spAutoFit/>
          </a:bodyPr>
          <a:lstStyle/>
          <a:p>
            <a:r>
              <a:rPr lang="en-US" dirty="0">
                <a:solidFill>
                  <a:schemeClr val="bg1"/>
                </a:solidFill>
              </a:rPr>
              <a:t>Taxes, federal grants, fees, licenses, and lotteries support state and local budgets. Most people understand more about where their state and local taxes and fees go than they do about federal expenditures. </a:t>
            </a:r>
          </a:p>
          <a:p>
            <a:endParaRPr lang="en-US" dirty="0">
              <a:solidFill>
                <a:schemeClr val="bg1"/>
              </a:solidFill>
            </a:endParaRPr>
          </a:p>
          <a:p>
            <a:r>
              <a:rPr lang="en-US" dirty="0">
                <a:solidFill>
                  <a:schemeClr val="bg1"/>
                </a:solidFill>
              </a:rPr>
              <a:t>Perhaps that is because state and local services tend to affect their personal lives more directly. Still, many complain that they do not get their money's worth. </a:t>
            </a:r>
          </a:p>
          <a:p>
            <a:endParaRPr lang="en-US" dirty="0">
              <a:solidFill>
                <a:schemeClr val="bg1"/>
              </a:solidFill>
            </a:endParaRPr>
          </a:p>
          <a:p>
            <a:r>
              <a:rPr lang="en-US" dirty="0">
                <a:solidFill>
                  <a:schemeClr val="bg1"/>
                </a:solidFill>
              </a:rPr>
              <a:t>It is always easier to recognize the pinch that taxes bring than the services most people take for granted.</a:t>
            </a:r>
          </a:p>
          <a:p>
            <a:endParaRPr lang="en-US" sz="1400" dirty="0">
              <a:solidFill>
                <a:schemeClr val="bg1"/>
              </a:solidFill>
            </a:endParaRPr>
          </a:p>
          <a:p>
            <a:r>
              <a:rPr lang="en-US" sz="1400" dirty="0">
                <a:solidFill>
                  <a:schemeClr val="bg1"/>
                </a:solidFill>
              </a:rPr>
              <a:t>http://www.ushistory.org/gov/12b.asp</a:t>
            </a:r>
          </a:p>
        </p:txBody>
      </p:sp>
      <p:sp>
        <p:nvSpPr>
          <p:cNvPr id="4" name="Rectangle 3"/>
          <p:cNvSpPr/>
          <p:nvPr/>
        </p:nvSpPr>
        <p:spPr>
          <a:xfrm>
            <a:off x="140775" y="6495096"/>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765065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0" b="95776" l="9949" r="89933"/>
                    </a14:imgEffect>
                  </a14:imgLayer>
                </a14:imgProps>
              </a:ext>
              <a:ext uri="{28A0092B-C50C-407E-A947-70E740481C1C}">
                <a14:useLocalDpi xmlns:a14="http://schemas.microsoft.com/office/drawing/2010/main" val="0"/>
              </a:ext>
            </a:extLst>
          </a:blip>
          <a:srcRect l="3217" t="-10113" r="21061" b="-1"/>
          <a:stretch/>
        </p:blipFill>
        <p:spPr>
          <a:xfrm>
            <a:off x="6996222" y="-1067427"/>
            <a:ext cx="3699374" cy="8062475"/>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0" b="95776" l="9949" r="89933"/>
                    </a14:imgEffect>
                  </a14:imgLayer>
                </a14:imgProps>
              </a:ext>
              <a:ext uri="{28A0092B-C50C-407E-A947-70E740481C1C}">
                <a14:useLocalDpi xmlns:a14="http://schemas.microsoft.com/office/drawing/2010/main" val="0"/>
              </a:ext>
            </a:extLst>
          </a:blip>
          <a:srcRect l="3217" t="-10113" r="21061" b="-1"/>
          <a:stretch/>
        </p:blipFill>
        <p:spPr>
          <a:xfrm>
            <a:off x="8492626" y="244418"/>
            <a:ext cx="3699374" cy="6858000"/>
          </a:xfrm>
          <a:prstGeom prst="rect">
            <a:avLst/>
          </a:prstGeom>
        </p:spPr>
      </p:pic>
      <p:sp>
        <p:nvSpPr>
          <p:cNvPr id="5" name="TextBox 4"/>
          <p:cNvSpPr txBox="1"/>
          <p:nvPr/>
        </p:nvSpPr>
        <p:spPr>
          <a:xfrm>
            <a:off x="288676" y="302030"/>
            <a:ext cx="6548668" cy="3016210"/>
          </a:xfrm>
          <a:prstGeom prst="rect">
            <a:avLst/>
          </a:prstGeom>
          <a:solidFill>
            <a:srgbClr val="4C0822"/>
          </a:solidFill>
        </p:spPr>
        <p:txBody>
          <a:bodyPr wrap="square" rtlCol="0">
            <a:spAutoFit/>
          </a:bodyPr>
          <a:lstStyle/>
          <a:p>
            <a:pPr algn="ctr"/>
            <a:r>
              <a:rPr lang="en-US" sz="2800" dirty="0">
                <a:solidFill>
                  <a:schemeClr val="bg1"/>
                </a:solidFill>
              </a:rPr>
              <a:t>Key Words</a:t>
            </a:r>
          </a:p>
          <a:p>
            <a:r>
              <a:rPr lang="en-US" dirty="0">
                <a:solidFill>
                  <a:schemeClr val="bg1"/>
                </a:solidFill>
              </a:rPr>
              <a:t>government-related activity</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power-to-tax	         </a:t>
            </a:r>
            <a:r>
              <a:rPr lang="en-US" dirty="0">
                <a:solidFill>
                  <a:schemeClr val="bg1"/>
                </a:solidFill>
              </a:rPr>
              <a:t>taxes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local governments 	</a:t>
            </a:r>
            <a:r>
              <a:rPr lang="en-US" dirty="0">
                <a:solidFill>
                  <a:schemeClr val="bg1"/>
                </a:solidFill>
                <a:cs typeface="Arial" panose="020B0604020202020204" pitchFamily="34" charset="0"/>
              </a:rPr>
              <a:t>	   </a:t>
            </a:r>
            <a:r>
              <a:rPr lang="en-US" dirty="0">
                <a:solidFill>
                  <a:schemeClr val="bg1"/>
                </a:solidFill>
              </a:rPr>
              <a:t>source of income </a:t>
            </a:r>
            <a:r>
              <a:rPr lang="en-US" dirty="0">
                <a:solidFill>
                  <a:schemeClr val="bg1"/>
                </a:solidFill>
                <a:cs typeface="Arial" panose="020B0604020202020204" pitchFamily="34" charset="0"/>
              </a:rPr>
              <a:t>         </a:t>
            </a:r>
            <a:r>
              <a:rPr lang="en-US" dirty="0">
                <a:solidFill>
                  <a:schemeClr val="bg1"/>
                </a:solidFill>
              </a:rPr>
              <a:t>budget</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police and fire protection</a:t>
            </a:r>
            <a:r>
              <a:rPr lang="en-US" dirty="0">
                <a:solidFill>
                  <a:schemeClr val="bg1"/>
                </a:solidFill>
                <a:cs typeface="Arial" panose="020B0604020202020204" pitchFamily="34" charset="0"/>
              </a:rPr>
              <a:t>	   </a:t>
            </a:r>
            <a:r>
              <a:rPr lang="en-US" dirty="0">
                <a:solidFill>
                  <a:schemeClr val="bg1"/>
                </a:solidFill>
              </a:rPr>
              <a:t>expenditures </a:t>
            </a:r>
            <a:r>
              <a:rPr lang="en-US" dirty="0">
                <a:solidFill>
                  <a:schemeClr val="bg1"/>
                </a:solidFill>
                <a:cs typeface="Arial" panose="020B0604020202020204" pitchFamily="34" charset="0"/>
              </a:rPr>
              <a:t>                 </a:t>
            </a:r>
            <a:r>
              <a:rPr lang="en-US" dirty="0">
                <a:solidFill>
                  <a:schemeClr val="bg1"/>
                </a:solidFill>
              </a:rPr>
              <a:t>levy</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state-operated businesses 	   excise taxes 	</a:t>
            </a:r>
            <a:r>
              <a:rPr lang="en-US" dirty="0">
                <a:solidFill>
                  <a:schemeClr val="bg1"/>
                </a:solidFill>
                <a:cs typeface="Arial" panose="020B0604020202020204" pitchFamily="34" charset="0"/>
              </a:rPr>
              <a:t>         </a:t>
            </a:r>
            <a:r>
              <a:rPr lang="en-US" dirty="0">
                <a:solidFill>
                  <a:schemeClr val="bg1"/>
                </a:solidFill>
              </a:rPr>
              <a:t>sales tax</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revenue for states</a:t>
            </a:r>
            <a:r>
              <a:rPr lang="en-US" altLang="en-US" dirty="0">
                <a:solidFill>
                  <a:schemeClr val="bg1"/>
                </a:solidFill>
                <a:cs typeface="Arial" panose="020B0604020202020204" pitchFamily="34" charset="0"/>
              </a:rPr>
              <a:t>	    	   f</a:t>
            </a:r>
            <a:r>
              <a:rPr lang="en-US" dirty="0">
                <a:solidFill>
                  <a:schemeClr val="bg1"/>
                </a:solidFill>
              </a:rPr>
              <a:t>ederal grants</a:t>
            </a:r>
            <a:r>
              <a:rPr lang="en-US" altLang="en-US" dirty="0">
                <a:solidFill>
                  <a:schemeClr val="bg1"/>
                </a:solidFill>
                <a:cs typeface="Times New Roman" panose="02020603050405020304" pitchFamily="18" charset="0"/>
              </a:rPr>
              <a:t>                </a:t>
            </a:r>
            <a:r>
              <a:rPr lang="en-US" dirty="0">
                <a:solidFill>
                  <a:schemeClr val="bg1"/>
                </a:solidFill>
              </a:rPr>
              <a:t>controversial</a:t>
            </a:r>
            <a:endParaRPr lang="en-US" dirty="0">
              <a:solidFill>
                <a:schemeClr val="bg1"/>
              </a:solidFill>
              <a:cs typeface="Arial" panose="020B0604020202020204" pitchFamily="34"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3">
                    <a14:imgEffect>
                      <a14:backgroundRemoval t="0" b="95776" l="9949" r="89933"/>
                    </a14:imgEffect>
                  </a14:imgLayer>
                </a14:imgProps>
              </a:ext>
              <a:ext uri="{28A0092B-C50C-407E-A947-70E740481C1C}">
                <a14:useLocalDpi xmlns:a14="http://schemas.microsoft.com/office/drawing/2010/main" val="0"/>
              </a:ext>
            </a:extLst>
          </a:blip>
          <a:stretch>
            <a:fillRect/>
          </a:stretch>
        </p:blipFill>
        <p:spPr>
          <a:xfrm rot="981217">
            <a:off x="5765693" y="1713408"/>
            <a:ext cx="5356973" cy="5186342"/>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3">
                    <a14:imgEffect>
                      <a14:backgroundRemoval t="0" b="95776" l="9949" r="89933"/>
                    </a14:imgEffect>
                  </a14:imgLayer>
                </a14:imgProps>
              </a:ext>
              <a:ext uri="{28A0092B-C50C-407E-A947-70E740481C1C}">
                <a14:useLocalDpi xmlns:a14="http://schemas.microsoft.com/office/drawing/2010/main" val="0"/>
              </a:ext>
            </a:extLst>
          </a:blip>
          <a:stretch>
            <a:fillRect/>
          </a:stretch>
        </p:blipFill>
        <p:spPr>
          <a:xfrm>
            <a:off x="4702268" y="3318240"/>
            <a:ext cx="3539230" cy="3426498"/>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3">
                    <a14:imgEffect>
                      <a14:backgroundRemoval t="0" b="95776" l="9949" r="89933"/>
                    </a14:imgEffect>
                  </a14:imgLayer>
                </a14:imgProps>
              </a:ext>
              <a:ext uri="{28A0092B-C50C-407E-A947-70E740481C1C}">
                <a14:useLocalDpi xmlns:a14="http://schemas.microsoft.com/office/drawing/2010/main" val="0"/>
              </a:ext>
            </a:extLst>
          </a:blip>
          <a:stretch>
            <a:fillRect/>
          </a:stretch>
        </p:blipFill>
        <p:spPr>
          <a:xfrm>
            <a:off x="3298114" y="3318240"/>
            <a:ext cx="3539230" cy="3426498"/>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3">
                    <a14:imgEffect>
                      <a14:backgroundRemoval t="0" b="95776" l="9949" r="89933"/>
                    </a14:imgEffect>
                  </a14:imgLayer>
                </a14:imgProps>
              </a:ext>
              <a:ext uri="{28A0092B-C50C-407E-A947-70E740481C1C}">
                <a14:useLocalDpi xmlns:a14="http://schemas.microsoft.com/office/drawing/2010/main" val="0"/>
              </a:ext>
            </a:extLst>
          </a:blip>
          <a:stretch>
            <a:fillRect/>
          </a:stretch>
        </p:blipFill>
        <p:spPr>
          <a:xfrm rot="527430">
            <a:off x="1827944" y="3318239"/>
            <a:ext cx="3539230" cy="3426498"/>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3">
                    <a14:imgEffect>
                      <a14:backgroundRemoval t="0" b="95776" l="9949" r="89933"/>
                    </a14:imgEffect>
                  </a14:imgLayer>
                </a14:imgProps>
              </a:ext>
              <a:ext uri="{28A0092B-C50C-407E-A947-70E740481C1C}">
                <a14:useLocalDpi xmlns:a14="http://schemas.microsoft.com/office/drawing/2010/main" val="0"/>
              </a:ext>
            </a:extLst>
          </a:blip>
          <a:stretch>
            <a:fillRect/>
          </a:stretch>
        </p:blipFill>
        <p:spPr>
          <a:xfrm>
            <a:off x="460961" y="3266523"/>
            <a:ext cx="3539230" cy="3426498"/>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3">
                    <a14:imgEffect>
                      <a14:backgroundRemoval t="0" b="95776" l="9949" r="89933"/>
                    </a14:imgEffect>
                  </a14:imgLayer>
                </a14:imgProps>
              </a:ext>
              <a:ext uri="{28A0092B-C50C-407E-A947-70E740481C1C}">
                <a14:useLocalDpi xmlns:a14="http://schemas.microsoft.com/office/drawing/2010/main" val="0"/>
              </a:ext>
            </a:extLst>
          </a:blip>
          <a:srcRect l="21291" r="15100"/>
          <a:stretch/>
        </p:blipFill>
        <p:spPr>
          <a:xfrm rot="20959591">
            <a:off x="186025" y="3497080"/>
            <a:ext cx="2251276" cy="3426498"/>
          </a:xfrm>
          <a:prstGeom prst="rect">
            <a:avLst/>
          </a:prstGeom>
        </p:spPr>
      </p:pic>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880344"/>
          </a:xfrm>
          <a:prstGeom prst="rect">
            <a:avLst/>
          </a:prstGeom>
        </p:spPr>
      </p:pic>
      <p:sp>
        <p:nvSpPr>
          <p:cNvPr id="2" name="TextBox 1"/>
          <p:cNvSpPr txBox="1"/>
          <p:nvPr/>
        </p:nvSpPr>
        <p:spPr>
          <a:xfrm>
            <a:off x="1212111" y="5050465"/>
            <a:ext cx="9767777" cy="1631216"/>
          </a:xfrm>
          <a:prstGeom prst="rect">
            <a:avLst/>
          </a:prstGeom>
          <a:solidFill>
            <a:srgbClr val="4C0822"/>
          </a:solidFill>
        </p:spPr>
        <p:txBody>
          <a:bodyPr wrap="square" rtlCol="0">
            <a:spAutoFit/>
          </a:bodyPr>
          <a:lstStyle/>
          <a:p>
            <a:r>
              <a:rPr lang="en-US" dirty="0">
                <a:solidFill>
                  <a:schemeClr val="bg1"/>
                </a:solidFill>
              </a:rPr>
              <a:t>Paying </a:t>
            </a:r>
            <a:r>
              <a:rPr lang="en-US" u="sng" dirty="0">
                <a:solidFill>
                  <a:schemeClr val="bg1"/>
                </a:solidFill>
              </a:rPr>
              <a:t>taxes</a:t>
            </a:r>
            <a:r>
              <a:rPr lang="en-US" dirty="0">
                <a:solidFill>
                  <a:schemeClr val="bg1"/>
                </a:solidFill>
              </a:rPr>
              <a:t> is surely everyone's least favorite </a:t>
            </a:r>
            <a:r>
              <a:rPr lang="en-US" u="sng" dirty="0">
                <a:solidFill>
                  <a:schemeClr val="bg1"/>
                </a:solidFill>
              </a:rPr>
              <a:t>government-related activity</a:t>
            </a:r>
            <a:r>
              <a:rPr lang="en-US" dirty="0">
                <a:solidFill>
                  <a:schemeClr val="bg1"/>
                </a:solidFill>
              </a:rPr>
              <a:t>. </a:t>
            </a:r>
          </a:p>
          <a:p>
            <a:endParaRPr lang="en-US" dirty="0">
              <a:solidFill>
                <a:schemeClr val="bg1"/>
              </a:solidFill>
            </a:endParaRPr>
          </a:p>
          <a:p>
            <a:r>
              <a:rPr lang="en-US" dirty="0">
                <a:solidFill>
                  <a:schemeClr val="bg1"/>
                </a:solidFill>
              </a:rPr>
              <a:t>But taxing citizens is one of the concurrent powers of government. Federal, state, and local levels all have the </a:t>
            </a:r>
            <a:r>
              <a:rPr lang="en-US" u="sng" dirty="0">
                <a:solidFill>
                  <a:schemeClr val="bg1"/>
                </a:solidFill>
              </a:rPr>
              <a:t>power to tax</a:t>
            </a:r>
            <a:r>
              <a:rPr lang="en-US" dirty="0">
                <a:solidFill>
                  <a:schemeClr val="bg1"/>
                </a:solidFill>
              </a:rPr>
              <a:t>.</a:t>
            </a:r>
          </a:p>
          <a:p>
            <a:endParaRPr lang="en-US" sz="1400" dirty="0">
              <a:solidFill>
                <a:schemeClr val="bg1"/>
              </a:solidFill>
            </a:endParaRPr>
          </a:p>
          <a:p>
            <a:r>
              <a:rPr lang="en-US" sz="1400" dirty="0">
                <a:solidFill>
                  <a:schemeClr val="bg1"/>
                </a:solidFill>
              </a:rPr>
              <a:t>http://www.ushistory.org/gov/12b.asp</a:t>
            </a:r>
          </a:p>
        </p:txBody>
      </p:sp>
      <p:sp>
        <p:nvSpPr>
          <p:cNvPr id="5" name="Rectangle 4"/>
          <p:cNvSpPr/>
          <p:nvPr/>
        </p:nvSpPr>
        <p:spPr>
          <a:xfrm>
            <a:off x="119508" y="4510446"/>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241" y="5259234"/>
            <a:ext cx="11568223" cy="1354217"/>
          </a:xfrm>
          <a:prstGeom prst="rect">
            <a:avLst/>
          </a:prstGeom>
          <a:solidFill>
            <a:srgbClr val="4C0822"/>
          </a:solidFill>
        </p:spPr>
        <p:txBody>
          <a:bodyPr wrap="square" rtlCol="0">
            <a:spAutoFit/>
          </a:bodyPr>
          <a:lstStyle/>
          <a:p>
            <a:r>
              <a:rPr lang="en-US" dirty="0">
                <a:solidFill>
                  <a:schemeClr val="bg1"/>
                </a:solidFill>
              </a:rPr>
              <a:t>Of course, people expect state and </a:t>
            </a:r>
            <a:r>
              <a:rPr lang="en-US" u="sng" dirty="0">
                <a:solidFill>
                  <a:schemeClr val="bg1"/>
                </a:solidFill>
              </a:rPr>
              <a:t>local governments </a:t>
            </a:r>
            <a:r>
              <a:rPr lang="en-US" dirty="0">
                <a:solidFill>
                  <a:schemeClr val="bg1"/>
                </a:solidFill>
              </a:rPr>
              <a:t>to provide services such as police protection, education, highway building and maintenance, welfare programs, and hospital and health care. </a:t>
            </a:r>
            <a:r>
              <a:rPr lang="en-US" dirty="0"/>
              <a:t> </a:t>
            </a:r>
            <a:r>
              <a:rPr lang="en-US" dirty="0">
                <a:solidFill>
                  <a:schemeClr val="bg1"/>
                </a:solidFill>
              </a:rPr>
              <a:t>Taxes are a major </a:t>
            </a:r>
            <a:r>
              <a:rPr lang="en-US" u="sng" dirty="0">
                <a:solidFill>
                  <a:schemeClr val="bg1"/>
                </a:solidFill>
              </a:rPr>
              <a:t>source of income </a:t>
            </a:r>
            <a:r>
              <a:rPr lang="en-US" dirty="0">
                <a:solidFill>
                  <a:schemeClr val="bg1"/>
                </a:solidFill>
              </a:rPr>
              <a:t>to pay for these services and many others that hit close to home. </a:t>
            </a:r>
          </a:p>
          <a:p>
            <a:endParaRPr lang="en-US" sz="1400" dirty="0">
              <a:solidFill>
                <a:schemeClr val="bg1"/>
              </a:solidFill>
            </a:endParaRPr>
          </a:p>
          <a:p>
            <a:r>
              <a:rPr lang="en-US" sz="1400" dirty="0">
                <a:solidFill>
                  <a:schemeClr val="bg1"/>
                </a:solidFill>
              </a:rPr>
              <a:t>http://www.ushistory.org/gov/12b.asp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242" y="287079"/>
            <a:ext cx="11568223" cy="4890977"/>
          </a:xfrm>
          <a:prstGeom prst="rect">
            <a:avLst/>
          </a:prstGeom>
        </p:spPr>
      </p:pic>
    </p:spTree>
    <p:extLst>
      <p:ext uri="{BB962C8B-B14F-4D97-AF65-F5344CB8AC3E}">
        <p14:creationId xmlns:p14="http://schemas.microsoft.com/office/powerpoint/2010/main" val="3201065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6311" y="5344295"/>
            <a:ext cx="11139377" cy="1354217"/>
          </a:xfrm>
          <a:prstGeom prst="rect">
            <a:avLst/>
          </a:prstGeom>
          <a:solidFill>
            <a:srgbClr val="4C0822"/>
          </a:solidFill>
        </p:spPr>
        <p:txBody>
          <a:bodyPr wrap="square" rtlCol="0">
            <a:spAutoFit/>
          </a:bodyPr>
          <a:lstStyle/>
          <a:p>
            <a:r>
              <a:rPr lang="en-US" dirty="0">
                <a:solidFill>
                  <a:schemeClr val="bg1"/>
                </a:solidFill>
              </a:rPr>
              <a:t>For most people, their local and state tax money pays for very visible services that they generally take for granted, except when something goes wrong with garbage collection, traffic lights, or snow removal. People are most likely to get involved with local and state governments when these basic services go wrong. </a:t>
            </a:r>
          </a:p>
          <a:p>
            <a:endParaRPr lang="en-US" sz="1400" dirty="0">
              <a:solidFill>
                <a:schemeClr val="bg1"/>
              </a:solidFill>
            </a:endParaRPr>
          </a:p>
          <a:p>
            <a:r>
              <a:rPr lang="en-US" sz="1400" dirty="0">
                <a:solidFill>
                  <a:schemeClr val="bg1"/>
                </a:solidFill>
              </a:rPr>
              <a:t>http://www.ushistory.org/gov/12b.asp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204354"/>
          </a:xfrm>
          <a:prstGeom prst="rect">
            <a:avLst/>
          </a:prstGeom>
        </p:spPr>
      </p:pic>
      <p:sp>
        <p:nvSpPr>
          <p:cNvPr id="4" name="Rectangle 3"/>
          <p:cNvSpPr/>
          <p:nvPr/>
        </p:nvSpPr>
        <p:spPr>
          <a:xfrm>
            <a:off x="172672" y="4850687"/>
            <a:ext cx="975645" cy="215444"/>
          </a:xfrm>
          <a:prstGeom prst="rect">
            <a:avLst/>
          </a:prstGeom>
          <a:solidFill>
            <a:srgbClr val="360C2E"/>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169333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181" y="4934165"/>
            <a:ext cx="11681637" cy="1754326"/>
          </a:xfrm>
          <a:prstGeom prst="rect">
            <a:avLst/>
          </a:prstGeom>
          <a:solidFill>
            <a:srgbClr val="4C0822"/>
          </a:solidFill>
        </p:spPr>
        <p:txBody>
          <a:bodyPr wrap="square" rtlCol="0">
            <a:spAutoFit/>
          </a:bodyPr>
          <a:lstStyle/>
          <a:p>
            <a:r>
              <a:rPr lang="en-US" b="1" dirty="0">
                <a:solidFill>
                  <a:schemeClr val="bg1"/>
                </a:solidFill>
              </a:rPr>
              <a:t>Expenses</a:t>
            </a:r>
          </a:p>
          <a:p>
            <a:endParaRPr lang="en-US" sz="800" b="1" dirty="0">
              <a:solidFill>
                <a:schemeClr val="bg1"/>
              </a:solidFill>
            </a:endParaRPr>
          </a:p>
          <a:p>
            <a:r>
              <a:rPr lang="en-US" dirty="0">
                <a:solidFill>
                  <a:schemeClr val="bg1"/>
                </a:solidFill>
              </a:rPr>
              <a:t>The single biggest expenditure in all states is education, with the average state and the localities within it spending just less than one-quarter of its </a:t>
            </a:r>
            <a:r>
              <a:rPr lang="en-US" u="sng" dirty="0">
                <a:solidFill>
                  <a:schemeClr val="bg1"/>
                </a:solidFill>
              </a:rPr>
              <a:t>budget</a:t>
            </a:r>
            <a:r>
              <a:rPr lang="en-US" dirty="0">
                <a:solidFill>
                  <a:schemeClr val="bg1"/>
                </a:solidFill>
              </a:rPr>
              <a:t> for </a:t>
            </a:r>
            <a:r>
              <a:rPr lang="en-US" u="sng" dirty="0">
                <a:solidFill>
                  <a:schemeClr val="bg1"/>
                </a:solidFill>
              </a:rPr>
              <a:t>public schools</a:t>
            </a:r>
            <a:r>
              <a:rPr lang="en-US" dirty="0">
                <a:solidFill>
                  <a:schemeClr val="bg1"/>
                </a:solidFill>
              </a:rPr>
              <a:t>. Funding for education comes primarily from the local school district budget, but most state governments give a great deal of financial and administrative support to schools. </a:t>
            </a:r>
          </a:p>
          <a:p>
            <a:endParaRPr lang="en-US" sz="1400" dirty="0">
              <a:solidFill>
                <a:schemeClr val="bg1"/>
              </a:solidFill>
            </a:endParaRPr>
          </a:p>
          <a:p>
            <a:r>
              <a:rPr lang="en-US" sz="1400" dirty="0">
                <a:solidFill>
                  <a:schemeClr val="bg1"/>
                </a:solidFill>
              </a:rPr>
              <a:t>http://www.ushistory.org/gov/12b.asp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949785"/>
          </a:xfrm>
          <a:prstGeom prst="rect">
            <a:avLst/>
          </a:prstGeom>
        </p:spPr>
      </p:pic>
      <p:sp>
        <p:nvSpPr>
          <p:cNvPr id="4" name="Rectangle 3"/>
          <p:cNvSpPr/>
          <p:nvPr/>
        </p:nvSpPr>
        <p:spPr>
          <a:xfrm>
            <a:off x="0" y="4595506"/>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791375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315200"/>
          </a:xfrm>
          <a:prstGeom prst="rect">
            <a:avLst/>
          </a:prstGeom>
        </p:spPr>
      </p:pic>
      <p:sp>
        <p:nvSpPr>
          <p:cNvPr id="2" name="TextBox 1"/>
          <p:cNvSpPr txBox="1"/>
          <p:nvPr/>
        </p:nvSpPr>
        <p:spPr>
          <a:xfrm>
            <a:off x="244549" y="2339162"/>
            <a:ext cx="5209954" cy="3847207"/>
          </a:xfrm>
          <a:prstGeom prst="rect">
            <a:avLst/>
          </a:prstGeom>
          <a:solidFill>
            <a:srgbClr val="4C0822"/>
          </a:solidFill>
        </p:spPr>
        <p:txBody>
          <a:bodyPr wrap="square" rtlCol="0">
            <a:spAutoFit/>
          </a:bodyPr>
          <a:lstStyle/>
          <a:p>
            <a:r>
              <a:rPr lang="en-US" dirty="0">
                <a:solidFill>
                  <a:schemeClr val="bg1"/>
                </a:solidFill>
              </a:rPr>
              <a:t>Other big budget items for state and local governments are the following:</a:t>
            </a:r>
          </a:p>
          <a:p>
            <a:pPr marL="1657350" lvl="3" indent="-285750">
              <a:buFont typeface="Arial" panose="020B0604020202020204" pitchFamily="34" charset="0"/>
              <a:buChar char="•"/>
            </a:pPr>
            <a:r>
              <a:rPr lang="en-US" dirty="0">
                <a:solidFill>
                  <a:schemeClr val="bg1"/>
                </a:solidFill>
              </a:rPr>
              <a:t>Public welfare</a:t>
            </a:r>
          </a:p>
          <a:p>
            <a:pPr marL="1657350" lvl="3" indent="-285750">
              <a:buFont typeface="Arial" panose="020B0604020202020204" pitchFamily="34" charset="0"/>
              <a:buChar char="•"/>
            </a:pPr>
            <a:r>
              <a:rPr lang="en-US" dirty="0">
                <a:solidFill>
                  <a:schemeClr val="bg1"/>
                </a:solidFill>
              </a:rPr>
              <a:t>Health care</a:t>
            </a:r>
          </a:p>
          <a:p>
            <a:pPr marL="1657350" lvl="3" indent="-285750">
              <a:buFont typeface="Arial" panose="020B0604020202020204" pitchFamily="34" charset="0"/>
              <a:buChar char="•"/>
            </a:pPr>
            <a:r>
              <a:rPr lang="en-US" dirty="0">
                <a:solidFill>
                  <a:schemeClr val="bg1"/>
                </a:solidFill>
              </a:rPr>
              <a:t>Highways</a:t>
            </a:r>
          </a:p>
          <a:p>
            <a:pPr marL="1657350" lvl="3" indent="-285750">
              <a:buFont typeface="Arial" panose="020B0604020202020204" pitchFamily="34" charset="0"/>
              <a:buChar char="•"/>
            </a:pPr>
            <a:r>
              <a:rPr lang="en-US" u="sng" dirty="0">
                <a:solidFill>
                  <a:schemeClr val="bg1"/>
                </a:solidFill>
              </a:rPr>
              <a:t>Police and fire protection</a:t>
            </a:r>
          </a:p>
          <a:p>
            <a:pPr marL="1657350" lvl="3" indent="-285750">
              <a:buFont typeface="Arial" panose="020B0604020202020204" pitchFamily="34" charset="0"/>
              <a:buChar char="•"/>
            </a:pPr>
            <a:r>
              <a:rPr lang="en-US" dirty="0">
                <a:solidFill>
                  <a:schemeClr val="bg1"/>
                </a:solidFill>
              </a:rPr>
              <a:t>Interest on debt</a:t>
            </a:r>
          </a:p>
          <a:p>
            <a:pPr marL="1657350" lvl="3" indent="-285750">
              <a:buFont typeface="Arial" panose="020B0604020202020204" pitchFamily="34" charset="0"/>
              <a:buChar char="•"/>
            </a:pPr>
            <a:r>
              <a:rPr lang="en-US" dirty="0">
                <a:solidFill>
                  <a:schemeClr val="bg1"/>
                </a:solidFill>
              </a:rPr>
              <a:t>Utilities and liquor stores</a:t>
            </a:r>
          </a:p>
          <a:p>
            <a:pPr marL="1657350" lvl="3" indent="-285750">
              <a:buFont typeface="Arial" panose="020B0604020202020204" pitchFamily="34" charset="0"/>
              <a:buChar char="•"/>
            </a:pPr>
            <a:r>
              <a:rPr lang="en-US" dirty="0">
                <a:solidFill>
                  <a:schemeClr val="bg1"/>
                </a:solidFill>
              </a:rPr>
              <a:t>Each of these items is less than 10% of state and local </a:t>
            </a:r>
            <a:r>
              <a:rPr lang="en-US" u="sng" dirty="0">
                <a:solidFill>
                  <a:schemeClr val="bg1"/>
                </a:solidFill>
              </a:rPr>
              <a:t>expenditures</a:t>
            </a:r>
            <a:r>
              <a:rPr lang="en-US" dirty="0">
                <a:solidFill>
                  <a:schemeClr val="bg1"/>
                </a:solidFill>
              </a:rPr>
              <a:t> in most states, but together they make up a good portion of the expenses.</a:t>
            </a:r>
          </a:p>
          <a:p>
            <a:pPr marL="285750" indent="-285750">
              <a:buFont typeface="Arial" panose="020B0604020202020204" pitchFamily="34" charset="0"/>
              <a:buChar char="•"/>
            </a:pPr>
            <a:endParaRPr lang="en-US" sz="1400" dirty="0">
              <a:solidFill>
                <a:schemeClr val="bg1"/>
              </a:solidFill>
            </a:endParaRPr>
          </a:p>
          <a:p>
            <a:r>
              <a:rPr lang="en-US" sz="1400" dirty="0">
                <a:solidFill>
                  <a:schemeClr val="bg1"/>
                </a:solidFill>
              </a:rPr>
              <a:t>http://www.ushistory.org/gov/12b.asp</a:t>
            </a:r>
          </a:p>
        </p:txBody>
      </p:sp>
      <p:sp>
        <p:nvSpPr>
          <p:cNvPr id="4" name="Rectangle 3"/>
          <p:cNvSpPr/>
          <p:nvPr/>
        </p:nvSpPr>
        <p:spPr>
          <a:xfrm rot="21367174">
            <a:off x="6101011" y="1977655"/>
            <a:ext cx="1591340" cy="202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p:nvSpPr>
        <p:spPr>
          <a:xfrm>
            <a:off x="76980" y="6643062"/>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77286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1116" y="4987987"/>
            <a:ext cx="10809767" cy="1661993"/>
          </a:xfrm>
          <a:prstGeom prst="rect">
            <a:avLst/>
          </a:prstGeom>
          <a:solidFill>
            <a:srgbClr val="4C0822"/>
          </a:solidFill>
        </p:spPr>
        <p:txBody>
          <a:bodyPr wrap="square" rtlCol="0">
            <a:spAutoFit/>
          </a:bodyPr>
          <a:lstStyle/>
          <a:p>
            <a:r>
              <a:rPr lang="en-US" b="1" dirty="0">
                <a:solidFill>
                  <a:schemeClr val="bg1"/>
                </a:solidFill>
              </a:rPr>
              <a:t>Income</a:t>
            </a:r>
          </a:p>
          <a:p>
            <a:endParaRPr lang="en-US" sz="800" b="1" dirty="0">
              <a:solidFill>
                <a:schemeClr val="bg1"/>
              </a:solidFill>
            </a:endParaRPr>
          </a:p>
          <a:p>
            <a:r>
              <a:rPr lang="en-US" dirty="0">
                <a:solidFill>
                  <a:schemeClr val="bg1"/>
                </a:solidFill>
              </a:rPr>
              <a:t>Counties, townships, cities, and states collect some of their money from licenses and fees and </a:t>
            </a:r>
            <a:r>
              <a:rPr lang="en-US" u="sng" dirty="0">
                <a:solidFill>
                  <a:schemeClr val="bg1"/>
                </a:solidFill>
              </a:rPr>
              <a:t>state-operated businesses</a:t>
            </a:r>
            <a:r>
              <a:rPr lang="en-US" dirty="0">
                <a:solidFill>
                  <a:schemeClr val="bg1"/>
                </a:solidFill>
              </a:rPr>
              <a:t>, but about half of state revenue comes from taxes. Two other sources of income are grants from the federal government and, in some states, lotteries. Most states and localities </a:t>
            </a:r>
            <a:r>
              <a:rPr lang="en-US" u="sng" dirty="0">
                <a:solidFill>
                  <a:schemeClr val="bg1"/>
                </a:solidFill>
              </a:rPr>
              <a:t>levy</a:t>
            </a:r>
            <a:r>
              <a:rPr lang="en-US" dirty="0">
                <a:solidFill>
                  <a:schemeClr val="bg1"/>
                </a:solidFill>
              </a:rPr>
              <a:t> three types of taxes:</a:t>
            </a:r>
          </a:p>
          <a:p>
            <a:endParaRPr lang="en-US" sz="800" dirty="0">
              <a:solidFill>
                <a:schemeClr val="bg1"/>
              </a:solidFill>
            </a:endParaRPr>
          </a:p>
          <a:p>
            <a:r>
              <a:rPr lang="en-US" sz="1400" dirty="0">
                <a:solidFill>
                  <a:schemeClr val="bg1"/>
                </a:solidFill>
              </a:rPr>
              <a:t>http://www.ushistory.org/gov/12b.asp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252"/>
            <a:ext cx="12192000" cy="4949785"/>
          </a:xfrm>
          <a:prstGeom prst="rect">
            <a:avLst/>
          </a:prstGeom>
        </p:spPr>
      </p:pic>
    </p:spTree>
    <p:extLst>
      <p:ext uri="{BB962C8B-B14F-4D97-AF65-F5344CB8AC3E}">
        <p14:creationId xmlns:p14="http://schemas.microsoft.com/office/powerpoint/2010/main" val="1441526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373" y="2063882"/>
            <a:ext cx="4253023" cy="3570208"/>
          </a:xfrm>
          <a:prstGeom prst="rect">
            <a:avLst/>
          </a:prstGeom>
          <a:solidFill>
            <a:srgbClr val="4C0822"/>
          </a:solidFill>
        </p:spPr>
        <p:txBody>
          <a:bodyPr wrap="square" rtlCol="0">
            <a:spAutoFit/>
          </a:bodyPr>
          <a:lstStyle/>
          <a:p>
            <a:r>
              <a:rPr lang="en-US" dirty="0">
                <a:solidFill>
                  <a:schemeClr val="bg1"/>
                </a:solidFill>
              </a:rPr>
              <a:t>Sales taxes are the most important source of </a:t>
            </a:r>
            <a:r>
              <a:rPr lang="en-US" u="sng" dirty="0">
                <a:solidFill>
                  <a:schemeClr val="bg1"/>
                </a:solidFill>
              </a:rPr>
              <a:t>revenue for states</a:t>
            </a:r>
            <a:r>
              <a:rPr lang="en-US" dirty="0">
                <a:solidFill>
                  <a:schemeClr val="bg1"/>
                </a:solidFill>
              </a:rPr>
              <a:t>. It is placed on various products, and customers pay the tax when they buy them. </a:t>
            </a:r>
          </a:p>
          <a:p>
            <a:endParaRPr lang="en-US" dirty="0">
              <a:solidFill>
                <a:schemeClr val="bg1"/>
              </a:solidFill>
            </a:endParaRPr>
          </a:p>
          <a:p>
            <a:r>
              <a:rPr lang="en-US" dirty="0">
                <a:solidFill>
                  <a:schemeClr val="bg1"/>
                </a:solidFill>
              </a:rPr>
              <a:t>Today 45 states have a general </a:t>
            </a:r>
            <a:r>
              <a:rPr lang="en-US" u="sng" dirty="0">
                <a:solidFill>
                  <a:schemeClr val="bg1"/>
                </a:solidFill>
              </a:rPr>
              <a:t>sales tax </a:t>
            </a:r>
            <a:r>
              <a:rPr lang="en-US" dirty="0">
                <a:solidFill>
                  <a:schemeClr val="bg1"/>
                </a:solidFill>
              </a:rPr>
              <a:t>that applies to most goods, although food is usually excluded, and sometimes clothing is exempt. </a:t>
            </a:r>
          </a:p>
          <a:p>
            <a:endParaRPr lang="en-US" dirty="0">
              <a:solidFill>
                <a:schemeClr val="bg1"/>
              </a:solidFill>
            </a:endParaRPr>
          </a:p>
          <a:p>
            <a:r>
              <a:rPr lang="en-US" dirty="0">
                <a:solidFill>
                  <a:schemeClr val="bg1"/>
                </a:solidFill>
              </a:rPr>
              <a:t>Some cities also collect sales tax.</a:t>
            </a:r>
          </a:p>
          <a:p>
            <a:endParaRPr lang="en-US" sz="1400" dirty="0">
              <a:solidFill>
                <a:schemeClr val="bg1"/>
              </a:solidFill>
            </a:endParaRPr>
          </a:p>
          <a:p>
            <a:r>
              <a:rPr lang="en-US" sz="1400" dirty="0">
                <a:solidFill>
                  <a:schemeClr val="bg1"/>
                </a:solidFill>
              </a:rPr>
              <a:t>http://www.ushistory.org/gov/12b.asp</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4645" b="93942" l="9930" r="89988"/>
                    </a14:imgEffect>
                  </a14:imgLayer>
                </a14:imgProps>
              </a:ext>
              <a:ext uri="{28A0092B-C50C-407E-A947-70E740481C1C}">
                <a14:useLocalDpi xmlns:a14="http://schemas.microsoft.com/office/drawing/2010/main" val="0"/>
              </a:ext>
            </a:extLst>
          </a:blip>
          <a:srcRect l="14041" t="5425" r="11141" b="6822"/>
          <a:stretch/>
        </p:blipFill>
        <p:spPr>
          <a:xfrm>
            <a:off x="4143935" y="697875"/>
            <a:ext cx="5029200" cy="6018028"/>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4645" b="93942" l="9930" r="89988"/>
                    </a14:imgEffect>
                  </a14:imgLayer>
                </a14:imgProps>
              </a:ext>
              <a:ext uri="{28A0092B-C50C-407E-A947-70E740481C1C}">
                <a14:useLocalDpi xmlns:a14="http://schemas.microsoft.com/office/drawing/2010/main" val="0"/>
              </a:ext>
            </a:extLst>
          </a:blip>
          <a:srcRect l="14041" t="5425" r="11141" b="6822"/>
          <a:stretch/>
        </p:blipFill>
        <p:spPr>
          <a:xfrm>
            <a:off x="5242357" y="555777"/>
            <a:ext cx="5029200" cy="6018028"/>
          </a:xfrm>
          <a:prstGeom prst="rect">
            <a:avLst/>
          </a:prstGeom>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4645" b="93942" l="9930" r="89988"/>
                    </a14:imgEffect>
                  </a14:imgLayer>
                </a14:imgProps>
              </a:ext>
              <a:ext uri="{28A0092B-C50C-407E-A947-70E740481C1C}">
                <a14:useLocalDpi xmlns:a14="http://schemas.microsoft.com/office/drawing/2010/main" val="0"/>
              </a:ext>
            </a:extLst>
          </a:blip>
          <a:srcRect l="14041" t="5425" r="11141" b="6822"/>
          <a:stretch/>
        </p:blipFill>
        <p:spPr>
          <a:xfrm>
            <a:off x="6340779" y="697875"/>
            <a:ext cx="5029200" cy="6018028"/>
          </a:xfrm>
          <a:prstGeom prst="rect">
            <a:avLst/>
          </a:prstGeom>
        </p:spPr>
      </p:pic>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0" b="95776" l="9949" r="89933"/>
                    </a14:imgEffect>
                  </a14:imgLayer>
                </a14:imgProps>
              </a:ext>
              <a:ext uri="{28A0092B-C50C-407E-A947-70E740481C1C}">
                <a14:useLocalDpi xmlns:a14="http://schemas.microsoft.com/office/drawing/2010/main" val="0"/>
              </a:ext>
            </a:extLst>
          </a:blip>
          <a:srcRect l="21291" r="15100"/>
          <a:stretch/>
        </p:blipFill>
        <p:spPr>
          <a:xfrm rot="20959591">
            <a:off x="8485782" y="1190931"/>
            <a:ext cx="3183415" cy="4845236"/>
          </a:xfrm>
          <a:prstGeom prst="rect">
            <a:avLst/>
          </a:prstGeom>
        </p:spPr>
      </p:pic>
    </p:spTree>
    <p:extLst>
      <p:ext uri="{BB962C8B-B14F-4D97-AF65-F5344CB8AC3E}">
        <p14:creationId xmlns:p14="http://schemas.microsoft.com/office/powerpoint/2010/main" val="2157317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228529" y="3041571"/>
            <a:ext cx="4655127" cy="3570208"/>
          </a:xfrm>
          <a:prstGeom prst="rect">
            <a:avLst/>
          </a:prstGeom>
          <a:solidFill>
            <a:srgbClr val="4C0822"/>
          </a:solidFill>
        </p:spPr>
        <p:txBody>
          <a:bodyPr wrap="square" rtlCol="0">
            <a:spAutoFit/>
          </a:bodyPr>
          <a:lstStyle/>
          <a:p>
            <a:r>
              <a:rPr lang="en-US" dirty="0">
                <a:solidFill>
                  <a:schemeClr val="bg1"/>
                </a:solidFill>
              </a:rPr>
              <a:t>Income taxes are imposed by all but a handful of states on personal and corporate incomes. </a:t>
            </a:r>
          </a:p>
          <a:p>
            <a:endParaRPr lang="en-US" dirty="0">
              <a:solidFill>
                <a:schemeClr val="bg1"/>
              </a:solidFill>
            </a:endParaRPr>
          </a:p>
          <a:p>
            <a:r>
              <a:rPr lang="en-US" dirty="0">
                <a:solidFill>
                  <a:schemeClr val="bg1"/>
                </a:solidFill>
              </a:rPr>
              <a:t>Personal income taxes are generally progressive; that is, they are graduated so that the rate goes up with the size of the income. </a:t>
            </a:r>
          </a:p>
          <a:p>
            <a:endParaRPr lang="en-US" dirty="0">
              <a:solidFill>
                <a:schemeClr val="bg1"/>
              </a:solidFill>
            </a:endParaRPr>
          </a:p>
          <a:p>
            <a:r>
              <a:rPr lang="en-US" dirty="0">
                <a:solidFill>
                  <a:schemeClr val="bg1"/>
                </a:solidFill>
              </a:rPr>
              <a:t>States generally do not allow local governments to levy income taxes, but some municipalities impose a payroll tax on people that work within their borders. </a:t>
            </a:r>
          </a:p>
          <a:p>
            <a:endParaRPr lang="en-US" sz="1400" dirty="0">
              <a:solidFill>
                <a:schemeClr val="bg1"/>
              </a:solidFill>
            </a:endParaRPr>
          </a:p>
          <a:p>
            <a:r>
              <a:rPr lang="en-US" sz="1400" dirty="0">
                <a:solidFill>
                  <a:schemeClr val="bg1"/>
                </a:solidFill>
              </a:rPr>
              <a:t>http://www.ushistory.org/gov/12b.asp</a:t>
            </a:r>
          </a:p>
        </p:txBody>
      </p:sp>
      <p:sp>
        <p:nvSpPr>
          <p:cNvPr id="4" name="TextBox 3"/>
          <p:cNvSpPr txBox="1"/>
          <p:nvPr/>
        </p:nvSpPr>
        <p:spPr>
          <a:xfrm>
            <a:off x="0" y="0"/>
            <a:ext cx="1924493" cy="246221"/>
          </a:xfrm>
          <a:prstGeom prst="rect">
            <a:avLst/>
          </a:prstGeom>
          <a:noFill/>
        </p:spPr>
        <p:txBody>
          <a:bodyPr wrap="square" rtlCol="0">
            <a:spAutoFit/>
          </a:bodyPr>
          <a:lstStyle/>
          <a:p>
            <a:r>
              <a:rPr lang="en-US" sz="1000" b="1" dirty="0"/>
              <a:t>Casey Martin / Shutterstock.com</a:t>
            </a:r>
            <a:endParaRPr lang="en-US" sz="1000" dirty="0"/>
          </a:p>
        </p:txBody>
      </p:sp>
    </p:spTree>
    <p:extLst>
      <p:ext uri="{BB962C8B-B14F-4D97-AF65-F5344CB8AC3E}">
        <p14:creationId xmlns:p14="http://schemas.microsoft.com/office/powerpoint/2010/main" val="1978415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18286</TotalTime>
  <Words>868</Words>
  <Application>Microsoft Office PowerPoint</Application>
  <PresentationFormat>Widescreen</PresentationFormat>
  <Paragraphs>102</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582</cp:revision>
  <dcterms:created xsi:type="dcterms:W3CDTF">2016-07-19T04:55:11Z</dcterms:created>
  <dcterms:modified xsi:type="dcterms:W3CDTF">2016-10-25T19:30:32Z</dcterms:modified>
</cp:coreProperties>
</file>