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58" r:id="rId4"/>
    <p:sldId id="359" r:id="rId5"/>
    <p:sldId id="360" r:id="rId6"/>
    <p:sldId id="361" r:id="rId7"/>
    <p:sldId id="357" r:id="rId8"/>
    <p:sldId id="346" r:id="rId9"/>
    <p:sldId id="347" r:id="rId10"/>
    <p:sldId id="348" r:id="rId11"/>
    <p:sldId id="349" r:id="rId12"/>
    <p:sldId id="350" r:id="rId13"/>
    <p:sldId id="351" r:id="rId14"/>
    <p:sldId id="352" r:id="rId15"/>
    <p:sldId id="354" r:id="rId16"/>
    <p:sldId id="353" r:id="rId17"/>
    <p:sldId id="355"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C6184E"/>
    <a:srgbClr val="EC5E8A"/>
    <a:srgbClr val="CD5B05"/>
    <a:srgbClr val="E92B73"/>
    <a:srgbClr val="EF5F25"/>
    <a:srgbClr val="AE1237"/>
    <a:srgbClr val="F56A2B"/>
    <a:srgbClr val="360C2E"/>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a:solidFill>
                  <a:schemeClr val="bg1"/>
                </a:solidFill>
              </a:rPr>
              <a:t>Discrimination</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49526" y="4711464"/>
            <a:ext cx="6730409" cy="1908215"/>
          </a:xfrm>
          <a:prstGeom prst="rect">
            <a:avLst/>
          </a:prstGeom>
          <a:solidFill>
            <a:srgbClr val="4C0822"/>
          </a:solidFill>
        </p:spPr>
        <p:txBody>
          <a:bodyPr wrap="square" rtlCol="0">
            <a:spAutoFit/>
          </a:bodyPr>
          <a:lstStyle/>
          <a:p>
            <a:r>
              <a:rPr lang="en-US" dirty="0">
                <a:solidFill>
                  <a:schemeClr val="bg1"/>
                </a:solidFill>
              </a:rPr>
              <a:t>To ensure their potential for success, we must prepare all children to live and work harmoniously and productively alongside others who represent various and many racial and </a:t>
            </a:r>
            <a:r>
              <a:rPr lang="en-US" u="sng" dirty="0">
                <a:solidFill>
                  <a:schemeClr val="bg1"/>
                </a:solidFill>
              </a:rPr>
              <a:t>cultural groups</a:t>
            </a:r>
            <a:r>
              <a:rPr lang="en-US" dirty="0">
                <a:solidFill>
                  <a:schemeClr val="bg1"/>
                </a:solidFill>
              </a:rPr>
              <a:t>, backgrounds and abilities in our society. One of the greatest obstacles to creating such a future is prejudice. </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23260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21255" y="309585"/>
            <a:ext cx="4072270" cy="3785652"/>
          </a:xfrm>
          <a:prstGeom prst="rect">
            <a:avLst/>
          </a:prstGeom>
          <a:solidFill>
            <a:srgbClr val="4C0822"/>
          </a:solidFill>
        </p:spPr>
        <p:txBody>
          <a:bodyPr wrap="square" rtlCol="0">
            <a:spAutoFit/>
          </a:bodyPr>
          <a:lstStyle/>
          <a:p>
            <a:r>
              <a:rPr lang="en-US" dirty="0">
                <a:solidFill>
                  <a:schemeClr val="bg1"/>
                </a:solidFill>
              </a:rPr>
              <a:t>What is Prejudice:</a:t>
            </a:r>
            <a:br>
              <a:rPr lang="en-US" dirty="0">
                <a:solidFill>
                  <a:schemeClr val="bg1"/>
                </a:solidFill>
              </a:rPr>
            </a:br>
            <a:br>
              <a:rPr lang="en-US" dirty="0">
                <a:solidFill>
                  <a:schemeClr val="bg1"/>
                </a:solidFill>
              </a:rPr>
            </a:br>
            <a:r>
              <a:rPr lang="en-US" dirty="0">
                <a:solidFill>
                  <a:schemeClr val="bg1"/>
                </a:solidFill>
              </a:rPr>
              <a:t>Attitudes or opinions about a person or group simply because the person belongs to a specific religion, race, nationality, or other group. Prejudices involve strong feelings that are difficult to change. Prejudice is </a:t>
            </a:r>
            <a:r>
              <a:rPr lang="en-US" u="sng" dirty="0">
                <a:solidFill>
                  <a:schemeClr val="bg1"/>
                </a:solidFill>
              </a:rPr>
              <a:t>pre-judging</a:t>
            </a:r>
            <a:r>
              <a:rPr lang="en-US" dirty="0">
                <a:solidFill>
                  <a:schemeClr val="bg1"/>
                </a:solidFill>
              </a:rPr>
              <a:t>. A person who thinks, "I don't want (name of group) living in my neighborhood," is expressing a prejudice.</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19690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0121" y="5243091"/>
            <a:ext cx="6730409" cy="1354217"/>
          </a:xfrm>
          <a:prstGeom prst="rect">
            <a:avLst/>
          </a:prstGeom>
          <a:solidFill>
            <a:srgbClr val="4C0822"/>
          </a:solidFill>
        </p:spPr>
        <p:txBody>
          <a:bodyPr wrap="square" rtlCol="0">
            <a:spAutoFit/>
          </a:bodyPr>
          <a:lstStyle/>
          <a:p>
            <a:r>
              <a:rPr lang="en-US" dirty="0">
                <a:solidFill>
                  <a:schemeClr val="bg1"/>
                </a:solidFill>
              </a:rPr>
              <a:t>While many of us would like to believe that prejudice is a problem of the past, this is not the case. Incidents of prejudice and discrimination occur every day. For example, on a </a:t>
            </a:r>
            <a:r>
              <a:rPr lang="en-US" u="sng" dirty="0">
                <a:solidFill>
                  <a:schemeClr val="bg1"/>
                </a:solidFill>
              </a:rPr>
              <a:t>daily basis</a:t>
            </a:r>
            <a:r>
              <a:rPr lang="en-US" dirty="0">
                <a:solidFill>
                  <a:schemeClr val="bg1"/>
                </a:solidFill>
              </a:rPr>
              <a:t>:</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1047231" y="6377352"/>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07089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421525" y="2782669"/>
            <a:ext cx="4210493" cy="1292662"/>
          </a:xfrm>
          <a:prstGeom prst="rect">
            <a:avLst/>
          </a:prstGeom>
          <a:solidFill>
            <a:srgbClr val="4C0822"/>
          </a:solidFill>
        </p:spPr>
        <p:txBody>
          <a:bodyPr wrap="square" rtlCol="0">
            <a:spAutoFit/>
          </a:bodyPr>
          <a:lstStyle/>
          <a:p>
            <a:r>
              <a:rPr lang="en-US" dirty="0">
                <a:solidFill>
                  <a:schemeClr val="bg1"/>
                </a:solidFill>
              </a:rPr>
              <a:t>Some people are called hurtful names or are excluded from participating in events;</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162942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33917" y="277687"/>
            <a:ext cx="4880343" cy="1569660"/>
          </a:xfrm>
          <a:prstGeom prst="rect">
            <a:avLst/>
          </a:prstGeom>
          <a:solidFill>
            <a:srgbClr val="4C0822"/>
          </a:solidFill>
        </p:spPr>
        <p:txBody>
          <a:bodyPr wrap="square" rtlCol="0">
            <a:spAutoFit/>
          </a:bodyPr>
          <a:lstStyle/>
          <a:p>
            <a:r>
              <a:rPr lang="en-US" dirty="0">
                <a:solidFill>
                  <a:schemeClr val="bg1"/>
                </a:solidFill>
              </a:rPr>
              <a:t>Some people are unfairly excluded from jobs, neighborhoods, bank loans, educational opportunities, social events and clubs.</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60515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911164" y="5126134"/>
            <a:ext cx="4795284" cy="1292662"/>
          </a:xfrm>
          <a:prstGeom prst="rect">
            <a:avLst/>
          </a:prstGeom>
          <a:solidFill>
            <a:srgbClr val="4C0822"/>
          </a:solidFill>
        </p:spPr>
        <p:txBody>
          <a:bodyPr wrap="square" rtlCol="0">
            <a:spAutoFit/>
          </a:bodyPr>
          <a:lstStyle/>
          <a:p>
            <a:r>
              <a:rPr lang="en-US" dirty="0">
                <a:solidFill>
                  <a:schemeClr val="bg1"/>
                </a:solidFill>
              </a:rPr>
              <a:t>Some people's homes, places of worship, or cemeteries are vandalized.</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9370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19646" y="5732189"/>
            <a:ext cx="5773479" cy="800219"/>
          </a:xfrm>
          <a:prstGeom prst="rect">
            <a:avLst/>
          </a:prstGeom>
          <a:solidFill>
            <a:srgbClr val="4C0822"/>
          </a:solidFill>
        </p:spPr>
        <p:txBody>
          <a:bodyPr wrap="square" rtlCol="0">
            <a:spAutoFit/>
          </a:bodyPr>
          <a:lstStyle/>
          <a:p>
            <a:r>
              <a:rPr lang="en-US" dirty="0">
                <a:solidFill>
                  <a:schemeClr val="bg1"/>
                </a:solidFill>
              </a:rPr>
              <a:t>And some people are attacked and beaten;</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698717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187609" y="3339863"/>
            <a:ext cx="4742121" cy="2954655"/>
          </a:xfrm>
          <a:prstGeom prst="rect">
            <a:avLst/>
          </a:prstGeom>
          <a:solidFill>
            <a:srgbClr val="4C0822"/>
          </a:solidFill>
        </p:spPr>
        <p:txBody>
          <a:bodyPr wrap="square" rtlCol="0">
            <a:spAutoFit/>
          </a:bodyPr>
          <a:lstStyle/>
          <a:p>
            <a:r>
              <a:rPr lang="en-US" dirty="0">
                <a:solidFill>
                  <a:schemeClr val="bg1"/>
                </a:solidFill>
              </a:rPr>
              <a:t>Such instances of discrimination are far from rare. If we are to have a just society, it is up to each of us to take a stand against such unfair practices and attitudes. </a:t>
            </a:r>
          </a:p>
          <a:p>
            <a:endParaRPr lang="en-US" dirty="0">
              <a:solidFill>
                <a:schemeClr val="bg1"/>
              </a:solidFill>
            </a:endParaRPr>
          </a:p>
          <a:p>
            <a:r>
              <a:rPr lang="en-US" dirty="0">
                <a:solidFill>
                  <a:schemeClr val="bg1"/>
                </a:solidFill>
              </a:rPr>
              <a:t>We must teach our children that there is no place for prejudice or discrimination in our communities, homes, schools or places of work.</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10940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2544728" y="0"/>
            <a:ext cx="6163337" cy="3016210"/>
          </a:xfrm>
          <a:prstGeom prst="rect">
            <a:avLst/>
          </a:prstGeom>
          <a:solidFill>
            <a:srgbClr val="4C0822"/>
          </a:solidFill>
        </p:spPr>
        <p:txBody>
          <a:bodyPr wrap="square" rtlCol="0">
            <a:spAutoFit/>
          </a:bodyPr>
          <a:lstStyle/>
          <a:p>
            <a:pPr algn="ctr"/>
            <a:r>
              <a:rPr lang="en-US" sz="2800" dirty="0">
                <a:solidFill>
                  <a:schemeClr val="bg1"/>
                </a:solidFill>
              </a:rPr>
              <a:t> Key Words</a:t>
            </a:r>
          </a:p>
          <a:p>
            <a:r>
              <a:rPr lang="en-US" dirty="0">
                <a:solidFill>
                  <a:schemeClr val="bg1"/>
                </a:solidFill>
              </a:rPr>
              <a:t>discrimination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diversity		     </a:t>
            </a:r>
            <a:r>
              <a:rPr lang="en-US" dirty="0">
                <a:solidFill>
                  <a:schemeClr val="bg1"/>
                </a:solidFill>
              </a:rPr>
              <a:t>prejudice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Native Americans 	</a:t>
            </a:r>
            <a:r>
              <a:rPr lang="en-US" dirty="0">
                <a:solidFill>
                  <a:schemeClr val="bg1"/>
                </a:solidFill>
                <a:cs typeface="Arial" panose="020B0604020202020204" pitchFamily="34" charset="0"/>
              </a:rPr>
              <a:t>            </a:t>
            </a:r>
            <a:r>
              <a:rPr lang="en-US" dirty="0">
                <a:solidFill>
                  <a:schemeClr val="bg1"/>
                </a:solidFill>
              </a:rPr>
              <a:t>African slaves</a:t>
            </a:r>
            <a:r>
              <a:rPr lang="en-US" dirty="0">
                <a:solidFill>
                  <a:schemeClr val="bg1"/>
                </a:solidFill>
                <a:cs typeface="Arial" panose="020B0604020202020204" pitchFamily="34" charset="0"/>
              </a:rPr>
              <a:t>	     </a:t>
            </a:r>
            <a:r>
              <a:rPr lang="en-US" dirty="0">
                <a:solidFill>
                  <a:schemeClr val="bg1"/>
                </a:solidFill>
              </a:rPr>
              <a:t>bias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unfavorable laws </a:t>
            </a:r>
            <a:r>
              <a:rPr lang="en-US" dirty="0">
                <a:solidFill>
                  <a:schemeClr val="bg1"/>
                </a:solidFill>
                <a:cs typeface="Arial" panose="020B0604020202020204" pitchFamily="34" charset="0"/>
              </a:rPr>
              <a:t>	            </a:t>
            </a:r>
            <a:r>
              <a:rPr lang="en-US" dirty="0">
                <a:solidFill>
                  <a:schemeClr val="bg1"/>
                </a:solidFill>
              </a:rPr>
              <a:t>Jim Crow laws </a:t>
            </a:r>
            <a:r>
              <a:rPr lang="en-US" dirty="0">
                <a:solidFill>
                  <a:schemeClr val="bg1"/>
                </a:solidFill>
                <a:cs typeface="Arial" panose="020B0604020202020204" pitchFamily="34" charset="0"/>
              </a:rPr>
              <a:t>	     </a:t>
            </a:r>
            <a:r>
              <a:rPr lang="en-US" dirty="0">
                <a:solidFill>
                  <a:schemeClr val="bg1"/>
                </a:solidFill>
              </a:rPr>
              <a:t>assimilate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second class citizens </a:t>
            </a:r>
            <a:r>
              <a:rPr lang="en-US" dirty="0">
                <a:solidFill>
                  <a:schemeClr val="bg1"/>
                </a:solidFill>
                <a:cs typeface="Arial" panose="020B0604020202020204" pitchFamily="34" charset="0"/>
              </a:rPr>
              <a:t>          </a:t>
            </a:r>
            <a:r>
              <a:rPr lang="en-US" dirty="0">
                <a:solidFill>
                  <a:schemeClr val="bg1"/>
                </a:solidFill>
              </a:rPr>
              <a:t>racial segregation	</a:t>
            </a:r>
            <a:r>
              <a:rPr lang="en-US" dirty="0">
                <a:solidFill>
                  <a:schemeClr val="bg1"/>
                </a:solidFill>
                <a:cs typeface="Arial" panose="020B0604020202020204" pitchFamily="34" charset="0"/>
              </a:rPr>
              <a:t>     </a:t>
            </a:r>
            <a:r>
              <a:rPr lang="en-US" dirty="0">
                <a:solidFill>
                  <a:schemeClr val="bg1"/>
                </a:solidFill>
              </a:rPr>
              <a:t>pre-judging</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balance is shifting 	</a:t>
            </a:r>
            <a:r>
              <a:rPr lang="en-US" dirty="0">
                <a:solidFill>
                  <a:schemeClr val="bg1"/>
                </a:solidFill>
                <a:cs typeface="Arial" panose="020B0604020202020204" pitchFamily="34" charset="0"/>
              </a:rPr>
              <a:t>             </a:t>
            </a:r>
            <a:r>
              <a:rPr lang="en-US" dirty="0">
                <a:solidFill>
                  <a:schemeClr val="bg1"/>
                </a:solidFill>
              </a:rPr>
              <a:t>cultural groups 	</a:t>
            </a:r>
            <a:r>
              <a:rPr lang="en-US" dirty="0">
                <a:solidFill>
                  <a:schemeClr val="bg1"/>
                </a:solidFill>
                <a:cs typeface="Arial" panose="020B0604020202020204" pitchFamily="34" charset="0"/>
              </a:rPr>
              <a:t>     </a:t>
            </a:r>
            <a:r>
              <a:rPr lang="en-US" dirty="0">
                <a:solidFill>
                  <a:schemeClr val="bg1"/>
                </a:solidFill>
              </a:rPr>
              <a:t>daily basis</a:t>
            </a:r>
            <a:endParaRPr lang="en-US" dirty="0">
              <a:solidFill>
                <a:schemeClr val="bg1"/>
              </a:solidFill>
              <a:cs typeface="Arial" panose="020B0604020202020204" pitchFamily="34" charset="0"/>
            </a:endParaRP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51" y="1582340"/>
            <a:ext cx="3801762" cy="3693319"/>
          </a:xfrm>
          <a:prstGeom prst="rect">
            <a:avLst/>
          </a:prstGeom>
          <a:solidFill>
            <a:srgbClr val="4C0822"/>
          </a:solidFill>
        </p:spPr>
        <p:txBody>
          <a:bodyPr wrap="square" rtlCol="0">
            <a:spAutoFit/>
          </a:bodyPr>
          <a:lstStyle/>
          <a:p>
            <a:r>
              <a:rPr lang="en-US" dirty="0">
                <a:solidFill>
                  <a:schemeClr val="bg1"/>
                </a:solidFill>
              </a:rPr>
              <a:t>In a nation of such </a:t>
            </a:r>
            <a:r>
              <a:rPr lang="en-US" u="sng" dirty="0">
                <a:solidFill>
                  <a:schemeClr val="bg1"/>
                </a:solidFill>
              </a:rPr>
              <a:t>diversity</a:t>
            </a:r>
            <a:r>
              <a:rPr lang="en-US" dirty="0">
                <a:solidFill>
                  <a:schemeClr val="bg1"/>
                </a:solidFill>
              </a:rPr>
              <a:t>, one might assume that </a:t>
            </a:r>
            <a:r>
              <a:rPr lang="en-US" u="sng" dirty="0">
                <a:solidFill>
                  <a:schemeClr val="bg1"/>
                </a:solidFill>
              </a:rPr>
              <a:t>prejudice</a:t>
            </a:r>
            <a:r>
              <a:rPr lang="en-US" dirty="0">
                <a:solidFill>
                  <a:schemeClr val="bg1"/>
                </a:solidFill>
              </a:rPr>
              <a:t>, </a:t>
            </a:r>
            <a:r>
              <a:rPr lang="en-US" u="sng" dirty="0">
                <a:solidFill>
                  <a:schemeClr val="bg1"/>
                </a:solidFill>
              </a:rPr>
              <a:t>bias</a:t>
            </a:r>
            <a:r>
              <a:rPr lang="en-US" dirty="0">
                <a:solidFill>
                  <a:schemeClr val="bg1"/>
                </a:solidFill>
              </a:rPr>
              <a:t>, and </a:t>
            </a:r>
            <a:r>
              <a:rPr lang="en-US" u="sng" dirty="0">
                <a:solidFill>
                  <a:schemeClr val="bg1"/>
                </a:solidFill>
              </a:rPr>
              <a:t>discrimination</a:t>
            </a:r>
            <a:r>
              <a:rPr lang="en-US" dirty="0">
                <a:solidFill>
                  <a:schemeClr val="bg1"/>
                </a:solidFill>
              </a:rPr>
              <a:t> are non-existent. The unfortunate truth, however, is that they not only exist, but they have become part of our national fabric.</a:t>
            </a:r>
          </a:p>
          <a:p>
            <a:endParaRPr lang="en-US" dirty="0">
              <a:solidFill>
                <a:schemeClr val="bg1"/>
              </a:solidFill>
            </a:endParaRPr>
          </a:p>
          <a:p>
            <a:r>
              <a:rPr lang="en-US" dirty="0">
                <a:solidFill>
                  <a:schemeClr val="bg1"/>
                </a:solidFill>
              </a:rPr>
              <a:t>From our treatment of </a:t>
            </a:r>
            <a:r>
              <a:rPr lang="en-US" u="sng" dirty="0">
                <a:solidFill>
                  <a:schemeClr val="bg1"/>
                </a:solidFill>
              </a:rPr>
              <a:t>Native Americans</a:t>
            </a:r>
            <a:r>
              <a:rPr lang="en-US" dirty="0">
                <a:solidFill>
                  <a:schemeClr val="bg1"/>
                </a:solidFill>
              </a:rPr>
              <a:t> to the purchase of </a:t>
            </a:r>
            <a:r>
              <a:rPr lang="en-US" u="sng" dirty="0">
                <a:solidFill>
                  <a:schemeClr val="bg1"/>
                </a:solidFill>
              </a:rPr>
              <a:t>African slaves</a:t>
            </a:r>
            <a:r>
              <a:rPr lang="en-US" dirty="0">
                <a:solidFill>
                  <a:schemeClr val="bg1"/>
                </a:solidFill>
              </a:rPr>
              <a:t> from African slave traders, we have not always lived up to the American ideal that </a:t>
            </a:r>
            <a:r>
              <a:rPr lang="en-US" i="1" dirty="0">
                <a:solidFill>
                  <a:schemeClr val="bg1"/>
                </a:solidFill>
              </a:rPr>
              <a:t> “All men are created equal.”</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238" y="0"/>
            <a:ext cx="8118762" cy="6858000"/>
          </a:xfrm>
          <a:prstGeom prst="rect">
            <a:avLst/>
          </a:prstGeom>
        </p:spPr>
      </p:pic>
      <p:sp>
        <p:nvSpPr>
          <p:cNvPr id="5" name="TextBox 4"/>
          <p:cNvSpPr txBox="1"/>
          <p:nvPr/>
        </p:nvSpPr>
        <p:spPr>
          <a:xfrm>
            <a:off x="4284923" y="6500388"/>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549116" y="4328692"/>
            <a:ext cx="3987208" cy="2031325"/>
          </a:xfrm>
          <a:prstGeom prst="rect">
            <a:avLst/>
          </a:prstGeom>
          <a:solidFill>
            <a:srgbClr val="4C0822"/>
          </a:solidFill>
        </p:spPr>
        <p:txBody>
          <a:bodyPr wrap="square" rtlCol="0">
            <a:spAutoFit/>
          </a:bodyPr>
          <a:lstStyle/>
          <a:p>
            <a:r>
              <a:rPr lang="en-US" dirty="0">
                <a:solidFill>
                  <a:schemeClr val="bg1"/>
                </a:solidFill>
              </a:rPr>
              <a:t>Even after African American slaves were freed, our nation failed to provide the support needed to </a:t>
            </a:r>
            <a:r>
              <a:rPr lang="en-US" u="sng" dirty="0">
                <a:solidFill>
                  <a:schemeClr val="bg1"/>
                </a:solidFill>
              </a:rPr>
              <a:t>assimilate</a:t>
            </a:r>
            <a:r>
              <a:rPr lang="en-US" dirty="0">
                <a:solidFill>
                  <a:schemeClr val="bg1"/>
                </a:solidFill>
              </a:rPr>
              <a:t> to this new freedom. In fact, not only did the United States fail to provide support, </a:t>
            </a:r>
            <a:r>
              <a:rPr lang="en-US" u="sng" dirty="0">
                <a:solidFill>
                  <a:schemeClr val="bg1"/>
                </a:solidFill>
              </a:rPr>
              <a:t>unfavorable laws </a:t>
            </a:r>
            <a:r>
              <a:rPr lang="en-US" dirty="0">
                <a:solidFill>
                  <a:schemeClr val="bg1"/>
                </a:solidFill>
              </a:rPr>
              <a:t>were created and enforced.</a:t>
            </a:r>
            <a:endParaRPr lang="en-US" sz="1400" dirty="0">
              <a:solidFill>
                <a:schemeClr val="bg1"/>
              </a:solidFill>
            </a:endParaRPr>
          </a:p>
        </p:txBody>
      </p:sp>
      <p:sp>
        <p:nvSpPr>
          <p:cNvPr id="4" name="TextBox 3"/>
          <p:cNvSpPr txBox="1"/>
          <p:nvPr/>
        </p:nvSpPr>
        <p:spPr>
          <a:xfrm>
            <a:off x="159489" y="6453963"/>
            <a:ext cx="1786269" cy="215444"/>
          </a:xfrm>
          <a:prstGeom prst="rect">
            <a:avLst/>
          </a:prstGeom>
          <a:noFill/>
        </p:spPr>
        <p:txBody>
          <a:bodyPr wrap="square" rtlCol="0">
            <a:spAutoFit/>
          </a:bodyPr>
          <a:lstStyle/>
          <a:p>
            <a:r>
              <a:rPr lang="en-US" sz="800" b="1" dirty="0">
                <a:solidFill>
                  <a:schemeClr val="bg1"/>
                </a:solidFill>
              </a:rPr>
              <a:t>Everett Historical / Shutterstock.com</a:t>
            </a:r>
            <a:endParaRPr lang="en-US" sz="800" dirty="0">
              <a:solidFill>
                <a:schemeClr val="bg1"/>
              </a:solidFill>
            </a:endParaRPr>
          </a:p>
        </p:txBody>
      </p:sp>
    </p:spTree>
    <p:extLst>
      <p:ext uri="{BB962C8B-B14F-4D97-AF65-F5344CB8AC3E}">
        <p14:creationId xmlns:p14="http://schemas.microsoft.com/office/powerpoint/2010/main" val="3157982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176976" y="3807696"/>
            <a:ext cx="4465675" cy="2739211"/>
          </a:xfrm>
          <a:prstGeom prst="rect">
            <a:avLst/>
          </a:prstGeom>
          <a:solidFill>
            <a:srgbClr val="4C0822"/>
          </a:solidFill>
        </p:spPr>
        <p:txBody>
          <a:bodyPr wrap="square" rtlCol="0">
            <a:spAutoFit/>
          </a:bodyPr>
          <a:lstStyle/>
          <a:p>
            <a:r>
              <a:rPr lang="en-US" dirty="0">
                <a:solidFill>
                  <a:schemeClr val="bg1"/>
                </a:solidFill>
              </a:rPr>
              <a:t>Between 1877 and the mid-1960s, the </a:t>
            </a:r>
            <a:r>
              <a:rPr lang="en-US" u="sng" dirty="0">
                <a:solidFill>
                  <a:schemeClr val="bg1"/>
                </a:solidFill>
              </a:rPr>
              <a:t>Jim Crow laws </a:t>
            </a:r>
            <a:r>
              <a:rPr lang="en-US" dirty="0">
                <a:solidFill>
                  <a:schemeClr val="bg1"/>
                </a:solidFill>
              </a:rPr>
              <a:t>were enforced.</a:t>
            </a:r>
          </a:p>
          <a:p>
            <a:endParaRPr lang="en-US" dirty="0">
              <a:solidFill>
                <a:schemeClr val="bg1"/>
              </a:solidFill>
            </a:endParaRPr>
          </a:p>
          <a:p>
            <a:r>
              <a:rPr lang="en-US" dirty="0">
                <a:solidFill>
                  <a:schemeClr val="bg1"/>
                </a:solidFill>
              </a:rPr>
              <a:t>Jim Crow was the name of the racial caste system which operated primarily, but not exclusively in southern and border states. Jim Crow was more than a series of rigid anti-black laws. It was a way of life. </a:t>
            </a:r>
          </a:p>
          <a:p>
            <a:endParaRPr lang="en-US" sz="1400" dirty="0">
              <a:solidFill>
                <a:schemeClr val="bg1"/>
              </a:solidFill>
            </a:endParaRPr>
          </a:p>
          <a:p>
            <a:r>
              <a:rPr lang="en-US" sz="1400" dirty="0">
                <a:solidFill>
                  <a:schemeClr val="bg1"/>
                </a:solidFill>
              </a:rPr>
              <a:t>ww.ferris.edu/</a:t>
            </a:r>
            <a:r>
              <a:rPr lang="en-US" sz="1400" dirty="0" err="1">
                <a:solidFill>
                  <a:schemeClr val="bg1"/>
                </a:solidFill>
              </a:rPr>
              <a:t>jimcrow</a:t>
            </a:r>
            <a:r>
              <a:rPr lang="en-US" sz="1400" dirty="0">
                <a:solidFill>
                  <a:schemeClr val="bg1"/>
                </a:solidFill>
              </a:rPr>
              <a:t>/what.htm</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515117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538870" y="192627"/>
            <a:ext cx="5114259" cy="2462213"/>
          </a:xfrm>
          <a:prstGeom prst="rect">
            <a:avLst/>
          </a:prstGeom>
          <a:solidFill>
            <a:srgbClr val="4C0822"/>
          </a:solidFill>
        </p:spPr>
        <p:txBody>
          <a:bodyPr wrap="square" rtlCol="0">
            <a:spAutoFit/>
          </a:bodyPr>
          <a:lstStyle/>
          <a:p>
            <a:r>
              <a:rPr lang="en-US" dirty="0">
                <a:solidFill>
                  <a:schemeClr val="bg1"/>
                </a:solidFill>
              </a:rPr>
              <a:t>Under Jim Crow, African Americans were relegated to the status of </a:t>
            </a:r>
            <a:r>
              <a:rPr lang="en-US" u="sng" dirty="0">
                <a:solidFill>
                  <a:schemeClr val="bg1"/>
                </a:solidFill>
              </a:rPr>
              <a:t>second class citizens</a:t>
            </a:r>
            <a:r>
              <a:rPr lang="en-US" dirty="0">
                <a:solidFill>
                  <a:schemeClr val="bg1"/>
                </a:solidFill>
              </a:rPr>
              <a:t>. Jim Crow represented the legitimization of anti-black racism. Many Christian ministers and theologians taught that whites were the Chosen people, blacks were cursed to be servants, and God supported </a:t>
            </a:r>
            <a:r>
              <a:rPr lang="en-US" u="sng" dirty="0">
                <a:solidFill>
                  <a:schemeClr val="bg1"/>
                </a:solidFill>
              </a:rPr>
              <a:t>racial segregation</a:t>
            </a:r>
            <a:r>
              <a:rPr lang="en-US" dirty="0">
                <a:solidFill>
                  <a:schemeClr val="bg1"/>
                </a:solidFill>
              </a:rPr>
              <a:t>.</a:t>
            </a:r>
          </a:p>
          <a:p>
            <a:endParaRPr lang="en-US" sz="1400" dirty="0">
              <a:solidFill>
                <a:schemeClr val="bg1"/>
              </a:solidFill>
            </a:endParaRPr>
          </a:p>
          <a:p>
            <a:r>
              <a:rPr lang="en-US" sz="1400" dirty="0">
                <a:solidFill>
                  <a:schemeClr val="bg1"/>
                </a:solidFill>
              </a:rPr>
              <a:t>ww.ferris.edu/</a:t>
            </a:r>
            <a:r>
              <a:rPr lang="en-US" sz="1400" dirty="0" err="1">
                <a:solidFill>
                  <a:schemeClr val="bg1"/>
                </a:solidFill>
              </a:rPr>
              <a:t>jimcrow</a:t>
            </a:r>
            <a:r>
              <a:rPr lang="en-US" sz="1400" dirty="0">
                <a:solidFill>
                  <a:schemeClr val="bg1"/>
                </a:solidFill>
              </a:rPr>
              <a:t>/what.htm</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77267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90644" y="463275"/>
            <a:ext cx="5475768" cy="1754326"/>
          </a:xfrm>
          <a:prstGeom prst="rect">
            <a:avLst/>
          </a:prstGeom>
          <a:solidFill>
            <a:srgbClr val="4C0822"/>
          </a:solidFill>
        </p:spPr>
        <p:txBody>
          <a:bodyPr wrap="square" rtlCol="0">
            <a:spAutoFit/>
          </a:bodyPr>
          <a:lstStyle/>
          <a:p>
            <a:r>
              <a:rPr lang="en-US" dirty="0">
                <a:solidFill>
                  <a:schemeClr val="bg1"/>
                </a:solidFill>
              </a:rPr>
              <a:t>Discrimination has also included women, Hispanics, Asians, Catholics, Jews, the LGBT community, the disabled, and the list goes on. </a:t>
            </a:r>
          </a:p>
          <a:p>
            <a:endParaRPr lang="en-US" dirty="0">
              <a:solidFill>
                <a:schemeClr val="bg1"/>
              </a:solidFill>
            </a:endParaRPr>
          </a:p>
          <a:p>
            <a:r>
              <a:rPr lang="en-US" dirty="0">
                <a:solidFill>
                  <a:schemeClr val="bg1"/>
                </a:solidFill>
              </a:rPr>
              <a:t>Ironically, members of a group that endures discrimination often discriminate against other groups.  </a:t>
            </a:r>
            <a:endParaRPr lang="en-US" sz="1400" dirty="0">
              <a:solidFill>
                <a:schemeClr val="bg1"/>
              </a:solidFill>
            </a:endParaRP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55640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93405" y="405278"/>
            <a:ext cx="6730409" cy="2185214"/>
          </a:xfrm>
          <a:prstGeom prst="rect">
            <a:avLst/>
          </a:prstGeom>
          <a:solidFill>
            <a:srgbClr val="4C0822"/>
          </a:solidFill>
        </p:spPr>
        <p:txBody>
          <a:bodyPr wrap="square" rtlCol="0">
            <a:spAutoFit/>
          </a:bodyPr>
          <a:lstStyle/>
          <a:p>
            <a:r>
              <a:rPr lang="en-US" dirty="0">
                <a:solidFill>
                  <a:schemeClr val="bg1"/>
                </a:solidFill>
              </a:rPr>
              <a:t>When it comes to racial discrimination, the </a:t>
            </a:r>
            <a:r>
              <a:rPr lang="en-US" u="sng" dirty="0">
                <a:solidFill>
                  <a:schemeClr val="bg1"/>
                </a:solidFill>
              </a:rPr>
              <a:t>balance is shifting</a:t>
            </a:r>
            <a:r>
              <a:rPr lang="en-US" dirty="0">
                <a:solidFill>
                  <a:schemeClr val="bg1"/>
                </a:solidFill>
              </a:rPr>
              <a:t>.  According to the U.S. Census Bureau, people of color are expected to grow from 30.9 percent of the population in 2000 to 36.2 percent of the population in 2020. For Americans younger than 40, there are 2 white people for every person of color. Among children younger than 10 years old, the ratio is 1.5 to 1.</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80756" y="6425960"/>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67783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29610" y="5009176"/>
            <a:ext cx="6730409" cy="1631216"/>
          </a:xfrm>
          <a:prstGeom prst="rect">
            <a:avLst/>
          </a:prstGeom>
          <a:solidFill>
            <a:srgbClr val="4C0822"/>
          </a:solidFill>
        </p:spPr>
        <p:txBody>
          <a:bodyPr wrap="square" rtlCol="0">
            <a:spAutoFit/>
          </a:bodyPr>
          <a:lstStyle/>
          <a:p>
            <a:r>
              <a:rPr lang="en-US" dirty="0">
                <a:solidFill>
                  <a:schemeClr val="bg1"/>
                </a:solidFill>
              </a:rPr>
              <a:t>Thus, our schools are increasingly educating children who come from a wide range of backgrounds, abilities, and experiences. And the workforce of the near future will be composed of a majority of women and people of color.</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10728254" y="6530414"/>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98065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230680" y="4867300"/>
            <a:ext cx="5560828" cy="1631216"/>
          </a:xfrm>
          <a:prstGeom prst="rect">
            <a:avLst/>
          </a:prstGeom>
          <a:solidFill>
            <a:srgbClr val="4C0822"/>
          </a:solidFill>
        </p:spPr>
        <p:txBody>
          <a:bodyPr wrap="square" rtlCol="0">
            <a:spAutoFit/>
          </a:bodyPr>
          <a:lstStyle/>
          <a:p>
            <a:r>
              <a:rPr lang="en-US" dirty="0">
                <a:solidFill>
                  <a:schemeClr val="bg1"/>
                </a:solidFill>
              </a:rPr>
              <a:t>While today's changing demographics are compelling, historically the United States has always been challenged to find effective ways for its diverse populations to live and work well together. </a:t>
            </a:r>
          </a:p>
          <a:p>
            <a:endParaRPr lang="en-US" sz="1400" dirty="0">
              <a:solidFill>
                <a:schemeClr val="bg1"/>
              </a:solidFill>
            </a:endParaRPr>
          </a:p>
          <a:p>
            <a:r>
              <a:rPr lang="en-US" sz="1400" dirty="0">
                <a:solidFill>
                  <a:schemeClr val="bg1"/>
                </a:solidFill>
              </a:rPr>
              <a:t>http://archive.adl.org/what_to_tell/whattotell_intro.html#.V_6Du_krKM8</a:t>
            </a:r>
          </a:p>
        </p:txBody>
      </p:sp>
      <p:sp>
        <p:nvSpPr>
          <p:cNvPr id="4" name="TextBox 3"/>
          <p:cNvSpPr txBox="1"/>
          <p:nvPr/>
        </p:nvSpPr>
        <p:spPr>
          <a:xfrm>
            <a:off x="350877" y="6498516"/>
            <a:ext cx="956931" cy="2199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588427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18777</TotalTime>
  <Words>675</Words>
  <Application>Microsoft Office PowerPoint</Application>
  <PresentationFormat>Widescreen</PresentationFormat>
  <Paragraphs>83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587</cp:revision>
  <dcterms:created xsi:type="dcterms:W3CDTF">2016-07-19T04:55:11Z</dcterms:created>
  <dcterms:modified xsi:type="dcterms:W3CDTF">2016-10-26T01:01:47Z</dcterms:modified>
</cp:coreProperties>
</file>