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57" r:id="rId3"/>
    <p:sldId id="359" r:id="rId4"/>
    <p:sldId id="360" r:id="rId5"/>
    <p:sldId id="358" r:id="rId6"/>
    <p:sldId id="348" r:id="rId7"/>
    <p:sldId id="349" r:id="rId8"/>
    <p:sldId id="347" r:id="rId9"/>
    <p:sldId id="350" r:id="rId10"/>
    <p:sldId id="351" r:id="rId11"/>
    <p:sldId id="352" r:id="rId12"/>
    <p:sldId id="353" r:id="rId13"/>
    <p:sldId id="354" r:id="rId14"/>
    <p:sldId id="355" r:id="rId15"/>
    <p:sldId id="362" r:id="rId16"/>
    <p:sldId id="363" r:id="rId17"/>
    <p:sldId id="364" r:id="rId18"/>
    <p:sldId id="365" r:id="rId19"/>
    <p:sldId id="367" r:id="rId20"/>
    <p:sldId id="368" r:id="rId21"/>
    <p:sldId id="369" r:id="rId22"/>
    <p:sldId id="372" r:id="rId23"/>
    <p:sldId id="374" r:id="rId24"/>
    <p:sldId id="366"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501F"/>
    <a:srgbClr val="D2742E"/>
    <a:srgbClr val="4C0822"/>
    <a:srgbClr val="C6184E"/>
    <a:srgbClr val="EC5E8A"/>
    <a:srgbClr val="CD5B05"/>
    <a:srgbClr val="E92B73"/>
    <a:srgbClr val="EF5F25"/>
    <a:srgbClr val="AE1237"/>
    <a:srgbClr val="F56A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chemeClr val="accent4">
                <a:lumMod val="75000"/>
              </a:schemeClr>
            </a:gs>
            <a:gs pos="98230">
              <a:schemeClr val="accent4">
                <a:lumMod val="60000"/>
                <a:lumOff val="40000"/>
              </a:schemeClr>
            </a:gs>
            <a:gs pos="85000">
              <a:schemeClr val="accent4">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10/26/2016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FITNESS</a:t>
            </a:r>
          </a:p>
          <a:p>
            <a:pPr algn="ctr"/>
            <a:r>
              <a:rPr lang="en-US" sz="4400">
                <a:solidFill>
                  <a:schemeClr val="bg1"/>
                </a:solidFill>
              </a:rPr>
              <a:t>Food Facts</a:t>
            </a:r>
            <a:endParaRPr lang="en-US" sz="4400" dirty="0">
              <a:solidFill>
                <a:schemeClr val="bg1"/>
              </a:solidFill>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72228" y="2299854"/>
            <a:ext cx="2422566" cy="2887245"/>
          </a:xfrm>
          <a:prstGeom prst="ellipse">
            <a:avLst/>
          </a:prstGeom>
        </p:spPr>
      </p:pic>
      <p:pic>
        <p:nvPicPr>
          <p:cNvPr id="9" name="Picture 8"/>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5" name="Picture 14"/>
          <p:cNvPicPr>
            <a:picLocks noChangeAspect="1"/>
          </p:cNvPicPr>
          <p:nvPr/>
        </p:nvPicPr>
        <p:blipFill rotWithShape="1">
          <a:blip r:embed="rId6">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9676410" y="2299853"/>
            <a:ext cx="2422566" cy="2887245"/>
          </a:xfrm>
          <a:prstGeom prst="ellipse">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916" y="74673"/>
            <a:ext cx="3495903" cy="6555641"/>
          </a:xfrm>
          <a:prstGeom prst="rect">
            <a:avLst/>
          </a:prstGeom>
          <a:solidFill>
            <a:srgbClr val="91501F"/>
          </a:solidFill>
        </p:spPr>
        <p:txBody>
          <a:bodyPr wrap="square" rtlCol="0">
            <a:spAutoFit/>
          </a:bodyPr>
          <a:lstStyle/>
          <a:p>
            <a:pPr fontAlgn="base"/>
            <a:r>
              <a:rPr lang="en-US" b="1" dirty="0">
                <a:solidFill>
                  <a:schemeClr val="bg1"/>
                </a:solidFill>
              </a:rPr>
              <a:t>MYTH: </a:t>
            </a:r>
            <a:r>
              <a:rPr lang="en-US" dirty="0">
                <a:solidFill>
                  <a:schemeClr val="bg1"/>
                </a:solidFill>
              </a:rPr>
              <a:t>Leftovers are safe to eat until they smell bad.</a:t>
            </a:r>
          </a:p>
          <a:p>
            <a:pPr fontAlgn="base"/>
            <a:endParaRPr lang="en-US" dirty="0">
              <a:solidFill>
                <a:schemeClr val="bg1"/>
              </a:solidFill>
            </a:endParaRPr>
          </a:p>
          <a:p>
            <a:pPr fontAlgn="base"/>
            <a:r>
              <a:rPr lang="en-US" b="1" dirty="0">
                <a:solidFill>
                  <a:schemeClr val="bg1"/>
                </a:solidFill>
              </a:rPr>
              <a:t>FACT:</a:t>
            </a:r>
            <a:r>
              <a:rPr lang="en-US" dirty="0">
                <a:solidFill>
                  <a:schemeClr val="bg1"/>
                </a:solidFill>
              </a:rPr>
              <a:t> Smell is not an indication of whether food is safe to eat. There are different types of bacteria, some of which cause illness in people and others that don’t. </a:t>
            </a:r>
          </a:p>
          <a:p>
            <a:pPr fontAlgn="base"/>
            <a:endParaRPr lang="en-US" dirty="0">
              <a:solidFill>
                <a:schemeClr val="bg1"/>
              </a:solidFill>
            </a:endParaRPr>
          </a:p>
          <a:p>
            <a:pPr fontAlgn="base"/>
            <a:r>
              <a:rPr lang="en-US" dirty="0">
                <a:solidFill>
                  <a:schemeClr val="bg1"/>
                </a:solidFill>
              </a:rPr>
              <a:t>The types of bacteria that cause </a:t>
            </a:r>
            <a:r>
              <a:rPr lang="en-US" u="sng" dirty="0">
                <a:solidFill>
                  <a:schemeClr val="bg1"/>
                </a:solidFill>
              </a:rPr>
              <a:t>foodborne illness </a:t>
            </a:r>
            <a:r>
              <a:rPr lang="en-US" dirty="0">
                <a:solidFill>
                  <a:schemeClr val="bg1"/>
                </a:solidFill>
              </a:rPr>
              <a:t>do not affect the taste, smell, or appearance of food. Freeze or toss refrigerated leftovers within three to four days even if they smell and look fine. If you’re not sure how long leftovers have been in the refrigerator, toss them. If you’re not sure how old your </a:t>
            </a:r>
            <a:r>
              <a:rPr lang="en-US" u="sng" dirty="0">
                <a:solidFill>
                  <a:schemeClr val="bg1"/>
                </a:solidFill>
              </a:rPr>
              <a:t>leftovers</a:t>
            </a:r>
            <a:r>
              <a:rPr lang="en-US" dirty="0">
                <a:solidFill>
                  <a:schemeClr val="bg1"/>
                </a:solidFill>
              </a:rPr>
              <a:t> are, remember: when in doubt, throw it out!</a:t>
            </a:r>
          </a:p>
          <a:p>
            <a:pPr fontAlgn="base"/>
            <a:endParaRPr lang="en-US" dirty="0"/>
          </a:p>
          <a:p>
            <a:r>
              <a:rPr lang="en-US" sz="1400" dirty="0">
                <a:solidFill>
                  <a:schemeClr val="bg1"/>
                </a:solidFill>
              </a:rPr>
              <a:t>http://www.foodsafetynews.com/2016/09/how-may-do-you-know-top-10-food-safety-myths-and-facts/#.V-_OFPkrKM8</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618" y="0"/>
            <a:ext cx="8332381" cy="6704989"/>
          </a:xfrm>
          <a:prstGeom prst="rect">
            <a:avLst/>
          </a:prstGeom>
        </p:spPr>
      </p:pic>
    </p:spTree>
    <p:extLst>
      <p:ext uri="{BB962C8B-B14F-4D97-AF65-F5344CB8AC3E}">
        <p14:creationId xmlns:p14="http://schemas.microsoft.com/office/powerpoint/2010/main" val="2838639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196009"/>
            <a:ext cx="11277600" cy="2523768"/>
          </a:xfrm>
          <a:prstGeom prst="rect">
            <a:avLst/>
          </a:prstGeom>
          <a:solidFill>
            <a:srgbClr val="91501F"/>
          </a:solidFill>
        </p:spPr>
        <p:txBody>
          <a:bodyPr wrap="square" rtlCol="0">
            <a:spAutoFit/>
          </a:bodyPr>
          <a:lstStyle/>
          <a:p>
            <a:pPr fontAlgn="base"/>
            <a:r>
              <a:rPr lang="en-US" b="1" dirty="0">
                <a:solidFill>
                  <a:schemeClr val="bg1"/>
                </a:solidFill>
              </a:rPr>
              <a:t>MYTH: </a:t>
            </a:r>
            <a:r>
              <a:rPr lang="en-US" dirty="0">
                <a:solidFill>
                  <a:schemeClr val="bg1"/>
                </a:solidFill>
              </a:rPr>
              <a:t>Freezing food kills harmful bacteria that can cause food poisoning.</a:t>
            </a:r>
            <a:r>
              <a:rPr lang="en-US" b="1" dirty="0">
                <a:solidFill>
                  <a:schemeClr val="bg1"/>
                </a:solidFill>
              </a:rPr>
              <a:t> </a:t>
            </a:r>
          </a:p>
          <a:p>
            <a:pPr fontAlgn="base"/>
            <a:endParaRPr lang="en-US" dirty="0">
              <a:solidFill>
                <a:schemeClr val="bg1"/>
              </a:solidFill>
            </a:endParaRPr>
          </a:p>
          <a:p>
            <a:pPr fontAlgn="base"/>
            <a:r>
              <a:rPr lang="en-US" b="1" dirty="0">
                <a:solidFill>
                  <a:schemeClr val="bg1"/>
                </a:solidFill>
              </a:rPr>
              <a:t>FACT:</a:t>
            </a:r>
            <a:r>
              <a:rPr lang="en-US" dirty="0">
                <a:solidFill>
                  <a:schemeClr val="bg1"/>
                </a:solidFill>
              </a:rPr>
              <a:t> Bacteria can survive freezing temperatures. Freezing is not a method for making food safe to eat. When food is thawed, bacteria can still be present and may begin to multiply. Listeria monocytogenes and the Hepatitis A virus are two examples of foodborne </a:t>
            </a:r>
            <a:r>
              <a:rPr lang="en-US" u="sng" dirty="0">
                <a:solidFill>
                  <a:schemeClr val="bg1"/>
                </a:solidFill>
              </a:rPr>
              <a:t>pathogens</a:t>
            </a:r>
            <a:r>
              <a:rPr lang="en-US" dirty="0">
                <a:solidFill>
                  <a:schemeClr val="bg1"/>
                </a:solidFill>
              </a:rPr>
              <a:t> that can survive for long periods at freezing temperatures. Cooking food to the proper internal temperature is the best way to kill harmful bacteria. Use a thermometer to measure the temperature of cooked foods.</a:t>
            </a:r>
          </a:p>
          <a:p>
            <a:pPr fontAlgn="base"/>
            <a:endParaRPr lang="en-US" dirty="0"/>
          </a:p>
          <a:p>
            <a:r>
              <a:rPr lang="en-US" sz="1400" dirty="0">
                <a:solidFill>
                  <a:schemeClr val="bg1"/>
                </a:solidFill>
              </a:rPr>
              <a:t>http://www.foodsafetynews.com/2016/09/how-may-do-you-know-top-10-food-safety-myths-and-facts/#.V-_OFPkrKM8</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082902"/>
          </a:xfrm>
          <a:prstGeom prst="rect">
            <a:avLst/>
          </a:prstGeom>
        </p:spPr>
      </p:pic>
      <p:sp>
        <p:nvSpPr>
          <p:cNvPr id="4" name="TextBox 3"/>
          <p:cNvSpPr txBox="1"/>
          <p:nvPr/>
        </p:nvSpPr>
        <p:spPr>
          <a:xfrm>
            <a:off x="166758" y="3806222"/>
            <a:ext cx="949124" cy="222156"/>
          </a:xfrm>
          <a:prstGeom prst="rect">
            <a:avLst/>
          </a:prstGeom>
          <a:solidFill>
            <a:srgbClr val="91501F"/>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013636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89500" y="289678"/>
            <a:ext cx="4223657" cy="6278642"/>
          </a:xfrm>
          <a:prstGeom prst="rect">
            <a:avLst/>
          </a:prstGeom>
          <a:solidFill>
            <a:srgbClr val="91501F"/>
          </a:solidFill>
        </p:spPr>
        <p:txBody>
          <a:bodyPr wrap="square" rtlCol="0">
            <a:spAutoFit/>
          </a:bodyPr>
          <a:lstStyle/>
          <a:p>
            <a:pPr fontAlgn="base"/>
            <a:r>
              <a:rPr lang="en-US" b="1" dirty="0">
                <a:solidFill>
                  <a:schemeClr val="bg1"/>
                </a:solidFill>
              </a:rPr>
              <a:t>MYTH: </a:t>
            </a:r>
            <a:r>
              <a:rPr lang="en-US" dirty="0">
                <a:solidFill>
                  <a:schemeClr val="bg1"/>
                </a:solidFill>
              </a:rPr>
              <a:t>Putting chicken in a colander and rinsing it with water will remove bacteria like Salmonella.</a:t>
            </a:r>
            <a:r>
              <a:rPr lang="en-US" b="1" dirty="0">
                <a:solidFill>
                  <a:schemeClr val="bg1"/>
                </a:solidFill>
              </a:rPr>
              <a:t> </a:t>
            </a:r>
          </a:p>
          <a:p>
            <a:pPr fontAlgn="base"/>
            <a:endParaRPr lang="en-US" dirty="0">
              <a:solidFill>
                <a:schemeClr val="bg1"/>
              </a:solidFill>
            </a:endParaRPr>
          </a:p>
          <a:p>
            <a:pPr fontAlgn="base"/>
            <a:r>
              <a:rPr lang="en-US" b="1" dirty="0">
                <a:solidFill>
                  <a:schemeClr val="bg1"/>
                </a:solidFill>
              </a:rPr>
              <a:t>FACT:</a:t>
            </a:r>
            <a:r>
              <a:rPr lang="en-US" dirty="0">
                <a:solidFill>
                  <a:schemeClr val="bg1"/>
                </a:solidFill>
              </a:rPr>
              <a:t> Rinsing chicken in a colander will not remove bacteria. In fact, it can spread raw juices around your sink, onto your counter tops, and onto ready-to-eat foods. Bacteria in raw meat and poultry can only be killed when cooked to a safe minimum internal temperature, which for poultry is 165 degrees F, as measured by a food thermometer. </a:t>
            </a:r>
          </a:p>
          <a:p>
            <a:pPr fontAlgn="base"/>
            <a:endParaRPr lang="en-US" dirty="0">
              <a:solidFill>
                <a:schemeClr val="bg1"/>
              </a:solidFill>
            </a:endParaRPr>
          </a:p>
          <a:p>
            <a:pPr fontAlgn="base"/>
            <a:r>
              <a:rPr lang="en-US" dirty="0">
                <a:solidFill>
                  <a:schemeClr val="bg1"/>
                </a:solidFill>
              </a:rPr>
              <a:t>Save yourself the messiness of rinsing raw poultry and meat. It is not a safety step and can cause cross-contamination. Always use a food thermometer to check the internal temperature of your food.</a:t>
            </a:r>
          </a:p>
          <a:p>
            <a:pPr fontAlgn="base"/>
            <a:endParaRPr lang="en-US" dirty="0"/>
          </a:p>
          <a:p>
            <a:r>
              <a:rPr lang="en-US" sz="1400" dirty="0">
                <a:solidFill>
                  <a:schemeClr val="bg1"/>
                </a:solidFill>
              </a:rPr>
              <a:t>http://www.foodsafetynews.com/2016/09/how-may-do-you-know-top-10-food-safety-myths-and-facts/#.V-_OFPkrKM8</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7469580" cy="6858000"/>
          </a:xfrm>
          <a:prstGeom prst="rect">
            <a:avLst/>
          </a:prstGeom>
        </p:spPr>
      </p:pic>
      <p:sp>
        <p:nvSpPr>
          <p:cNvPr id="4" name="TextBox 3"/>
          <p:cNvSpPr txBox="1"/>
          <p:nvPr/>
        </p:nvSpPr>
        <p:spPr>
          <a:xfrm>
            <a:off x="219920" y="6528122"/>
            <a:ext cx="949124" cy="2221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3806214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986"/>
            <a:ext cx="12192000" cy="6858000"/>
          </a:xfrm>
          <a:prstGeom prst="rect">
            <a:avLst/>
          </a:prstGeom>
        </p:spPr>
      </p:pic>
      <p:sp>
        <p:nvSpPr>
          <p:cNvPr id="2" name="TextBox 1"/>
          <p:cNvSpPr txBox="1"/>
          <p:nvPr/>
        </p:nvSpPr>
        <p:spPr>
          <a:xfrm>
            <a:off x="308344" y="2563688"/>
            <a:ext cx="11575312" cy="3077766"/>
          </a:xfrm>
          <a:prstGeom prst="rect">
            <a:avLst/>
          </a:prstGeom>
          <a:solidFill>
            <a:srgbClr val="91501F"/>
          </a:solidFill>
        </p:spPr>
        <p:txBody>
          <a:bodyPr wrap="square" rtlCol="0">
            <a:spAutoFit/>
          </a:bodyPr>
          <a:lstStyle/>
          <a:p>
            <a:pPr fontAlgn="base"/>
            <a:r>
              <a:rPr lang="en-US" b="1" dirty="0">
                <a:solidFill>
                  <a:schemeClr val="bg1"/>
                </a:solidFill>
              </a:rPr>
              <a:t>MYTH: </a:t>
            </a:r>
            <a:r>
              <a:rPr lang="en-US" dirty="0">
                <a:solidFill>
                  <a:schemeClr val="bg1"/>
                </a:solidFill>
              </a:rPr>
              <a:t>Only kids eat raw cookie dough and cake batter. If we just keep kids away from the raw products when adults are baking, there won’t be a problem.</a:t>
            </a:r>
          </a:p>
          <a:p>
            <a:pPr fontAlgn="base"/>
            <a:endParaRPr lang="en-US" dirty="0">
              <a:solidFill>
                <a:schemeClr val="bg1"/>
              </a:solidFill>
            </a:endParaRPr>
          </a:p>
          <a:p>
            <a:pPr fontAlgn="base"/>
            <a:r>
              <a:rPr lang="en-US" b="1" dirty="0">
                <a:solidFill>
                  <a:schemeClr val="bg1"/>
                </a:solidFill>
              </a:rPr>
              <a:t>FACT:</a:t>
            </a:r>
            <a:r>
              <a:rPr lang="en-US" dirty="0">
                <a:solidFill>
                  <a:schemeClr val="bg1"/>
                </a:solidFill>
              </a:rPr>
              <a:t> Just a lick can make you sick. No one of any age should eat raw dough or batter made with raw flour because it could contain germs that cause illness. Whether it’s pre-packaged or homemade, the heat from baking is required to kill germs that might be in the raw ingredients.</a:t>
            </a:r>
          </a:p>
          <a:p>
            <a:pPr fontAlgn="base"/>
            <a:endParaRPr lang="en-US" dirty="0">
              <a:solidFill>
                <a:schemeClr val="bg1"/>
              </a:solidFill>
            </a:endParaRPr>
          </a:p>
          <a:p>
            <a:pPr fontAlgn="base"/>
            <a:r>
              <a:rPr lang="en-US" dirty="0">
                <a:solidFill>
                  <a:schemeClr val="bg1"/>
                </a:solidFill>
              </a:rPr>
              <a:t>The finished, baked, product is far safer – and tastes even better. And remember, kids who eat raw cookie dough and cake batter are at greater risk of getting food poisoning than most adults are because their immune systems are not yet mature.</a:t>
            </a:r>
          </a:p>
          <a:p>
            <a:pPr fontAlgn="base"/>
            <a:endParaRPr lang="en-US" dirty="0"/>
          </a:p>
          <a:p>
            <a:r>
              <a:rPr lang="en-US" sz="1400" dirty="0">
                <a:solidFill>
                  <a:schemeClr val="bg1"/>
                </a:solidFill>
              </a:rPr>
              <a:t>http://www.foodsafetynews.com/2016/09/how-may-do-you-know-top-10-food-safety-myths-and-facts/#.V-_OFPkrKM8</a:t>
            </a:r>
          </a:p>
        </p:txBody>
      </p:sp>
      <p:sp>
        <p:nvSpPr>
          <p:cNvPr id="4" name="TextBox 3"/>
          <p:cNvSpPr txBox="1"/>
          <p:nvPr/>
        </p:nvSpPr>
        <p:spPr>
          <a:xfrm>
            <a:off x="219920" y="6528122"/>
            <a:ext cx="949124" cy="2221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2448253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4490130"/>
          </a:xfrm>
          <a:prstGeom prst="rect">
            <a:avLst/>
          </a:prstGeom>
        </p:spPr>
      </p:pic>
      <p:sp>
        <p:nvSpPr>
          <p:cNvPr id="2" name="TextBox 1"/>
          <p:cNvSpPr txBox="1"/>
          <p:nvPr/>
        </p:nvSpPr>
        <p:spPr>
          <a:xfrm>
            <a:off x="382772" y="4490130"/>
            <a:ext cx="11426456" cy="2246769"/>
          </a:xfrm>
          <a:prstGeom prst="rect">
            <a:avLst/>
          </a:prstGeom>
          <a:solidFill>
            <a:srgbClr val="91501F"/>
          </a:solidFill>
        </p:spPr>
        <p:txBody>
          <a:bodyPr wrap="square" rtlCol="0">
            <a:spAutoFit/>
          </a:bodyPr>
          <a:lstStyle/>
          <a:p>
            <a:pPr fontAlgn="base"/>
            <a:r>
              <a:rPr lang="en-US" b="1" dirty="0">
                <a:solidFill>
                  <a:schemeClr val="bg1"/>
                </a:solidFill>
              </a:rPr>
              <a:t>MYTH: </a:t>
            </a:r>
            <a:r>
              <a:rPr lang="en-US" dirty="0">
                <a:solidFill>
                  <a:schemeClr val="bg1"/>
                </a:solidFill>
              </a:rPr>
              <a:t>Once a hamburger turns brown in the middle, it is cooked to a safe internal temperature.</a:t>
            </a:r>
          </a:p>
          <a:p>
            <a:pPr fontAlgn="base"/>
            <a:endParaRPr lang="en-US" dirty="0">
              <a:solidFill>
                <a:schemeClr val="bg1"/>
              </a:solidFill>
            </a:endParaRPr>
          </a:p>
          <a:p>
            <a:pPr fontAlgn="base"/>
            <a:r>
              <a:rPr lang="en-US" b="1" dirty="0">
                <a:solidFill>
                  <a:schemeClr val="bg1"/>
                </a:solidFill>
              </a:rPr>
              <a:t>FACT:</a:t>
            </a:r>
            <a:r>
              <a:rPr lang="en-US" dirty="0">
                <a:solidFill>
                  <a:schemeClr val="bg1"/>
                </a:solidFill>
              </a:rPr>
              <a:t> You cannot use visual cues to determine whether food has been cooked to a safe minimum internal temperature. The only way to know that food has been cooked to a safe minimum internal temperature is to use a food thermometer. Ground meat should be cooked to a safe minimum internal temperature of 160 degrees F, as measured by a food thermometer.</a:t>
            </a:r>
          </a:p>
          <a:p>
            <a:pPr fontAlgn="base"/>
            <a:endParaRPr lang="en-US" dirty="0">
              <a:solidFill>
                <a:schemeClr val="bg1"/>
              </a:solidFill>
            </a:endParaRPr>
          </a:p>
          <a:p>
            <a:r>
              <a:rPr lang="en-US" sz="1400" dirty="0">
                <a:solidFill>
                  <a:schemeClr val="bg1"/>
                </a:solidFill>
              </a:rPr>
              <a:t>http://www.foodsafetynews.com/2016/09/how-may-do-you-know-top-10-food-safety-myths-and-facts/#.V-_OFPkrKM8</a:t>
            </a:r>
          </a:p>
        </p:txBody>
      </p:sp>
    </p:spTree>
    <p:extLst>
      <p:ext uri="{BB962C8B-B14F-4D97-AF65-F5344CB8AC3E}">
        <p14:creationId xmlns:p14="http://schemas.microsoft.com/office/powerpoint/2010/main" val="65113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23284" y="244549"/>
            <a:ext cx="5114260" cy="2062103"/>
          </a:xfrm>
          <a:prstGeom prst="rect">
            <a:avLst/>
          </a:prstGeom>
          <a:solidFill>
            <a:srgbClr val="91501F"/>
          </a:solidFill>
        </p:spPr>
        <p:txBody>
          <a:bodyPr wrap="square" rtlCol="0">
            <a:spAutoFit/>
          </a:bodyPr>
          <a:lstStyle/>
          <a:p>
            <a:pPr fontAlgn="base"/>
            <a:r>
              <a:rPr lang="en-US" b="1" dirty="0">
                <a:solidFill>
                  <a:schemeClr val="bg1"/>
                </a:solidFill>
              </a:rPr>
              <a:t>Fun Fact</a:t>
            </a:r>
          </a:p>
          <a:p>
            <a:pPr fontAlgn="base"/>
            <a:endParaRPr lang="en-US" sz="1400" b="1" dirty="0">
              <a:solidFill>
                <a:schemeClr val="bg1"/>
              </a:solidFill>
            </a:endParaRPr>
          </a:p>
          <a:p>
            <a:pPr fontAlgn="base"/>
            <a:r>
              <a:rPr lang="en-US" dirty="0">
                <a:solidFill>
                  <a:schemeClr val="bg1"/>
                </a:solidFill>
              </a:rPr>
              <a:t>The red food-coloring carmine — used in things like yogurt and candy — is made from boiled cochineal bugs, a type of beetle.</a:t>
            </a:r>
          </a:p>
          <a:p>
            <a:pPr fontAlgn="base"/>
            <a:endParaRPr lang="en-US" sz="1400" dirty="0">
              <a:solidFill>
                <a:schemeClr val="bg1"/>
              </a:solidFill>
            </a:endParaRPr>
          </a:p>
          <a:p>
            <a:pPr fontAlgn="base"/>
            <a:r>
              <a:rPr lang="en-US" sz="1400" dirty="0">
                <a:solidFill>
                  <a:schemeClr val="bg1"/>
                </a:solidFill>
              </a:rPr>
              <a:t>https://www.buzzfeed.com/justinabarca/food-facts-that-will-blow-your-mind?utm_term=.xrX5qnXN9#.vwLraGdk1</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5342" y1="38505" x2="27696" y2="21980"/>
                        <a14:foregroundMark x1="29575" y1="21616" x2="52680" y2="15636"/>
                        <a14:foregroundMark x1="56439" y1="17051" x2="82224" y2="31475"/>
                        <a14:foregroundMark x1="81670" y1="35677" x2="84904" y2="44848"/>
                        <a14:foregroundMark x1="26094" y1="21616" x2="13986" y2="37818"/>
                        <a14:foregroundMark x1="23413" y1="23354" x2="15866" y2="33939"/>
                        <a14:foregroundMark x1="14541" y1="36404" x2="23136" y2="23030"/>
                        <a14:foregroundMark x1="25816" y1="20202" x2="12662" y2="37818"/>
                      </a14:backgroundRemoval>
                    </a14:imgEffect>
                  </a14:imgLayer>
                </a14:imgProps>
              </a:ext>
              <a:ext uri="{28A0092B-C50C-407E-A947-70E740481C1C}">
                <a14:useLocalDpi xmlns:a14="http://schemas.microsoft.com/office/drawing/2010/main" val="0"/>
              </a:ext>
            </a:extLst>
          </a:blip>
          <a:stretch>
            <a:fillRect/>
          </a:stretch>
        </p:blipFill>
        <p:spPr>
          <a:xfrm>
            <a:off x="-584791" y="1790530"/>
            <a:ext cx="6998496" cy="5339044"/>
          </a:xfrm>
          <a:prstGeom prst="rect">
            <a:avLst/>
          </a:prstGeom>
        </p:spPr>
      </p:pic>
      <p:sp>
        <p:nvSpPr>
          <p:cNvPr id="5" name="TextBox 4"/>
          <p:cNvSpPr txBox="1"/>
          <p:nvPr/>
        </p:nvSpPr>
        <p:spPr>
          <a:xfrm>
            <a:off x="219920" y="6528122"/>
            <a:ext cx="949124" cy="222156"/>
          </a:xfrm>
          <a:prstGeom prst="rect">
            <a:avLst/>
          </a:prstGeom>
          <a:solidFill>
            <a:srgbClr val="91501F"/>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619881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103474" y="4910063"/>
            <a:ext cx="7985051" cy="1785104"/>
          </a:xfrm>
          <a:prstGeom prst="rect">
            <a:avLst/>
          </a:prstGeom>
          <a:solidFill>
            <a:srgbClr val="91501F"/>
          </a:solidFill>
        </p:spPr>
        <p:txBody>
          <a:bodyPr wrap="square" rtlCol="0">
            <a:spAutoFit/>
          </a:bodyPr>
          <a:lstStyle/>
          <a:p>
            <a:pPr fontAlgn="base"/>
            <a:r>
              <a:rPr lang="en-US" b="1" dirty="0">
                <a:solidFill>
                  <a:schemeClr val="bg1"/>
                </a:solidFill>
              </a:rPr>
              <a:t>Fun Fact</a:t>
            </a:r>
          </a:p>
          <a:p>
            <a:pPr fontAlgn="base"/>
            <a:endParaRPr lang="en-US" sz="1400" b="1" dirty="0">
              <a:solidFill>
                <a:schemeClr val="bg1"/>
              </a:solidFill>
            </a:endParaRPr>
          </a:p>
          <a:p>
            <a:pPr fontAlgn="base"/>
            <a:r>
              <a:rPr lang="en-US" dirty="0">
                <a:solidFill>
                  <a:schemeClr val="bg1"/>
                </a:solidFill>
              </a:rPr>
              <a:t>Ranch dressing contains titanium dioxide, which is used to make it appear whiter. The same ingredient is used in sunscreen and paint for the same effect.</a:t>
            </a:r>
          </a:p>
          <a:p>
            <a:pPr fontAlgn="base"/>
            <a:endParaRPr lang="en-US" sz="1400" dirty="0">
              <a:solidFill>
                <a:schemeClr val="bg1"/>
              </a:solidFill>
            </a:endParaRPr>
          </a:p>
          <a:p>
            <a:pPr fontAlgn="base"/>
            <a:r>
              <a:rPr lang="en-US" sz="1400" dirty="0">
                <a:solidFill>
                  <a:schemeClr val="bg1"/>
                </a:solidFill>
              </a:rPr>
              <a:t>https://www.buzzfeed.com/justinabarca/food-facts-that-will-blow-your-mind?utm_term=.xrX5qnXN9#.vwLraGdk1</a:t>
            </a:r>
          </a:p>
        </p:txBody>
      </p:sp>
      <p:sp>
        <p:nvSpPr>
          <p:cNvPr id="4" name="TextBox 3"/>
          <p:cNvSpPr txBox="1"/>
          <p:nvPr/>
        </p:nvSpPr>
        <p:spPr>
          <a:xfrm>
            <a:off x="219920" y="6528122"/>
            <a:ext cx="949124" cy="2221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4007205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753293" y="2701912"/>
            <a:ext cx="5114260" cy="1785104"/>
          </a:xfrm>
          <a:prstGeom prst="rect">
            <a:avLst/>
          </a:prstGeom>
          <a:solidFill>
            <a:srgbClr val="91501F"/>
          </a:solidFill>
        </p:spPr>
        <p:txBody>
          <a:bodyPr wrap="square" rtlCol="0">
            <a:spAutoFit/>
          </a:bodyPr>
          <a:lstStyle/>
          <a:p>
            <a:pPr fontAlgn="base"/>
            <a:r>
              <a:rPr lang="en-US" b="1" dirty="0">
                <a:solidFill>
                  <a:schemeClr val="bg1"/>
                </a:solidFill>
              </a:rPr>
              <a:t>Fun Fact</a:t>
            </a:r>
          </a:p>
          <a:p>
            <a:pPr fontAlgn="base"/>
            <a:endParaRPr lang="en-US" sz="1400" b="1" dirty="0">
              <a:solidFill>
                <a:schemeClr val="bg1"/>
              </a:solidFill>
            </a:endParaRPr>
          </a:p>
          <a:p>
            <a:pPr fontAlgn="base"/>
            <a:r>
              <a:rPr lang="en-US" dirty="0">
                <a:solidFill>
                  <a:schemeClr val="bg1"/>
                </a:solidFill>
              </a:rPr>
              <a:t>To make jelly beans shiny, shellac is used, which is made from </a:t>
            </a:r>
            <a:r>
              <a:rPr lang="en-US" dirty="0" err="1">
                <a:solidFill>
                  <a:schemeClr val="bg1"/>
                </a:solidFill>
              </a:rPr>
              <a:t>Kerria</a:t>
            </a:r>
            <a:r>
              <a:rPr lang="en-US" dirty="0">
                <a:solidFill>
                  <a:schemeClr val="bg1"/>
                </a:solidFill>
              </a:rPr>
              <a:t> </a:t>
            </a:r>
            <a:r>
              <a:rPr lang="en-US" dirty="0" err="1">
                <a:solidFill>
                  <a:schemeClr val="bg1"/>
                </a:solidFill>
              </a:rPr>
              <a:t>lacca</a:t>
            </a:r>
            <a:r>
              <a:rPr lang="en-US" dirty="0">
                <a:solidFill>
                  <a:schemeClr val="bg1"/>
                </a:solidFill>
              </a:rPr>
              <a:t> insect excretions.</a:t>
            </a:r>
            <a:endParaRPr lang="en-US" sz="1400" dirty="0">
              <a:solidFill>
                <a:schemeClr val="bg1"/>
              </a:solidFill>
            </a:endParaRPr>
          </a:p>
          <a:p>
            <a:pPr fontAlgn="base"/>
            <a:endParaRPr lang="en-US" sz="1400" dirty="0">
              <a:solidFill>
                <a:schemeClr val="bg1"/>
              </a:solidFill>
            </a:endParaRPr>
          </a:p>
          <a:p>
            <a:pPr fontAlgn="base"/>
            <a:r>
              <a:rPr lang="en-US" sz="1400" dirty="0">
                <a:solidFill>
                  <a:schemeClr val="bg1"/>
                </a:solidFill>
              </a:rPr>
              <a:t>https://www.buzzfeed.com/justinabarca/food-facts-that-will-blow-your-mind?utm_term=.xrX5qnXN9#.vwLraGdk1</a:t>
            </a:r>
          </a:p>
        </p:txBody>
      </p:sp>
      <p:sp>
        <p:nvSpPr>
          <p:cNvPr id="4" name="TextBox 3"/>
          <p:cNvSpPr txBox="1"/>
          <p:nvPr/>
        </p:nvSpPr>
        <p:spPr>
          <a:xfrm>
            <a:off x="219920" y="6528122"/>
            <a:ext cx="949124" cy="2221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102234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31019" y="341483"/>
            <a:ext cx="5114260" cy="1846659"/>
          </a:xfrm>
          <a:prstGeom prst="rect">
            <a:avLst/>
          </a:prstGeom>
          <a:solidFill>
            <a:srgbClr val="91501F"/>
          </a:solidFill>
        </p:spPr>
        <p:txBody>
          <a:bodyPr wrap="square" rtlCol="0">
            <a:spAutoFit/>
          </a:bodyPr>
          <a:lstStyle/>
          <a:p>
            <a:pPr fontAlgn="base"/>
            <a:r>
              <a:rPr lang="en-US" b="1" dirty="0">
                <a:solidFill>
                  <a:schemeClr val="bg1"/>
                </a:solidFill>
              </a:rPr>
              <a:t>Fun Fact</a:t>
            </a:r>
          </a:p>
          <a:p>
            <a:pPr fontAlgn="base"/>
            <a:endParaRPr lang="en-US" sz="1400" b="1" dirty="0">
              <a:solidFill>
                <a:schemeClr val="bg1"/>
              </a:solidFill>
            </a:endParaRPr>
          </a:p>
          <a:p>
            <a:r>
              <a:rPr lang="en-US" dirty="0">
                <a:solidFill>
                  <a:schemeClr val="bg1"/>
                </a:solidFill>
              </a:rPr>
              <a:t>Ketchup was sold in the 1830’s as medicine. The ’57’ on the Heinz ketchup bottle represents the number of pickle types the company once had.</a:t>
            </a:r>
          </a:p>
          <a:p>
            <a:pPr fontAlgn="base"/>
            <a:endParaRPr lang="en-US" sz="1400" dirty="0">
              <a:solidFill>
                <a:schemeClr val="bg1"/>
              </a:solidFill>
            </a:endParaRPr>
          </a:p>
          <a:p>
            <a:pPr fontAlgn="base"/>
            <a:r>
              <a:rPr lang="en-US" sz="1400" dirty="0">
                <a:solidFill>
                  <a:schemeClr val="bg1"/>
                </a:solidFill>
              </a:rPr>
              <a:t>http://www.thefactsite.com/2012/02/100-random-food-facts.html</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4125" y1="5556" x2="23000" y2="91111"/>
                        <a14:foregroundMark x1="20250" y1="17778" x2="20375" y2="25111"/>
                        <a14:foregroundMark x1="21375" y1="6444" x2="29875" y2="11111"/>
                        <a14:foregroundMark x1="20125" y1="19333" x2="20125" y2="24889"/>
                        <a14:foregroundMark x1="26125" y1="72222" x2="25875" y2="76000"/>
                        <a14:foregroundMark x1="46875" y1="7111" x2="42125" y2="88889"/>
                        <a14:foregroundMark x1="54750" y1="6667" x2="61000" y2="87333"/>
                        <a14:foregroundMark x1="51500" y1="76222" x2="51500" y2="76222"/>
                        <a14:foregroundMark x1="70375" y1="10444" x2="80625" y2="8889"/>
                        <a14:foregroundMark x1="70750" y1="23111" x2="80500" y2="22000"/>
                        <a14:foregroundMark x1="70875" y1="17778" x2="70000" y2="27333"/>
                        <a14:foregroundMark x1="46000" y1="19333" x2="44750" y2="29111"/>
                        <a14:foregroundMark x1="76625" y1="75111" x2="76000" y2="77556"/>
                        <a14:backgroundMark x1="20750" y1="3333" x2="34625" y2="3333"/>
                      </a14:backgroundRemoval>
                    </a14:imgEffect>
                  </a14:imgLayer>
                </a14:imgProps>
              </a:ext>
              <a:ext uri="{28A0092B-C50C-407E-A947-70E740481C1C}">
                <a14:useLocalDpi xmlns:a14="http://schemas.microsoft.com/office/drawing/2010/main" val="0"/>
              </a:ext>
            </a:extLst>
          </a:blip>
          <a:stretch>
            <a:fillRect/>
          </a:stretch>
        </p:blipFill>
        <p:spPr>
          <a:xfrm>
            <a:off x="4935279" y="2391661"/>
            <a:ext cx="7620000" cy="428625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3">
                    <a14:imgEffect>
                      <a14:backgroundRemoval t="0" b="100000" l="0" r="100000">
                        <a14:foregroundMark x1="24125" y1="5556" x2="23000" y2="91111"/>
                        <a14:foregroundMark x1="20250" y1="17778" x2="20375" y2="25111"/>
                        <a14:foregroundMark x1="21375" y1="6444" x2="29875" y2="11111"/>
                        <a14:foregroundMark x1="20125" y1="19333" x2="20125" y2="24889"/>
                        <a14:foregroundMark x1="26125" y1="72222" x2="25875" y2="76000"/>
                        <a14:foregroundMark x1="46875" y1="7111" x2="42125" y2="88889"/>
                        <a14:foregroundMark x1="54750" y1="6667" x2="61000" y2="87333"/>
                        <a14:foregroundMark x1="51500" y1="76222" x2="51500" y2="76222"/>
                        <a14:foregroundMark x1="70375" y1="10444" x2="80625" y2="8889"/>
                        <a14:foregroundMark x1="70750" y1="23111" x2="80500" y2="22000"/>
                        <a14:foregroundMark x1="70875" y1="17778" x2="70000" y2="27333"/>
                        <a14:foregroundMark x1="46000" y1="19333" x2="44750" y2="29111"/>
                        <a14:foregroundMark x1="76625" y1="75111" x2="76000" y2="77556"/>
                        <a14:backgroundMark x1="20750" y1="3333" x2="34625" y2="3333"/>
                      </a14:backgroundRemoval>
                    </a14:imgEffect>
                  </a14:imgLayer>
                </a14:imgProps>
              </a:ext>
              <a:ext uri="{28A0092B-C50C-407E-A947-70E740481C1C}">
                <a14:useLocalDpi xmlns:a14="http://schemas.microsoft.com/office/drawing/2010/main" val="0"/>
              </a:ext>
            </a:extLst>
          </a:blip>
          <a:stretch>
            <a:fillRect/>
          </a:stretch>
        </p:blipFill>
        <p:spPr>
          <a:xfrm>
            <a:off x="-717698" y="2391661"/>
            <a:ext cx="7620000" cy="4286250"/>
          </a:xfrm>
          <a:prstGeom prst="rect">
            <a:avLst/>
          </a:prstGeom>
        </p:spPr>
      </p:pic>
    </p:spTree>
    <p:extLst>
      <p:ext uri="{BB962C8B-B14F-4D97-AF65-F5344CB8AC3E}">
        <p14:creationId xmlns:p14="http://schemas.microsoft.com/office/powerpoint/2010/main" val="2407269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18977" y="361507"/>
            <a:ext cx="4013200" cy="3170099"/>
          </a:xfrm>
          <a:prstGeom prst="rect">
            <a:avLst/>
          </a:prstGeom>
          <a:solidFill>
            <a:srgbClr val="91501F"/>
          </a:solidFill>
        </p:spPr>
        <p:txBody>
          <a:bodyPr wrap="square" rtlCol="0">
            <a:spAutoFit/>
          </a:bodyPr>
          <a:lstStyle/>
          <a:p>
            <a:pPr fontAlgn="base"/>
            <a:r>
              <a:rPr lang="en-US" b="1" dirty="0">
                <a:solidFill>
                  <a:schemeClr val="bg1"/>
                </a:solidFill>
              </a:rPr>
              <a:t>Fun Fact</a:t>
            </a:r>
          </a:p>
          <a:p>
            <a:pPr fontAlgn="base"/>
            <a:endParaRPr lang="en-US" sz="1400" b="1" dirty="0">
              <a:solidFill>
                <a:schemeClr val="bg1"/>
              </a:solidFill>
            </a:endParaRPr>
          </a:p>
          <a:p>
            <a:r>
              <a:rPr lang="en-US" dirty="0">
                <a:solidFill>
                  <a:schemeClr val="bg1"/>
                </a:solidFill>
              </a:rPr>
              <a:t>There are more than 7,000 varieties of apples grown in the world.  </a:t>
            </a:r>
          </a:p>
          <a:p>
            <a:endParaRPr lang="en-US" dirty="0">
              <a:solidFill>
                <a:schemeClr val="bg1"/>
              </a:solidFill>
            </a:endParaRPr>
          </a:p>
          <a:p>
            <a:r>
              <a:rPr lang="en-US" dirty="0">
                <a:solidFill>
                  <a:schemeClr val="bg1"/>
                </a:solidFill>
              </a:rPr>
              <a:t>Did you know that many are covered in wax? Yes, wax! Search the topic and then learn how to use water and vinegar to remove the wax.</a:t>
            </a:r>
            <a:endParaRPr lang="en-US" sz="1400" dirty="0">
              <a:solidFill>
                <a:schemeClr val="bg1"/>
              </a:solidFill>
            </a:endParaRPr>
          </a:p>
          <a:p>
            <a:pPr fontAlgn="base"/>
            <a:endParaRPr lang="en-US" sz="1400" dirty="0">
              <a:solidFill>
                <a:schemeClr val="bg1"/>
              </a:solidFill>
            </a:endParaRPr>
          </a:p>
          <a:p>
            <a:pPr fontAlgn="base"/>
            <a:r>
              <a:rPr lang="en-US" sz="1400" dirty="0">
                <a:solidFill>
                  <a:schemeClr val="bg1"/>
                </a:solidFill>
              </a:rPr>
              <a:t>http://www.thefactsite.com/2012/02/100-random-food-facts.html</a:t>
            </a:r>
          </a:p>
        </p:txBody>
      </p:sp>
    </p:spTree>
    <p:extLst>
      <p:ext uri="{BB962C8B-B14F-4D97-AF65-F5344CB8AC3E}">
        <p14:creationId xmlns:p14="http://schemas.microsoft.com/office/powerpoint/2010/main" val="3137737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extBox 1"/>
          <p:cNvSpPr txBox="1"/>
          <p:nvPr/>
        </p:nvSpPr>
        <p:spPr>
          <a:xfrm>
            <a:off x="276447" y="127591"/>
            <a:ext cx="3179135" cy="3970318"/>
          </a:xfrm>
          <a:prstGeom prst="rect">
            <a:avLst/>
          </a:prstGeom>
          <a:solidFill>
            <a:srgbClr val="91501F"/>
          </a:solidFill>
        </p:spPr>
        <p:txBody>
          <a:bodyPr wrap="square" rtlCol="0">
            <a:spAutoFit/>
          </a:bodyPr>
          <a:lstStyle/>
          <a:p>
            <a:r>
              <a:rPr lang="en-US" dirty="0">
                <a:solidFill>
                  <a:schemeClr val="bg1"/>
                </a:solidFill>
              </a:rPr>
              <a:t>We eat and drink everyday. We crave certain foods, eat some because we know we should, and absolutely avoid many others. </a:t>
            </a:r>
          </a:p>
          <a:p>
            <a:endParaRPr lang="en-US" dirty="0">
              <a:solidFill>
                <a:schemeClr val="bg1"/>
              </a:solidFill>
            </a:endParaRPr>
          </a:p>
          <a:p>
            <a:r>
              <a:rPr lang="en-US" dirty="0">
                <a:solidFill>
                  <a:schemeClr val="bg1"/>
                </a:solidFill>
              </a:rPr>
              <a:t>But how much do we really know about food? </a:t>
            </a:r>
          </a:p>
          <a:p>
            <a:endParaRPr lang="en-US" dirty="0">
              <a:solidFill>
                <a:schemeClr val="bg1"/>
              </a:solidFill>
            </a:endParaRPr>
          </a:p>
          <a:p>
            <a:r>
              <a:rPr lang="en-US" dirty="0">
                <a:solidFill>
                  <a:schemeClr val="bg1"/>
                </a:solidFill>
              </a:rPr>
              <a:t>Despite all of our technology, we probably know much less about the foods we eat than the colonists in the 17</a:t>
            </a:r>
            <a:r>
              <a:rPr lang="en-US" baseline="30000" dirty="0">
                <a:solidFill>
                  <a:schemeClr val="bg1"/>
                </a:solidFill>
              </a:rPr>
              <a:t>th</a:t>
            </a:r>
            <a:r>
              <a:rPr lang="en-US" dirty="0">
                <a:solidFill>
                  <a:schemeClr val="bg1"/>
                </a:solidFill>
              </a:rPr>
              <a:t> and 18</a:t>
            </a:r>
            <a:r>
              <a:rPr lang="en-US" baseline="30000" dirty="0">
                <a:solidFill>
                  <a:schemeClr val="bg1"/>
                </a:solidFill>
              </a:rPr>
              <a:t>th</a:t>
            </a:r>
            <a:r>
              <a:rPr lang="en-US" dirty="0">
                <a:solidFill>
                  <a:schemeClr val="bg1"/>
                </a:solidFill>
              </a:rPr>
              <a:t> centuries knew. </a:t>
            </a:r>
          </a:p>
        </p:txBody>
      </p:sp>
      <p:sp>
        <p:nvSpPr>
          <p:cNvPr id="4" name="TextBox 3"/>
          <p:cNvSpPr txBox="1"/>
          <p:nvPr/>
        </p:nvSpPr>
        <p:spPr>
          <a:xfrm>
            <a:off x="219920" y="6528122"/>
            <a:ext cx="949124" cy="2221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421961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65814" y="227794"/>
            <a:ext cx="6883400" cy="1292662"/>
          </a:xfrm>
          <a:prstGeom prst="rect">
            <a:avLst/>
          </a:prstGeom>
          <a:solidFill>
            <a:srgbClr val="91501F"/>
          </a:solidFill>
        </p:spPr>
        <p:txBody>
          <a:bodyPr wrap="square" rtlCol="0">
            <a:spAutoFit/>
          </a:bodyPr>
          <a:lstStyle/>
          <a:p>
            <a:pPr fontAlgn="base"/>
            <a:r>
              <a:rPr lang="en-US" b="1" dirty="0">
                <a:solidFill>
                  <a:schemeClr val="bg1"/>
                </a:solidFill>
              </a:rPr>
              <a:t>Fun Fact</a:t>
            </a:r>
          </a:p>
          <a:p>
            <a:pPr fontAlgn="base"/>
            <a:endParaRPr lang="en-US" sz="1400" b="1" dirty="0">
              <a:solidFill>
                <a:schemeClr val="bg1"/>
              </a:solidFill>
            </a:endParaRPr>
          </a:p>
          <a:p>
            <a:r>
              <a:rPr lang="en-US" dirty="0">
                <a:solidFill>
                  <a:schemeClr val="bg1"/>
                </a:solidFill>
              </a:rPr>
              <a:t>In the United States, lettuce is the second most popular fresh vegetable.</a:t>
            </a:r>
          </a:p>
          <a:p>
            <a:pPr fontAlgn="base"/>
            <a:endParaRPr lang="en-US" sz="1400" dirty="0">
              <a:solidFill>
                <a:schemeClr val="bg1"/>
              </a:solidFill>
            </a:endParaRPr>
          </a:p>
          <a:p>
            <a:pPr fontAlgn="base"/>
            <a:r>
              <a:rPr lang="en-US" sz="1400" dirty="0">
                <a:solidFill>
                  <a:schemeClr val="bg1"/>
                </a:solidFill>
              </a:rPr>
              <a:t>http://www.thefactsite.com/2012/02/100-random-food-facts.html</a:t>
            </a:r>
          </a:p>
        </p:txBody>
      </p:sp>
      <p:sp>
        <p:nvSpPr>
          <p:cNvPr id="4" name="TextBox 3"/>
          <p:cNvSpPr txBox="1"/>
          <p:nvPr/>
        </p:nvSpPr>
        <p:spPr>
          <a:xfrm>
            <a:off x="219920" y="6528122"/>
            <a:ext cx="949124" cy="222156"/>
          </a:xfrm>
          <a:prstGeom prst="rect">
            <a:avLst/>
          </a:prstGeom>
          <a:solidFill>
            <a:srgbClr val="91501F"/>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13492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81992" cy="6858000"/>
          </a:xfrm>
          <a:prstGeom prst="rect">
            <a:avLst/>
          </a:prstGeom>
        </p:spPr>
      </p:pic>
      <p:sp>
        <p:nvSpPr>
          <p:cNvPr id="2" name="TextBox 1"/>
          <p:cNvSpPr txBox="1"/>
          <p:nvPr/>
        </p:nvSpPr>
        <p:spPr>
          <a:xfrm>
            <a:off x="255181" y="233917"/>
            <a:ext cx="5114260" cy="1292662"/>
          </a:xfrm>
          <a:prstGeom prst="rect">
            <a:avLst/>
          </a:prstGeom>
          <a:solidFill>
            <a:srgbClr val="91501F"/>
          </a:solidFill>
        </p:spPr>
        <p:txBody>
          <a:bodyPr wrap="square" rtlCol="0">
            <a:spAutoFit/>
          </a:bodyPr>
          <a:lstStyle/>
          <a:p>
            <a:pPr fontAlgn="base"/>
            <a:r>
              <a:rPr lang="en-US" b="1" dirty="0">
                <a:solidFill>
                  <a:schemeClr val="bg1"/>
                </a:solidFill>
              </a:rPr>
              <a:t>Fun Fact</a:t>
            </a:r>
          </a:p>
          <a:p>
            <a:pPr fontAlgn="base"/>
            <a:endParaRPr lang="en-US" sz="1400" b="1" dirty="0">
              <a:solidFill>
                <a:schemeClr val="bg1"/>
              </a:solidFill>
            </a:endParaRPr>
          </a:p>
          <a:p>
            <a:r>
              <a:rPr lang="en-US" dirty="0">
                <a:solidFill>
                  <a:schemeClr val="bg1"/>
                </a:solidFill>
              </a:rPr>
              <a:t>A watermelon is over 92% water by weight.</a:t>
            </a:r>
          </a:p>
          <a:p>
            <a:pPr fontAlgn="base"/>
            <a:endParaRPr lang="en-US" sz="1400" dirty="0">
              <a:solidFill>
                <a:schemeClr val="bg1"/>
              </a:solidFill>
            </a:endParaRPr>
          </a:p>
          <a:p>
            <a:pPr fontAlgn="base"/>
            <a:r>
              <a:rPr lang="en-US" sz="1400" dirty="0">
                <a:solidFill>
                  <a:schemeClr val="bg1"/>
                </a:solidFill>
              </a:rPr>
              <a:t>http://www.thefactsite.com/2012/02/100-random-food-facts.html</a:t>
            </a:r>
          </a:p>
        </p:txBody>
      </p:sp>
      <p:sp>
        <p:nvSpPr>
          <p:cNvPr id="4" name="TextBox 3"/>
          <p:cNvSpPr txBox="1"/>
          <p:nvPr/>
        </p:nvSpPr>
        <p:spPr>
          <a:xfrm>
            <a:off x="219920" y="6528122"/>
            <a:ext cx="949124" cy="222156"/>
          </a:xfrm>
          <a:prstGeom prst="rect">
            <a:avLst/>
          </a:prstGeom>
          <a:solidFill>
            <a:srgbClr val="91501F"/>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3021146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5423" y="649828"/>
            <a:ext cx="5114260" cy="1292662"/>
          </a:xfrm>
          <a:prstGeom prst="rect">
            <a:avLst/>
          </a:prstGeom>
          <a:solidFill>
            <a:srgbClr val="91501F"/>
          </a:solidFill>
        </p:spPr>
        <p:txBody>
          <a:bodyPr wrap="square" rtlCol="0">
            <a:spAutoFit/>
          </a:bodyPr>
          <a:lstStyle/>
          <a:p>
            <a:pPr fontAlgn="base"/>
            <a:r>
              <a:rPr lang="en-US" b="1" dirty="0">
                <a:solidFill>
                  <a:schemeClr val="bg1"/>
                </a:solidFill>
              </a:rPr>
              <a:t>Fun Fact</a:t>
            </a:r>
          </a:p>
          <a:p>
            <a:pPr fontAlgn="base"/>
            <a:endParaRPr lang="en-US" sz="1400" b="1" dirty="0">
              <a:solidFill>
                <a:schemeClr val="bg1"/>
              </a:solidFill>
            </a:endParaRPr>
          </a:p>
          <a:p>
            <a:r>
              <a:rPr lang="en-US" dirty="0">
                <a:solidFill>
                  <a:schemeClr val="bg1"/>
                </a:solidFill>
              </a:rPr>
              <a:t>Sugar is the only taste that humans are born craving.</a:t>
            </a:r>
          </a:p>
          <a:p>
            <a:pPr fontAlgn="base"/>
            <a:endParaRPr lang="en-US" sz="1400" dirty="0">
              <a:solidFill>
                <a:schemeClr val="bg1"/>
              </a:solidFill>
            </a:endParaRPr>
          </a:p>
          <a:p>
            <a:pPr fontAlgn="base"/>
            <a:r>
              <a:rPr lang="en-US" sz="1400" dirty="0">
                <a:solidFill>
                  <a:schemeClr val="bg1"/>
                </a:solidFill>
              </a:rPr>
              <a:t>http://www.thefactsite.com/2012/02/100-random-food-facts.html</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96808" l="1346" r="99596">
                        <a14:foregroundMark x1="70377" y1="20566" x2="30251" y2="40000"/>
                        <a14:foregroundMark x1="39093" y1="27596" x2="49596" y2="25374"/>
                        <a14:foregroundMark x1="40350" y1="26465" x2="47531" y2="25374"/>
                      </a14:backgroundRemoval>
                    </a14:imgEffect>
                  </a14:imgLayer>
                </a14:imgProps>
              </a:ext>
              <a:ext uri="{28A0092B-C50C-407E-A947-70E740481C1C}">
                <a14:useLocalDpi xmlns:a14="http://schemas.microsoft.com/office/drawing/2010/main" val="0"/>
              </a:ext>
            </a:extLst>
          </a:blip>
          <a:stretch>
            <a:fillRect/>
          </a:stretch>
        </p:blipFill>
        <p:spPr>
          <a:xfrm>
            <a:off x="5114260" y="0"/>
            <a:ext cx="7268240" cy="7213600"/>
          </a:xfrm>
          <a:prstGeom prst="rect">
            <a:avLst/>
          </a:prstGeom>
        </p:spPr>
      </p:pic>
      <p:sp>
        <p:nvSpPr>
          <p:cNvPr id="4" name="TextBox 3"/>
          <p:cNvSpPr txBox="1"/>
          <p:nvPr/>
        </p:nvSpPr>
        <p:spPr>
          <a:xfrm>
            <a:off x="10724887" y="6326104"/>
            <a:ext cx="949124" cy="2221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789971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8721651" y="265814"/>
            <a:ext cx="3225800" cy="2062103"/>
          </a:xfrm>
          <a:prstGeom prst="rect">
            <a:avLst/>
          </a:prstGeom>
          <a:solidFill>
            <a:srgbClr val="91501F"/>
          </a:solidFill>
        </p:spPr>
        <p:txBody>
          <a:bodyPr wrap="square" rtlCol="0">
            <a:spAutoFit/>
          </a:bodyPr>
          <a:lstStyle/>
          <a:p>
            <a:pPr fontAlgn="base"/>
            <a:r>
              <a:rPr lang="en-US" b="1" dirty="0">
                <a:solidFill>
                  <a:schemeClr val="bg1"/>
                </a:solidFill>
              </a:rPr>
              <a:t>Fun Fact</a:t>
            </a:r>
          </a:p>
          <a:p>
            <a:pPr fontAlgn="base"/>
            <a:endParaRPr lang="en-US" sz="1400" b="1" dirty="0">
              <a:solidFill>
                <a:schemeClr val="bg1"/>
              </a:solidFill>
            </a:endParaRPr>
          </a:p>
          <a:p>
            <a:r>
              <a:rPr lang="en-US" dirty="0">
                <a:solidFill>
                  <a:schemeClr val="bg1"/>
                </a:solidFill>
              </a:rPr>
              <a:t>The world average of the amount of meat eaten per year is: 173 </a:t>
            </a:r>
            <a:r>
              <a:rPr lang="en-US" dirty="0" err="1">
                <a:solidFill>
                  <a:schemeClr val="bg1"/>
                </a:solidFill>
              </a:rPr>
              <a:t>lbs</a:t>
            </a:r>
            <a:r>
              <a:rPr lang="en-US" dirty="0">
                <a:solidFill>
                  <a:schemeClr val="bg1"/>
                </a:solidFill>
              </a:rPr>
              <a:t> per person.</a:t>
            </a:r>
          </a:p>
          <a:p>
            <a:pPr fontAlgn="base"/>
            <a:endParaRPr lang="en-US" sz="1400" dirty="0">
              <a:solidFill>
                <a:schemeClr val="bg1"/>
              </a:solidFill>
            </a:endParaRPr>
          </a:p>
          <a:p>
            <a:pPr fontAlgn="base"/>
            <a:r>
              <a:rPr lang="en-US" sz="1400" dirty="0">
                <a:solidFill>
                  <a:schemeClr val="bg1"/>
                </a:solidFill>
              </a:rPr>
              <a:t>http://www.thefactsite.com/2012/02/100-random-food-facts.html</a:t>
            </a:r>
          </a:p>
        </p:txBody>
      </p:sp>
      <p:sp>
        <p:nvSpPr>
          <p:cNvPr id="4" name="TextBox 3"/>
          <p:cNvSpPr txBox="1"/>
          <p:nvPr/>
        </p:nvSpPr>
        <p:spPr>
          <a:xfrm>
            <a:off x="92329" y="6528122"/>
            <a:ext cx="949124" cy="222156"/>
          </a:xfrm>
          <a:prstGeom prst="rect">
            <a:avLst/>
          </a:prstGeom>
          <a:solidFill>
            <a:srgbClr val="91501F"/>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708008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extBox 1"/>
          <p:cNvSpPr txBox="1"/>
          <p:nvPr/>
        </p:nvSpPr>
        <p:spPr>
          <a:xfrm>
            <a:off x="8835656" y="1697403"/>
            <a:ext cx="3143694" cy="4555093"/>
          </a:xfrm>
          <a:prstGeom prst="rect">
            <a:avLst/>
          </a:prstGeom>
          <a:solidFill>
            <a:srgbClr val="91501F"/>
          </a:solidFill>
        </p:spPr>
        <p:txBody>
          <a:bodyPr wrap="square" rtlCol="0">
            <a:spAutoFit/>
          </a:bodyPr>
          <a:lstStyle/>
          <a:p>
            <a:pPr fontAlgn="base"/>
            <a:r>
              <a:rPr lang="en-US" b="1" dirty="0">
                <a:solidFill>
                  <a:schemeClr val="bg1"/>
                </a:solidFill>
              </a:rPr>
              <a:t>Fun Fact</a:t>
            </a:r>
          </a:p>
          <a:p>
            <a:pPr fontAlgn="base"/>
            <a:endParaRPr lang="en-US" sz="1400" b="1" dirty="0">
              <a:solidFill>
                <a:schemeClr val="bg1"/>
              </a:solidFill>
            </a:endParaRPr>
          </a:p>
          <a:p>
            <a:r>
              <a:rPr lang="en-US" dirty="0">
                <a:solidFill>
                  <a:schemeClr val="bg1"/>
                </a:solidFill>
              </a:rPr>
              <a:t>In order to produce 1 pound of honey, 2 million flowers must be visited. A hive of bees must fly 55,000 miles to produce a pound of honey. One bee colony can produce 60 to 100 pounds of honey per year. An average worker bee makes only about 1/12 teaspoon of honey in its lifetime. That means that it takes twelve bees to make one teaspoon of honey.</a:t>
            </a:r>
          </a:p>
          <a:p>
            <a:endParaRPr lang="en-US" sz="1400" dirty="0">
              <a:solidFill>
                <a:schemeClr val="bg1"/>
              </a:solidFill>
            </a:endParaRPr>
          </a:p>
          <a:p>
            <a:pPr fontAlgn="base"/>
            <a:r>
              <a:rPr lang="en-US" sz="1400" dirty="0">
                <a:solidFill>
                  <a:schemeClr val="bg1"/>
                </a:solidFill>
              </a:rPr>
              <a:t>www.goldenblossom</a:t>
            </a:r>
            <a:r>
              <a:rPr lang="en-US" sz="1400" b="1" dirty="0">
                <a:solidFill>
                  <a:schemeClr val="bg1"/>
                </a:solidFill>
              </a:rPr>
              <a:t>honey</a:t>
            </a:r>
            <a:r>
              <a:rPr lang="en-US" sz="1400" dirty="0">
                <a:solidFill>
                  <a:schemeClr val="bg1"/>
                </a:solidFill>
              </a:rPr>
              <a:t>.com/education_</a:t>
            </a:r>
            <a:r>
              <a:rPr lang="en-US" sz="1400" b="1" dirty="0">
                <a:solidFill>
                  <a:schemeClr val="bg1"/>
                </a:solidFill>
              </a:rPr>
              <a:t>bees</a:t>
            </a:r>
            <a:r>
              <a:rPr lang="en-US" sz="1400" dirty="0">
                <a:solidFill>
                  <a:schemeClr val="bg1"/>
                </a:solidFill>
              </a:rPr>
              <a:t>.php</a:t>
            </a:r>
          </a:p>
        </p:txBody>
      </p:sp>
      <p:sp>
        <p:nvSpPr>
          <p:cNvPr id="4" name="TextBox 3"/>
          <p:cNvSpPr txBox="1"/>
          <p:nvPr/>
        </p:nvSpPr>
        <p:spPr>
          <a:xfrm>
            <a:off x="219920" y="6528122"/>
            <a:ext cx="949124" cy="2221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2491918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5039834" y="386725"/>
            <a:ext cx="6996222" cy="3016210"/>
          </a:xfrm>
          <a:prstGeom prst="rect">
            <a:avLst/>
          </a:prstGeom>
          <a:solidFill>
            <a:srgbClr val="91501F"/>
          </a:solidFill>
        </p:spPr>
        <p:txBody>
          <a:bodyPr wrap="square" rtlCol="0">
            <a:spAutoFit/>
          </a:bodyPr>
          <a:lstStyle/>
          <a:p>
            <a:pPr algn="ctr"/>
            <a:r>
              <a:rPr lang="en-US" sz="2800" dirty="0">
                <a:solidFill>
                  <a:schemeClr val="bg1"/>
                </a:solidFill>
              </a:rPr>
              <a:t>Key Words</a:t>
            </a:r>
          </a:p>
          <a:p>
            <a:r>
              <a:rPr lang="en-US" dirty="0">
                <a:solidFill>
                  <a:schemeClr val="bg1"/>
                </a:solidFill>
              </a:rPr>
              <a:t>very little exposure	</a:t>
            </a:r>
            <a:r>
              <a:rPr lang="en-US" i="1" dirty="0">
                <a:solidFill>
                  <a:schemeClr val="bg1"/>
                </a:solidFill>
                <a:cs typeface="Arial" panose="020B0604020202020204" pitchFamily="34" charset="0"/>
              </a:rPr>
              <a:t>	 </a:t>
            </a:r>
            <a:r>
              <a:rPr lang="en-US" dirty="0">
                <a:solidFill>
                  <a:schemeClr val="bg1"/>
                </a:solidFill>
                <a:cs typeface="Arial" panose="020B0604020202020204" pitchFamily="34" charset="0"/>
              </a:rPr>
              <a:t>ready-to-prepare		</a:t>
            </a:r>
            <a:r>
              <a:rPr lang="en-US" dirty="0">
                <a:solidFill>
                  <a:schemeClr val="bg1"/>
                </a:solidFill>
              </a:rPr>
              <a:t> real food</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immune system 	</a:t>
            </a:r>
            <a:r>
              <a:rPr lang="en-US" dirty="0">
                <a:solidFill>
                  <a:schemeClr val="bg1"/>
                </a:solidFill>
                <a:cs typeface="Arial" panose="020B0604020202020204" pitchFamily="34" charset="0"/>
              </a:rPr>
              <a:t>	 </a:t>
            </a:r>
            <a:r>
              <a:rPr lang="en-US" dirty="0">
                <a:solidFill>
                  <a:schemeClr val="bg1"/>
                </a:solidFill>
              </a:rPr>
              <a:t>major impact</a:t>
            </a:r>
            <a:r>
              <a:rPr lang="en-US" dirty="0">
                <a:solidFill>
                  <a:schemeClr val="bg1"/>
                </a:solidFill>
                <a:cs typeface="Arial" panose="020B0604020202020204" pitchFamily="34" charset="0"/>
              </a:rPr>
              <a:t>		</a:t>
            </a:r>
            <a:r>
              <a:rPr lang="en-US" dirty="0">
                <a:solidFill>
                  <a:schemeClr val="bg1"/>
                </a:solidFill>
              </a:rPr>
              <a:t> food safety</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kill bacteria</a:t>
            </a:r>
            <a:r>
              <a:rPr lang="en-US" dirty="0">
                <a:solidFill>
                  <a:schemeClr val="bg1"/>
                </a:solidFill>
                <a:cs typeface="Arial" panose="020B0604020202020204" pitchFamily="34" charset="0"/>
              </a:rPr>
              <a:t>		 </a:t>
            </a:r>
            <a:r>
              <a:rPr lang="en-US" dirty="0">
                <a:solidFill>
                  <a:schemeClr val="bg1"/>
                </a:solidFill>
              </a:rPr>
              <a:t>cook unevenly </a:t>
            </a:r>
            <a:r>
              <a:rPr lang="en-US" dirty="0">
                <a:solidFill>
                  <a:schemeClr val="bg1"/>
                </a:solidFill>
                <a:cs typeface="Arial" panose="020B0604020202020204" pitchFamily="34" charset="0"/>
              </a:rPr>
              <a:t>		</a:t>
            </a:r>
            <a:r>
              <a:rPr lang="en-US" dirty="0">
                <a:solidFill>
                  <a:schemeClr val="bg1"/>
                </a:solidFill>
              </a:rPr>
              <a:t> microwave</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cross-contamination </a:t>
            </a:r>
            <a:r>
              <a:rPr lang="en-US" dirty="0">
                <a:solidFill>
                  <a:schemeClr val="bg1"/>
                </a:solidFill>
                <a:cs typeface="Arial" panose="020B0604020202020204" pitchFamily="34" charset="0"/>
              </a:rPr>
              <a:t>	 </a:t>
            </a:r>
            <a:r>
              <a:rPr lang="en-US" dirty="0">
                <a:solidFill>
                  <a:schemeClr val="bg1"/>
                </a:solidFill>
              </a:rPr>
              <a:t>clean refrigerator	</a:t>
            </a:r>
            <a:r>
              <a:rPr lang="en-US" dirty="0">
                <a:solidFill>
                  <a:schemeClr val="bg1"/>
                </a:solidFill>
                <a:cs typeface="Arial" panose="020B0604020202020204" pitchFamily="34" charset="0"/>
              </a:rPr>
              <a:t>	 </a:t>
            </a:r>
            <a:r>
              <a:rPr lang="en-US" dirty="0">
                <a:solidFill>
                  <a:schemeClr val="bg1"/>
                </a:solidFill>
              </a:rPr>
              <a:t>separate</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foodborne illness 	</a:t>
            </a:r>
            <a:r>
              <a:rPr lang="en-US" altLang="en-US" dirty="0">
                <a:solidFill>
                  <a:schemeClr val="bg1"/>
                </a:solidFill>
                <a:cs typeface="Arial" panose="020B0604020202020204" pitchFamily="34" charset="0"/>
              </a:rPr>
              <a:t>	 </a:t>
            </a:r>
            <a:r>
              <a:rPr lang="en-US" dirty="0">
                <a:solidFill>
                  <a:schemeClr val="bg1"/>
                </a:solidFill>
              </a:rPr>
              <a:t>leftovers		</a:t>
            </a:r>
            <a:r>
              <a:rPr lang="en-US" dirty="0">
                <a:solidFill>
                  <a:schemeClr val="bg1"/>
                </a:solidFill>
                <a:cs typeface="Arial" panose="020B0604020202020204" pitchFamily="34" charset="0"/>
              </a:rPr>
              <a:t>	</a:t>
            </a:r>
            <a:r>
              <a:rPr lang="en-US" dirty="0">
                <a:solidFill>
                  <a:schemeClr val="bg1"/>
                </a:solidFill>
              </a:rPr>
              <a:t> pathogens</a:t>
            </a:r>
            <a:endParaRPr lang="en-US" dirty="0">
              <a:solidFill>
                <a:schemeClr val="bg1"/>
              </a:solidFill>
              <a:cs typeface="Arial" panose="020B0604020202020204" pitchFamily="34" charset="0"/>
            </a:endParaRPr>
          </a:p>
        </p:txBody>
      </p:sp>
      <p:sp>
        <p:nvSpPr>
          <p:cNvPr id="4" name="TextBox 3"/>
          <p:cNvSpPr txBox="1"/>
          <p:nvPr/>
        </p:nvSpPr>
        <p:spPr>
          <a:xfrm>
            <a:off x="166758" y="6421797"/>
            <a:ext cx="949124" cy="2221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395606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031359" y="211592"/>
            <a:ext cx="10345479" cy="2585323"/>
          </a:xfrm>
          <a:prstGeom prst="rect">
            <a:avLst/>
          </a:prstGeom>
          <a:solidFill>
            <a:srgbClr val="91501F"/>
          </a:solidFill>
        </p:spPr>
        <p:txBody>
          <a:bodyPr wrap="square" rtlCol="0">
            <a:spAutoFit/>
          </a:bodyPr>
          <a:lstStyle/>
          <a:p>
            <a:r>
              <a:rPr lang="en-US" dirty="0">
                <a:solidFill>
                  <a:schemeClr val="bg1"/>
                </a:solidFill>
              </a:rPr>
              <a:t>How could we know less about our food?</a:t>
            </a:r>
          </a:p>
          <a:p>
            <a:endParaRPr lang="en-US" dirty="0">
              <a:solidFill>
                <a:schemeClr val="bg1"/>
              </a:solidFill>
            </a:endParaRPr>
          </a:p>
          <a:p>
            <a:r>
              <a:rPr lang="en-US" dirty="0">
                <a:solidFill>
                  <a:schemeClr val="bg1"/>
                </a:solidFill>
              </a:rPr>
              <a:t>That’s simple! We have </a:t>
            </a:r>
            <a:r>
              <a:rPr lang="en-US" u="sng" dirty="0">
                <a:solidFill>
                  <a:schemeClr val="bg1"/>
                </a:solidFill>
              </a:rPr>
              <a:t>very little exposure </a:t>
            </a:r>
            <a:r>
              <a:rPr lang="en-US" dirty="0">
                <a:solidFill>
                  <a:schemeClr val="bg1"/>
                </a:solidFill>
              </a:rPr>
              <a:t>to </a:t>
            </a:r>
            <a:r>
              <a:rPr lang="en-US" u="sng" dirty="0">
                <a:solidFill>
                  <a:schemeClr val="bg1"/>
                </a:solidFill>
              </a:rPr>
              <a:t>real food</a:t>
            </a:r>
            <a:r>
              <a:rPr lang="en-US" dirty="0">
                <a:solidFill>
                  <a:schemeClr val="bg1"/>
                </a:solidFill>
              </a:rPr>
              <a:t>. You see, when a colonist wanted chicken, they had to find a chicken, and kill a chicken, and pluck a chicken…you get the picture. We either pick up </a:t>
            </a:r>
            <a:r>
              <a:rPr lang="en-US" u="sng" dirty="0">
                <a:solidFill>
                  <a:schemeClr val="bg1"/>
                </a:solidFill>
              </a:rPr>
              <a:t>ready-to-prepare</a:t>
            </a:r>
            <a:r>
              <a:rPr lang="en-US" dirty="0">
                <a:solidFill>
                  <a:schemeClr val="bg1"/>
                </a:solidFill>
              </a:rPr>
              <a:t> chicken at the meat counter of the grocery store, microwave frozen chicken, or find a restaurant or drive-thru. </a:t>
            </a:r>
          </a:p>
          <a:p>
            <a:endParaRPr lang="en-US" dirty="0">
              <a:solidFill>
                <a:schemeClr val="bg1"/>
              </a:solidFill>
            </a:endParaRPr>
          </a:p>
          <a:p>
            <a:r>
              <a:rPr lang="en-US" dirty="0">
                <a:solidFill>
                  <a:schemeClr val="bg1"/>
                </a:solidFill>
              </a:rPr>
              <a:t>Think about everything you eat and drink in a day. Whether it’s fresh produce or processed foods, chances are someone else grew or processed all of it.</a:t>
            </a:r>
          </a:p>
        </p:txBody>
      </p:sp>
      <p:sp>
        <p:nvSpPr>
          <p:cNvPr id="4" name="TextBox 3"/>
          <p:cNvSpPr txBox="1"/>
          <p:nvPr/>
        </p:nvSpPr>
        <p:spPr>
          <a:xfrm>
            <a:off x="219920" y="6528122"/>
            <a:ext cx="949124" cy="2221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34176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8789" y="0"/>
            <a:ext cx="9693211" cy="6858000"/>
          </a:xfrm>
          <a:prstGeom prst="rect">
            <a:avLst/>
          </a:prstGeom>
        </p:spPr>
      </p:pic>
      <p:sp>
        <p:nvSpPr>
          <p:cNvPr id="2" name="TextBox 1"/>
          <p:cNvSpPr txBox="1"/>
          <p:nvPr/>
        </p:nvSpPr>
        <p:spPr>
          <a:xfrm>
            <a:off x="372139" y="197346"/>
            <a:ext cx="2690038" cy="6463308"/>
          </a:xfrm>
          <a:prstGeom prst="rect">
            <a:avLst/>
          </a:prstGeom>
          <a:solidFill>
            <a:srgbClr val="91501F"/>
          </a:solidFill>
        </p:spPr>
        <p:txBody>
          <a:bodyPr wrap="square" rtlCol="0">
            <a:spAutoFit/>
          </a:bodyPr>
          <a:lstStyle/>
          <a:p>
            <a:r>
              <a:rPr lang="en-US" dirty="0">
                <a:solidFill>
                  <a:schemeClr val="bg1"/>
                </a:solidFill>
              </a:rPr>
              <a:t>Why should I care?</a:t>
            </a:r>
          </a:p>
          <a:p>
            <a:endParaRPr lang="en-US" dirty="0">
              <a:solidFill>
                <a:schemeClr val="bg1"/>
              </a:solidFill>
            </a:endParaRPr>
          </a:p>
          <a:p>
            <a:r>
              <a:rPr lang="en-US" dirty="0">
                <a:solidFill>
                  <a:schemeClr val="bg1"/>
                </a:solidFill>
              </a:rPr>
              <a:t>Well, unlike many things in life, food is an absolute part of your daily routine and, on top of that, the food you eat has a direct, </a:t>
            </a:r>
            <a:r>
              <a:rPr lang="en-US" u="sng" dirty="0">
                <a:solidFill>
                  <a:schemeClr val="bg1"/>
                </a:solidFill>
              </a:rPr>
              <a:t>major impact</a:t>
            </a:r>
            <a:r>
              <a:rPr lang="en-US" dirty="0">
                <a:solidFill>
                  <a:schemeClr val="bg1"/>
                </a:solidFill>
              </a:rPr>
              <a:t> on your health now and your future health. With so much riding on your health, particularly, your </a:t>
            </a:r>
            <a:r>
              <a:rPr lang="en-US" u="sng" dirty="0">
                <a:solidFill>
                  <a:schemeClr val="bg1"/>
                </a:solidFill>
              </a:rPr>
              <a:t>immune system</a:t>
            </a:r>
            <a:r>
              <a:rPr lang="en-US" dirty="0">
                <a:solidFill>
                  <a:schemeClr val="bg1"/>
                </a:solidFill>
              </a:rPr>
              <a:t>, you should absolutely know how different foods and products affect your body. And, of course, you should care.</a:t>
            </a:r>
          </a:p>
          <a:p>
            <a:endParaRPr lang="en-US" dirty="0">
              <a:solidFill>
                <a:schemeClr val="bg1"/>
              </a:solidFill>
            </a:endParaRPr>
          </a:p>
          <a:p>
            <a:r>
              <a:rPr lang="en-US" dirty="0">
                <a:solidFill>
                  <a:schemeClr val="bg1"/>
                </a:solidFill>
              </a:rPr>
              <a:t>The first section is basic </a:t>
            </a:r>
            <a:r>
              <a:rPr lang="en-US" u="sng" dirty="0">
                <a:solidFill>
                  <a:schemeClr val="bg1"/>
                </a:solidFill>
              </a:rPr>
              <a:t>food safety</a:t>
            </a:r>
            <a:r>
              <a:rPr lang="en-US" dirty="0">
                <a:solidFill>
                  <a:schemeClr val="bg1"/>
                </a:solidFill>
              </a:rPr>
              <a:t> facts. The second section is basic fun facts. </a:t>
            </a:r>
          </a:p>
        </p:txBody>
      </p:sp>
      <p:sp>
        <p:nvSpPr>
          <p:cNvPr id="4" name="TextBox 3"/>
          <p:cNvSpPr txBox="1"/>
          <p:nvPr/>
        </p:nvSpPr>
        <p:spPr>
          <a:xfrm>
            <a:off x="11011967" y="6400531"/>
            <a:ext cx="949124" cy="2221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656511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575969" cy="6858000"/>
          </a:xfrm>
          <a:prstGeom prst="rect">
            <a:avLst/>
          </a:prstGeom>
        </p:spPr>
      </p:pic>
      <p:sp>
        <p:nvSpPr>
          <p:cNvPr id="2" name="TextBox 1"/>
          <p:cNvSpPr txBox="1"/>
          <p:nvPr/>
        </p:nvSpPr>
        <p:spPr>
          <a:xfrm>
            <a:off x="6614647" y="320456"/>
            <a:ext cx="5782916" cy="6217087"/>
          </a:xfrm>
          <a:prstGeom prst="rect">
            <a:avLst/>
          </a:prstGeom>
          <a:solidFill>
            <a:srgbClr val="91501F"/>
          </a:solidFill>
        </p:spPr>
        <p:txBody>
          <a:bodyPr wrap="square" rtlCol="0">
            <a:spAutoFit/>
          </a:bodyPr>
          <a:lstStyle/>
          <a:p>
            <a:r>
              <a:rPr lang="en-US" b="1" dirty="0">
                <a:solidFill>
                  <a:schemeClr val="bg1"/>
                </a:solidFill>
              </a:rPr>
              <a:t>MYTH: </a:t>
            </a:r>
            <a:r>
              <a:rPr lang="en-US" dirty="0">
                <a:solidFill>
                  <a:schemeClr val="bg1"/>
                </a:solidFill>
              </a:rPr>
              <a:t>If I microwave food, the microwaves kill the bacteria, so the food is safe.</a:t>
            </a:r>
          </a:p>
          <a:p>
            <a:endParaRPr lang="en-US" sz="1400" dirty="0">
              <a:solidFill>
                <a:schemeClr val="bg1"/>
              </a:solidFill>
            </a:endParaRPr>
          </a:p>
          <a:p>
            <a:pPr fontAlgn="base"/>
            <a:r>
              <a:rPr lang="en-US" b="1" dirty="0">
                <a:solidFill>
                  <a:schemeClr val="bg1"/>
                </a:solidFill>
              </a:rPr>
              <a:t>FACT:</a:t>
            </a:r>
            <a:r>
              <a:rPr lang="en-US" dirty="0">
                <a:solidFill>
                  <a:schemeClr val="bg1"/>
                </a:solidFill>
              </a:rPr>
              <a:t> Microwaves aren’t what </a:t>
            </a:r>
            <a:r>
              <a:rPr lang="en-US" u="sng" dirty="0">
                <a:solidFill>
                  <a:schemeClr val="bg1"/>
                </a:solidFill>
              </a:rPr>
              <a:t>kill bacteria </a:t>
            </a:r>
            <a:r>
              <a:rPr lang="en-US" dirty="0">
                <a:solidFill>
                  <a:schemeClr val="bg1"/>
                </a:solidFill>
              </a:rPr>
              <a:t>– it’s the heat generated by </a:t>
            </a:r>
            <a:r>
              <a:rPr lang="en-US" u="sng" dirty="0">
                <a:solidFill>
                  <a:schemeClr val="bg1"/>
                </a:solidFill>
              </a:rPr>
              <a:t>microwaves</a:t>
            </a:r>
            <a:r>
              <a:rPr lang="en-US" dirty="0">
                <a:solidFill>
                  <a:schemeClr val="bg1"/>
                </a:solidFill>
              </a:rPr>
              <a:t> that kills bacteria in foods. Microwave ovens are great time-savers and will kill bacteria in foods when heated to a safe internal temperature. </a:t>
            </a:r>
          </a:p>
          <a:p>
            <a:pPr fontAlgn="base"/>
            <a:endParaRPr lang="en-US" dirty="0">
              <a:solidFill>
                <a:schemeClr val="bg1"/>
              </a:solidFill>
            </a:endParaRPr>
          </a:p>
          <a:p>
            <a:pPr fontAlgn="base"/>
            <a:r>
              <a:rPr lang="en-US" dirty="0">
                <a:solidFill>
                  <a:schemeClr val="bg1"/>
                </a:solidFill>
              </a:rPr>
              <a:t>However, foods can cook unevenly because they may be shaped irregularly or vary in thickness. Even microwave ovens equipped with a turntable can </a:t>
            </a:r>
            <a:r>
              <a:rPr lang="en-US" u="sng" dirty="0">
                <a:solidFill>
                  <a:schemeClr val="bg1"/>
                </a:solidFill>
              </a:rPr>
              <a:t>cook unevenly</a:t>
            </a:r>
            <a:r>
              <a:rPr lang="en-US" dirty="0">
                <a:solidFill>
                  <a:schemeClr val="bg1"/>
                </a:solidFill>
              </a:rPr>
              <a:t> and leave cold spots in food, where harmful bacteria can survive. </a:t>
            </a:r>
          </a:p>
          <a:p>
            <a:pPr fontAlgn="base"/>
            <a:endParaRPr lang="en-US" dirty="0">
              <a:solidFill>
                <a:schemeClr val="bg1"/>
              </a:solidFill>
            </a:endParaRPr>
          </a:p>
          <a:p>
            <a:pPr fontAlgn="base"/>
            <a:r>
              <a:rPr lang="en-US" dirty="0">
                <a:solidFill>
                  <a:schemeClr val="bg1"/>
                </a:solidFill>
              </a:rPr>
              <a:t>Be sure to follow package instructions and rotate and stir foods during the cooking process, if the instructions call for it. Observe any stand times as called for in the directions. Check the temperature of microwaved foods with a food thermometer in several spots.</a:t>
            </a:r>
          </a:p>
          <a:p>
            <a:endParaRPr lang="en-US" sz="1400" dirty="0">
              <a:solidFill>
                <a:schemeClr val="bg1"/>
              </a:solidFill>
            </a:endParaRPr>
          </a:p>
          <a:p>
            <a:r>
              <a:rPr lang="en-US" sz="1400" dirty="0">
                <a:solidFill>
                  <a:schemeClr val="bg1"/>
                </a:solidFill>
              </a:rPr>
              <a:t>http://www.foodsafetynews.com/2016/09/how-may-do-you-know-top-10-food-safety-myths-and-facts/#.V-_OFPkrKM8</a:t>
            </a:r>
          </a:p>
        </p:txBody>
      </p:sp>
      <p:sp>
        <p:nvSpPr>
          <p:cNvPr id="4" name="TextBox 3"/>
          <p:cNvSpPr txBox="1"/>
          <p:nvPr/>
        </p:nvSpPr>
        <p:spPr>
          <a:xfrm>
            <a:off x="219920" y="6528122"/>
            <a:ext cx="949124" cy="222156"/>
          </a:xfrm>
          <a:prstGeom prst="rect">
            <a:avLst/>
          </a:prstGeom>
          <a:solidFill>
            <a:srgbClr val="91501F"/>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449125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65291" y="1517417"/>
            <a:ext cx="4783685" cy="4616648"/>
          </a:xfrm>
          <a:prstGeom prst="rect">
            <a:avLst/>
          </a:prstGeom>
          <a:solidFill>
            <a:srgbClr val="91501F"/>
          </a:solidFill>
        </p:spPr>
        <p:txBody>
          <a:bodyPr wrap="square" rtlCol="0">
            <a:spAutoFit/>
          </a:bodyPr>
          <a:lstStyle/>
          <a:p>
            <a:pPr fontAlgn="base"/>
            <a:r>
              <a:rPr lang="en-US" b="1" dirty="0">
                <a:solidFill>
                  <a:schemeClr val="bg1"/>
                </a:solidFill>
              </a:rPr>
              <a:t>MYTH: </a:t>
            </a:r>
            <a:r>
              <a:rPr lang="en-US" dirty="0">
                <a:solidFill>
                  <a:schemeClr val="bg1"/>
                </a:solidFill>
              </a:rPr>
              <a:t>Cross-contamination doesn’t happen in the refrigerator — it is too cold in there for germs to survive.</a:t>
            </a:r>
          </a:p>
          <a:p>
            <a:pPr fontAlgn="base"/>
            <a:endParaRPr lang="en-US" dirty="0">
              <a:solidFill>
                <a:schemeClr val="bg1"/>
              </a:solidFill>
            </a:endParaRPr>
          </a:p>
          <a:p>
            <a:pPr fontAlgn="base"/>
            <a:r>
              <a:rPr lang="en-US" b="1" dirty="0">
                <a:solidFill>
                  <a:schemeClr val="bg1"/>
                </a:solidFill>
              </a:rPr>
              <a:t>FACT:</a:t>
            </a:r>
            <a:r>
              <a:rPr lang="en-US" dirty="0">
                <a:solidFill>
                  <a:schemeClr val="bg1"/>
                </a:solidFill>
              </a:rPr>
              <a:t> Some bacteria can survive and even grow in cool, moist environments like the refrigerator. In your refrigerator, keep fresh fruits and vegetables </a:t>
            </a:r>
            <a:r>
              <a:rPr lang="en-US" u="sng" dirty="0">
                <a:solidFill>
                  <a:schemeClr val="bg1"/>
                </a:solidFill>
              </a:rPr>
              <a:t>separate</a:t>
            </a:r>
            <a:r>
              <a:rPr lang="en-US" dirty="0">
                <a:solidFill>
                  <a:schemeClr val="bg1"/>
                </a:solidFill>
              </a:rPr>
              <a:t> from raw meat, poultry, seafood and eggs. Clean your refrigerator regularly with hot water and soap and clean up food and beverage spills immediately to reduce the risk of </a:t>
            </a:r>
            <a:r>
              <a:rPr lang="en-US" u="sng" dirty="0">
                <a:solidFill>
                  <a:schemeClr val="bg1"/>
                </a:solidFill>
              </a:rPr>
              <a:t>cross-contamination</a:t>
            </a:r>
            <a:r>
              <a:rPr lang="en-US" dirty="0">
                <a:solidFill>
                  <a:schemeClr val="bg1"/>
                </a:solidFill>
              </a:rPr>
              <a:t>. Don’t forget to </a:t>
            </a:r>
            <a:r>
              <a:rPr lang="en-US" u="sng" dirty="0">
                <a:solidFill>
                  <a:schemeClr val="bg1"/>
                </a:solidFill>
              </a:rPr>
              <a:t>clean refrigerator</a:t>
            </a:r>
            <a:r>
              <a:rPr lang="en-US" dirty="0">
                <a:solidFill>
                  <a:schemeClr val="bg1"/>
                </a:solidFill>
              </a:rPr>
              <a:t> walls and undersides of shelves.</a:t>
            </a:r>
          </a:p>
          <a:p>
            <a:endParaRPr lang="en-US" sz="1400" dirty="0">
              <a:solidFill>
                <a:schemeClr val="bg1"/>
              </a:solidFill>
            </a:endParaRPr>
          </a:p>
          <a:p>
            <a:r>
              <a:rPr lang="en-US" sz="1400" dirty="0">
                <a:solidFill>
                  <a:schemeClr val="bg1"/>
                </a:solidFill>
              </a:rPr>
              <a:t>http://www.foodsafetynews.com/2016/09/how-may-do-you-know-top-10-food-safety-myths-and-facts/#.V-_OFPkrKM8</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578929" cy="6858000"/>
          </a:xfrm>
          <a:prstGeom prst="rect">
            <a:avLst/>
          </a:prstGeom>
        </p:spPr>
      </p:pic>
      <p:sp>
        <p:nvSpPr>
          <p:cNvPr id="4" name="TextBox 3"/>
          <p:cNvSpPr txBox="1"/>
          <p:nvPr/>
        </p:nvSpPr>
        <p:spPr>
          <a:xfrm>
            <a:off x="219920" y="6528122"/>
            <a:ext cx="949124" cy="222156"/>
          </a:xfrm>
          <a:prstGeom prst="rect">
            <a:avLst/>
          </a:prstGeom>
          <a:solidFill>
            <a:srgbClr val="91501F"/>
          </a:solid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272623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283" y="382772"/>
            <a:ext cx="4210493" cy="6278642"/>
          </a:xfrm>
          <a:prstGeom prst="rect">
            <a:avLst/>
          </a:prstGeom>
          <a:solidFill>
            <a:srgbClr val="91501F"/>
          </a:solidFill>
        </p:spPr>
        <p:txBody>
          <a:bodyPr wrap="square" rtlCol="0">
            <a:spAutoFit/>
          </a:bodyPr>
          <a:lstStyle/>
          <a:p>
            <a:pPr fontAlgn="base"/>
            <a:r>
              <a:rPr lang="en-US" b="1" dirty="0">
                <a:solidFill>
                  <a:schemeClr val="bg1"/>
                </a:solidFill>
              </a:rPr>
              <a:t>MYTH: </a:t>
            </a:r>
            <a:r>
              <a:rPr lang="en-US" dirty="0">
                <a:solidFill>
                  <a:schemeClr val="bg1"/>
                </a:solidFill>
              </a:rPr>
              <a:t>I don’t need to clean the refrigerator produce bin because I only put fruit and vegetables in there.</a:t>
            </a:r>
          </a:p>
          <a:p>
            <a:pPr fontAlgn="base"/>
            <a:endParaRPr lang="en-US" dirty="0">
              <a:solidFill>
                <a:schemeClr val="bg1"/>
              </a:solidFill>
            </a:endParaRPr>
          </a:p>
          <a:p>
            <a:pPr fontAlgn="base"/>
            <a:r>
              <a:rPr lang="en-US" b="1" dirty="0">
                <a:solidFill>
                  <a:schemeClr val="bg1"/>
                </a:solidFill>
              </a:rPr>
              <a:t>FACT:</a:t>
            </a:r>
            <a:r>
              <a:rPr lang="en-US" dirty="0">
                <a:solidFill>
                  <a:schemeClr val="bg1"/>
                </a:solidFill>
              </a:rPr>
              <a:t> Naturally occurring bacteria in fresh fruits and vegetables can cause cross-contamination in your refrigerator. A recent NSF International study found that the refrigerator produce compartment was the No. 1 “</a:t>
            </a:r>
            <a:r>
              <a:rPr lang="en-US" dirty="0" err="1">
                <a:solidFill>
                  <a:schemeClr val="bg1"/>
                </a:solidFill>
              </a:rPr>
              <a:t>germiest</a:t>
            </a:r>
            <a:r>
              <a:rPr lang="en-US" dirty="0">
                <a:solidFill>
                  <a:schemeClr val="bg1"/>
                </a:solidFill>
              </a:rPr>
              <a:t>” area in consumers’ kitchens.</a:t>
            </a:r>
          </a:p>
          <a:p>
            <a:pPr fontAlgn="base"/>
            <a:endParaRPr lang="en-US" dirty="0">
              <a:solidFill>
                <a:schemeClr val="bg1"/>
              </a:solidFill>
            </a:endParaRPr>
          </a:p>
          <a:p>
            <a:pPr fontAlgn="base"/>
            <a:r>
              <a:rPr lang="en-US" dirty="0">
                <a:solidFill>
                  <a:schemeClr val="bg1"/>
                </a:solidFill>
              </a:rPr>
              <a:t>To prevent the buildup of bacteria that can cause food poisoning, it is essential to clean your produce bin and other bins in your refrigerator often with hot water and liquid soap, rinse thoroughly, and dry with a clean cloth towel or allow to air dry outside of the refrigerator.</a:t>
            </a:r>
          </a:p>
          <a:p>
            <a:pPr fontAlgn="base"/>
            <a:endParaRPr lang="en-US" dirty="0">
              <a:solidFill>
                <a:schemeClr val="bg1"/>
              </a:solidFill>
            </a:endParaRPr>
          </a:p>
          <a:p>
            <a:r>
              <a:rPr lang="en-US" sz="1400" dirty="0">
                <a:solidFill>
                  <a:schemeClr val="bg1"/>
                </a:solidFill>
              </a:rPr>
              <a:t>http://www.foodsafetynews.com/2016/09/how-may-do-you-know-top-10-food-safety-myths-and-facts/#.V-_OFPkrKM8</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1367" y="0"/>
            <a:ext cx="7630632" cy="6858000"/>
          </a:xfrm>
          <a:prstGeom prst="rect">
            <a:avLst/>
          </a:prstGeom>
        </p:spPr>
      </p:pic>
    </p:spTree>
    <p:extLst>
      <p:ext uri="{BB962C8B-B14F-4D97-AF65-F5344CB8AC3E}">
        <p14:creationId xmlns:p14="http://schemas.microsoft.com/office/powerpoint/2010/main" val="930811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92594"/>
            <a:ext cx="12192000" cy="4965405"/>
          </a:xfrm>
          <a:prstGeom prst="rect">
            <a:avLst/>
          </a:prstGeom>
        </p:spPr>
      </p:pic>
      <p:sp>
        <p:nvSpPr>
          <p:cNvPr id="2" name="TextBox 1"/>
          <p:cNvSpPr txBox="1"/>
          <p:nvPr/>
        </p:nvSpPr>
        <p:spPr>
          <a:xfrm>
            <a:off x="292395" y="138223"/>
            <a:ext cx="11607209" cy="2523768"/>
          </a:xfrm>
          <a:prstGeom prst="rect">
            <a:avLst/>
          </a:prstGeom>
          <a:solidFill>
            <a:srgbClr val="91501F"/>
          </a:solidFill>
        </p:spPr>
        <p:txBody>
          <a:bodyPr wrap="square" rtlCol="0">
            <a:spAutoFit/>
          </a:bodyPr>
          <a:lstStyle/>
          <a:p>
            <a:pPr fontAlgn="base"/>
            <a:r>
              <a:rPr lang="en-US" b="1" dirty="0">
                <a:solidFill>
                  <a:schemeClr val="bg1"/>
                </a:solidFill>
              </a:rPr>
              <a:t>MYTH: </a:t>
            </a:r>
            <a:r>
              <a:rPr lang="en-US" dirty="0">
                <a:solidFill>
                  <a:schemeClr val="bg1"/>
                </a:solidFill>
              </a:rPr>
              <a:t>I don’t need to rinse this melon for safety — the part I eat is on the inside.</a:t>
            </a:r>
          </a:p>
          <a:p>
            <a:pPr fontAlgn="base"/>
            <a:endParaRPr lang="en-US" dirty="0">
              <a:solidFill>
                <a:schemeClr val="bg1"/>
              </a:solidFill>
            </a:endParaRPr>
          </a:p>
          <a:p>
            <a:pPr fontAlgn="base"/>
            <a:r>
              <a:rPr lang="en-US" b="1" dirty="0">
                <a:solidFill>
                  <a:schemeClr val="bg1"/>
                </a:solidFill>
              </a:rPr>
              <a:t>FACT:</a:t>
            </a:r>
            <a:r>
              <a:rPr lang="en-US" dirty="0">
                <a:solidFill>
                  <a:schemeClr val="bg1"/>
                </a:solidFill>
              </a:rPr>
              <a:t> Sure you’re not eating the rind of the melon, but there are many ways for pathogens on the outside of the melon to contaminate the edible portion. A knife or peeler passing through the rind can carry pathogens from the outside into the flesh of the melon. The rind also touches the edible portion when fruit is arranged or stacked for serving and garnish. Play it safe and rinse your melon under running tap water while rubbing by hand or scrubbing with a clean brush. Dry the melon with a clean cloth or paper towel.</a:t>
            </a:r>
          </a:p>
          <a:p>
            <a:pPr fontAlgn="base"/>
            <a:endParaRPr lang="en-US" dirty="0"/>
          </a:p>
          <a:p>
            <a:r>
              <a:rPr lang="en-US" sz="1400" dirty="0">
                <a:solidFill>
                  <a:schemeClr val="bg1"/>
                </a:solidFill>
              </a:rPr>
              <a:t>http://www.foodsafetynews.com/2016/09/how-may-do-you-know-top-10-food-safety-myths-and-facts/#.V-_OFPkrKM8</a:t>
            </a:r>
          </a:p>
        </p:txBody>
      </p:sp>
      <p:sp>
        <p:nvSpPr>
          <p:cNvPr id="4" name="TextBox 3"/>
          <p:cNvSpPr txBox="1"/>
          <p:nvPr/>
        </p:nvSpPr>
        <p:spPr>
          <a:xfrm>
            <a:off x="219920" y="6528122"/>
            <a:ext cx="949124" cy="2221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1263788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extBox 1"/>
          <p:cNvSpPr txBox="1"/>
          <p:nvPr/>
        </p:nvSpPr>
        <p:spPr>
          <a:xfrm>
            <a:off x="7648354" y="523756"/>
            <a:ext cx="3856075" cy="6001643"/>
          </a:xfrm>
          <a:prstGeom prst="rect">
            <a:avLst/>
          </a:prstGeom>
          <a:solidFill>
            <a:srgbClr val="91501F"/>
          </a:solidFill>
        </p:spPr>
        <p:txBody>
          <a:bodyPr wrap="square" rtlCol="0">
            <a:spAutoFit/>
          </a:bodyPr>
          <a:lstStyle/>
          <a:p>
            <a:pPr fontAlgn="base"/>
            <a:r>
              <a:rPr lang="en-US" b="1" dirty="0">
                <a:solidFill>
                  <a:schemeClr val="bg1"/>
                </a:solidFill>
              </a:rPr>
              <a:t>MYTH: </a:t>
            </a:r>
            <a:r>
              <a:rPr lang="en-US" dirty="0">
                <a:solidFill>
                  <a:schemeClr val="bg1"/>
                </a:solidFill>
              </a:rPr>
              <a:t>I eat a vegetarian diet, so I don’t have to worry about food poisoning.</a:t>
            </a:r>
          </a:p>
          <a:p>
            <a:pPr fontAlgn="base"/>
            <a:endParaRPr lang="en-US" dirty="0">
              <a:solidFill>
                <a:schemeClr val="bg1"/>
              </a:solidFill>
            </a:endParaRPr>
          </a:p>
          <a:p>
            <a:pPr fontAlgn="base"/>
            <a:r>
              <a:rPr lang="en-US" b="1" dirty="0">
                <a:solidFill>
                  <a:schemeClr val="bg1"/>
                </a:solidFill>
              </a:rPr>
              <a:t>FACT:</a:t>
            </a:r>
            <a:r>
              <a:rPr lang="en-US" dirty="0">
                <a:solidFill>
                  <a:schemeClr val="bg1"/>
                </a:solidFill>
              </a:rPr>
              <a:t> Fruits and vegetables are an important part of a healthy diet, but like other foods they may carry a risk of foodborne illness. Always rinse produce under running tap water, including fruits and vegetables with skins and rinds that are not eaten.</a:t>
            </a:r>
          </a:p>
          <a:p>
            <a:pPr fontAlgn="base"/>
            <a:r>
              <a:rPr lang="en-US" dirty="0">
                <a:solidFill>
                  <a:schemeClr val="bg1"/>
                </a:solidFill>
              </a:rPr>
              <a:t>Never use detergent or bleach to wash fresh fruits or vegetables as these products are not intended for consumption. Remember, many fruits and vegetables are consumed raw, without a germ-killing step, making that trip to the sink even more crucial.</a:t>
            </a:r>
          </a:p>
          <a:p>
            <a:pPr fontAlgn="base"/>
            <a:endParaRPr lang="en-US" dirty="0"/>
          </a:p>
          <a:p>
            <a:r>
              <a:rPr lang="en-US" sz="1400" dirty="0">
                <a:solidFill>
                  <a:schemeClr val="bg1"/>
                </a:solidFill>
              </a:rPr>
              <a:t>http://www.foodsafetynews.com/2016/09/how-may-do-you-know-top-10-food-safety-myths-and-facts/#.V-_OFPkrKM8</a:t>
            </a:r>
          </a:p>
        </p:txBody>
      </p:sp>
      <p:sp>
        <p:nvSpPr>
          <p:cNvPr id="4" name="TextBox 3"/>
          <p:cNvSpPr txBox="1"/>
          <p:nvPr/>
        </p:nvSpPr>
        <p:spPr>
          <a:xfrm>
            <a:off x="134860" y="6501142"/>
            <a:ext cx="949124" cy="222156"/>
          </a:xfrm>
          <a:prstGeom prst="rect">
            <a:avLst/>
          </a:prstGeom>
          <a:noFill/>
        </p:spPr>
        <p:txBody>
          <a:bodyPr wrap="square" rtlCol="0">
            <a:spAutoFit/>
          </a:bodyPr>
          <a:lstStyle/>
          <a:p>
            <a:r>
              <a:rPr lang="en-US" sz="800" dirty="0">
                <a:solidFill>
                  <a:schemeClr val="bg1"/>
                </a:solidFill>
              </a:rPr>
              <a:t>Shutterstock.com</a:t>
            </a:r>
          </a:p>
        </p:txBody>
      </p:sp>
    </p:spTree>
    <p:extLst>
      <p:ext uri="{BB962C8B-B14F-4D97-AF65-F5344CB8AC3E}">
        <p14:creationId xmlns:p14="http://schemas.microsoft.com/office/powerpoint/2010/main" val="9909180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19178</TotalTime>
  <Words>537</Words>
  <Application>Microsoft Office PowerPoint</Application>
  <PresentationFormat>Widescreen</PresentationFormat>
  <Paragraphs>165</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620</cp:revision>
  <dcterms:created xsi:type="dcterms:W3CDTF">2016-07-19T04:55:11Z</dcterms:created>
  <dcterms:modified xsi:type="dcterms:W3CDTF">2016-10-26T18:19:52Z</dcterms:modified>
</cp:coreProperties>
</file>