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8" r:id="rId5"/>
    <p:sldId id="349" r:id="rId6"/>
    <p:sldId id="347" r:id="rId7"/>
    <p:sldId id="350" r:id="rId8"/>
    <p:sldId id="351" r:id="rId9"/>
    <p:sldId id="352" r:id="rId10"/>
    <p:sldId id="353" r:id="rId11"/>
    <p:sldId id="354" r:id="rId12"/>
    <p:sldId id="355" r:id="rId13"/>
    <p:sldId id="356" r:id="rId14"/>
    <p:sldId id="357"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01F"/>
    <a:srgbClr val="D2742E"/>
    <a:srgbClr val="4C0822"/>
    <a:srgbClr val="C6184E"/>
    <a:srgbClr val="EC5E8A"/>
    <a:srgbClr val="CD5B05"/>
    <a:srgbClr val="E92B73"/>
    <a:srgbClr val="EF5F25"/>
    <a:srgbClr val="AE1237"/>
    <a:srgbClr val="F56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4">
                <a:lumMod val="75000"/>
              </a:schemeClr>
            </a:gs>
            <a:gs pos="98230">
              <a:schemeClr val="accent4">
                <a:lumMod val="60000"/>
                <a:lumOff val="40000"/>
              </a:schemeClr>
            </a:gs>
            <a:gs pos="85000">
              <a:schemeClr val="accent4">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FITNESS</a:t>
            </a:r>
          </a:p>
          <a:p>
            <a:pPr algn="ctr"/>
            <a:r>
              <a:rPr lang="en-US" sz="4400">
                <a:solidFill>
                  <a:schemeClr val="bg1"/>
                </a:solidFill>
              </a:rPr>
              <a:t>Relax</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350873" y="647960"/>
            <a:ext cx="4433777" cy="5232202"/>
          </a:xfrm>
          <a:prstGeom prst="rect">
            <a:avLst/>
          </a:prstGeom>
          <a:solidFill>
            <a:srgbClr val="91501F"/>
          </a:solidFill>
        </p:spPr>
        <p:txBody>
          <a:bodyPr wrap="square" rtlCol="0">
            <a:spAutoFit/>
          </a:bodyPr>
          <a:lstStyle/>
          <a:p>
            <a:r>
              <a:rPr lang="en-US" dirty="0">
                <a:solidFill>
                  <a:schemeClr val="bg1"/>
                </a:solidFill>
              </a:rPr>
              <a:t>Relaxing Can Keep You Safe From </a:t>
            </a:r>
            <a:r>
              <a:rPr lang="en-US" u="sng" dirty="0">
                <a:solidFill>
                  <a:schemeClr val="bg1"/>
                </a:solidFill>
              </a:rPr>
              <a:t>Depression</a:t>
            </a:r>
          </a:p>
          <a:p>
            <a:endParaRPr lang="en-US" dirty="0">
              <a:solidFill>
                <a:schemeClr val="bg1"/>
              </a:solidFill>
            </a:endParaRPr>
          </a:p>
          <a:p>
            <a:r>
              <a:rPr lang="en-US" dirty="0">
                <a:solidFill>
                  <a:schemeClr val="bg1"/>
                </a:solidFill>
              </a:rPr>
              <a:t>A 2007 University of Cambridge study found that people who coped the best with stressful life events had a 24 percent lower risk of stroke. </a:t>
            </a:r>
          </a:p>
          <a:p>
            <a:endParaRPr lang="en-US" dirty="0">
              <a:solidFill>
                <a:schemeClr val="bg1"/>
              </a:solidFill>
            </a:endParaRPr>
          </a:p>
          <a:p>
            <a:r>
              <a:rPr lang="en-US" dirty="0">
                <a:solidFill>
                  <a:schemeClr val="bg1"/>
                </a:solidFill>
              </a:rPr>
              <a:t>It may be partly due to the fact that people who handle stress well often are healthy in other ways, like exercising regularly and not smoking. </a:t>
            </a:r>
            <a:br>
              <a:rPr lang="en-US" dirty="0">
                <a:solidFill>
                  <a:schemeClr val="bg1"/>
                </a:solidFill>
              </a:rPr>
            </a:br>
            <a:br>
              <a:rPr lang="en-US" dirty="0">
                <a:solidFill>
                  <a:schemeClr val="bg1"/>
                </a:solidFill>
              </a:rPr>
            </a:br>
            <a:r>
              <a:rPr lang="en-US" dirty="0">
                <a:solidFill>
                  <a:schemeClr val="bg1"/>
                </a:solidFill>
              </a:rPr>
              <a:t>A 2011 study examined the specific effects of work-related stress, and found that among middle- and upper-class men, psychological stress caused about 10 percent of strokes.</a:t>
            </a:r>
          </a:p>
          <a:p>
            <a:endParaRPr lang="en-US" dirty="0">
              <a:solidFill>
                <a:schemeClr val="bg1"/>
              </a:solidFill>
            </a:endParaRPr>
          </a:p>
          <a:p>
            <a:r>
              <a:rPr lang="en-US" sz="1400" dirty="0">
                <a:solidFill>
                  <a:schemeClr val="bg1"/>
                </a:solidFill>
              </a:rPr>
              <a:t>http://www.huffingtonpost.com/2014/08/14/stress-awareness-day-relaxation-benefits_n_1424820.html</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767272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605" y="0"/>
            <a:ext cx="9055396" cy="6858000"/>
          </a:xfrm>
          <a:prstGeom prst="rect">
            <a:avLst/>
          </a:prstGeom>
        </p:spPr>
      </p:pic>
      <p:sp>
        <p:nvSpPr>
          <p:cNvPr id="2" name="TextBox 1"/>
          <p:cNvSpPr txBox="1"/>
          <p:nvPr/>
        </p:nvSpPr>
        <p:spPr>
          <a:xfrm>
            <a:off x="170123" y="120402"/>
            <a:ext cx="4880342" cy="6617196"/>
          </a:xfrm>
          <a:prstGeom prst="rect">
            <a:avLst/>
          </a:prstGeom>
          <a:solidFill>
            <a:srgbClr val="91501F"/>
          </a:solidFill>
        </p:spPr>
        <p:txBody>
          <a:bodyPr wrap="square" rtlCol="0">
            <a:spAutoFit/>
          </a:bodyPr>
          <a:lstStyle/>
          <a:p>
            <a:r>
              <a:rPr lang="en-US" dirty="0">
                <a:solidFill>
                  <a:schemeClr val="bg1"/>
                </a:solidFill>
              </a:rPr>
              <a:t>Relaxing Helps You Make Better Decisions</a:t>
            </a:r>
          </a:p>
          <a:p>
            <a:endParaRPr lang="en-US" dirty="0">
              <a:solidFill>
                <a:schemeClr val="bg1"/>
              </a:solidFill>
            </a:endParaRPr>
          </a:p>
          <a:p>
            <a:r>
              <a:rPr lang="en-US" dirty="0">
                <a:solidFill>
                  <a:schemeClr val="bg1"/>
                </a:solidFill>
              </a:rPr>
              <a:t>It’s no surprise that when you’re under stress, you might not always be thinking so clearly. But a 2012 study found that stress seems to actually change how we weigh risks and rewards, and can cloud our judgment when we are faced with important decisions. </a:t>
            </a:r>
            <a:br>
              <a:rPr lang="en-US" dirty="0">
                <a:solidFill>
                  <a:schemeClr val="bg1"/>
                </a:solidFill>
              </a:rPr>
            </a:br>
            <a:br>
              <a:rPr lang="en-US" dirty="0">
                <a:solidFill>
                  <a:schemeClr val="bg1"/>
                </a:solidFill>
              </a:rPr>
            </a:br>
            <a:r>
              <a:rPr lang="en-US" dirty="0">
                <a:solidFill>
                  <a:schemeClr val="bg1"/>
                </a:solidFill>
              </a:rPr>
              <a:t>Counterintuitively, stressed-out people actually tend to focus on the </a:t>
            </a:r>
            <a:r>
              <a:rPr lang="en-US" i="1" u="sng" dirty="0">
                <a:solidFill>
                  <a:schemeClr val="bg1"/>
                </a:solidFill>
              </a:rPr>
              <a:t>positive</a:t>
            </a:r>
            <a:r>
              <a:rPr lang="en-US" dirty="0">
                <a:solidFill>
                  <a:schemeClr val="bg1"/>
                </a:solidFill>
              </a:rPr>
              <a:t>, and may ignore the cons of the decision they’re about to make, one of the study’s authors, Mara Mather Ph.D., a professor of gerontology and psychology at the University of Southern California, said in a statement. </a:t>
            </a:r>
            <a:br>
              <a:rPr lang="en-US" dirty="0">
                <a:solidFill>
                  <a:schemeClr val="bg1"/>
                </a:solidFill>
              </a:rPr>
            </a:br>
            <a:br>
              <a:rPr lang="en-US" dirty="0">
                <a:solidFill>
                  <a:schemeClr val="bg1"/>
                </a:solidFill>
              </a:rPr>
            </a:br>
            <a:r>
              <a:rPr lang="en-US" dirty="0">
                <a:solidFill>
                  <a:schemeClr val="bg1"/>
                </a:solidFill>
              </a:rPr>
              <a:t>That may also help explain why alcoholics crave a drink more when they’re under pressure. “The compulsion to get that reward becomes stronger and they’re less able to resist it,” Mather said.</a:t>
            </a:r>
          </a:p>
          <a:p>
            <a:endParaRPr lang="en-US" dirty="0">
              <a:solidFill>
                <a:schemeClr val="bg1"/>
              </a:solidFill>
            </a:endParaRPr>
          </a:p>
          <a:p>
            <a:r>
              <a:rPr lang="en-US" sz="1400" dirty="0">
                <a:solidFill>
                  <a:schemeClr val="bg1"/>
                </a:solidFill>
              </a:rPr>
              <a:t>http://www.huffingtonpost.com/2014/08/14/stress-awareness-day-relaxation-benefits_n_1424820.html</a:t>
            </a:r>
          </a:p>
        </p:txBody>
      </p:sp>
      <p:sp>
        <p:nvSpPr>
          <p:cNvPr id="4" name="TextBox 3"/>
          <p:cNvSpPr txBox="1"/>
          <p:nvPr/>
        </p:nvSpPr>
        <p:spPr>
          <a:xfrm>
            <a:off x="10958803" y="6411164"/>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53821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60020" y="3345991"/>
            <a:ext cx="4813004" cy="3293209"/>
          </a:xfrm>
          <a:prstGeom prst="rect">
            <a:avLst/>
          </a:prstGeom>
          <a:solidFill>
            <a:srgbClr val="91501F"/>
          </a:solidFill>
        </p:spPr>
        <p:txBody>
          <a:bodyPr wrap="square" rtlCol="0">
            <a:spAutoFit/>
          </a:bodyPr>
          <a:lstStyle/>
          <a:p>
            <a:r>
              <a:rPr lang="en-US" dirty="0">
                <a:solidFill>
                  <a:schemeClr val="bg1"/>
                </a:solidFill>
              </a:rPr>
              <a:t>Relaxing Keeps You Slim</a:t>
            </a:r>
          </a:p>
          <a:p>
            <a:endParaRPr lang="en-US" dirty="0">
              <a:solidFill>
                <a:schemeClr val="bg1"/>
              </a:solidFill>
            </a:endParaRPr>
          </a:p>
          <a:p>
            <a:r>
              <a:rPr lang="en-US" dirty="0">
                <a:solidFill>
                  <a:schemeClr val="bg1"/>
                </a:solidFill>
              </a:rPr>
              <a:t>We love a good comfort food every once in a while, but reaching for foods high in fat and sugar too often can pack on the pounds, and stress makes it harder to resist. </a:t>
            </a:r>
          </a:p>
          <a:p>
            <a:endParaRPr lang="en-US" u="sng" dirty="0">
              <a:solidFill>
                <a:schemeClr val="bg1"/>
              </a:solidFill>
            </a:endParaRPr>
          </a:p>
          <a:p>
            <a:r>
              <a:rPr lang="en-US" u="sng" dirty="0">
                <a:solidFill>
                  <a:schemeClr val="bg1"/>
                </a:solidFill>
              </a:rPr>
              <a:t>Cortisol</a:t>
            </a:r>
            <a:r>
              <a:rPr lang="en-US" dirty="0">
                <a:solidFill>
                  <a:schemeClr val="bg1"/>
                </a:solidFill>
              </a:rPr>
              <a:t> increases appetite, and may even specifically encourage junk food cravings.</a:t>
            </a:r>
          </a:p>
          <a:p>
            <a:endParaRPr lang="en-US" dirty="0">
              <a:solidFill>
                <a:schemeClr val="bg1"/>
              </a:solidFill>
            </a:endParaRPr>
          </a:p>
          <a:p>
            <a:r>
              <a:rPr lang="en-US" sz="1400" dirty="0">
                <a:solidFill>
                  <a:schemeClr val="bg1"/>
                </a:solidFill>
              </a:rPr>
              <a:t>http://www.huffingtonpost.com/2014/08/14/stress-awareness-day-relaxation-benefits_n_1424820.html</a:t>
            </a:r>
          </a:p>
        </p:txBody>
      </p:sp>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79713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80754" y="151179"/>
            <a:ext cx="3817088" cy="6555641"/>
          </a:xfrm>
          <a:prstGeom prst="rect">
            <a:avLst/>
          </a:prstGeom>
          <a:solidFill>
            <a:srgbClr val="91501F"/>
          </a:solidFill>
        </p:spPr>
        <p:txBody>
          <a:bodyPr wrap="square" rtlCol="0">
            <a:spAutoFit/>
          </a:bodyPr>
          <a:lstStyle/>
          <a:p>
            <a:r>
              <a:rPr lang="en-US" dirty="0">
                <a:solidFill>
                  <a:schemeClr val="bg1"/>
                </a:solidFill>
              </a:rPr>
              <a:t>Relaxing Eases Acne</a:t>
            </a:r>
          </a:p>
          <a:p>
            <a:endParaRPr lang="en-US" dirty="0">
              <a:solidFill>
                <a:schemeClr val="bg1"/>
              </a:solidFill>
            </a:endParaRPr>
          </a:p>
          <a:p>
            <a:r>
              <a:rPr lang="en-US" dirty="0">
                <a:solidFill>
                  <a:schemeClr val="bg1"/>
                </a:solidFill>
              </a:rPr>
              <a:t>It’s a vicious cycle: You’re stressed about that presentation at work, so you break out, and then you’re stressed about the breakout! </a:t>
            </a:r>
          </a:p>
          <a:p>
            <a:endParaRPr lang="en-US" dirty="0">
              <a:solidFill>
                <a:schemeClr val="bg1"/>
              </a:solidFill>
            </a:endParaRPr>
          </a:p>
          <a:p>
            <a:r>
              <a:rPr lang="en-US" dirty="0">
                <a:solidFill>
                  <a:schemeClr val="bg1"/>
                </a:solidFill>
              </a:rPr>
              <a:t>Researchers aren’t exactly sure why, but stress seems to up the amount of oil produced by the skin, clogging pores and causing acne, according to WebMD. </a:t>
            </a:r>
            <a:br>
              <a:rPr lang="en-US" dirty="0">
                <a:solidFill>
                  <a:schemeClr val="bg1"/>
                </a:solidFill>
              </a:rPr>
            </a:br>
            <a:br>
              <a:rPr lang="en-US" dirty="0">
                <a:solidFill>
                  <a:schemeClr val="bg1"/>
                </a:solidFill>
              </a:rPr>
            </a:br>
            <a:r>
              <a:rPr lang="en-US" dirty="0">
                <a:solidFill>
                  <a:schemeClr val="bg1"/>
                </a:solidFill>
              </a:rPr>
              <a:t>Flare-ups of other skin problems, like psoriasis, have also been linked to stress, and can be equally stressful themselves. But relaxing really helps: A 1998 study found that psoriasis plaques cleared up more quickly in people who regularly meditated.</a:t>
            </a:r>
          </a:p>
          <a:p>
            <a:endParaRPr lang="en-US" dirty="0">
              <a:solidFill>
                <a:schemeClr val="bg1"/>
              </a:solidFill>
            </a:endParaRPr>
          </a:p>
          <a:p>
            <a:r>
              <a:rPr lang="en-US" sz="1400" dirty="0">
                <a:solidFill>
                  <a:schemeClr val="bg1"/>
                </a:solidFill>
              </a:rPr>
              <a:t>http://www.huffingtonpost.com/2014/08/14/stress-awareness-day-relaxation-benefits_n_1424820.html</a:t>
            </a:r>
          </a:p>
        </p:txBody>
      </p:sp>
      <p:sp>
        <p:nvSpPr>
          <p:cNvPr id="4" name="TextBox 3"/>
          <p:cNvSpPr txBox="1"/>
          <p:nvPr/>
        </p:nvSpPr>
        <p:spPr>
          <a:xfrm>
            <a:off x="10873744" y="6457243"/>
            <a:ext cx="949124" cy="222156"/>
          </a:xfrm>
          <a:prstGeom prst="rect">
            <a:avLst/>
          </a:prstGeom>
          <a:solidFill>
            <a:schemeClr val="bg2">
              <a:lumMod val="75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742106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9920" y="362749"/>
            <a:ext cx="5486400" cy="1754326"/>
          </a:xfrm>
          <a:prstGeom prst="rect">
            <a:avLst/>
          </a:prstGeom>
          <a:solidFill>
            <a:srgbClr val="91501F"/>
          </a:solidFill>
        </p:spPr>
        <p:txBody>
          <a:bodyPr wrap="square" rtlCol="0">
            <a:spAutoFit/>
          </a:bodyPr>
          <a:lstStyle/>
          <a:p>
            <a:r>
              <a:rPr lang="en-US" dirty="0">
                <a:solidFill>
                  <a:schemeClr val="bg1"/>
                </a:solidFill>
              </a:rPr>
              <a:t>Relaxation looks different for everyone. One person may enjoy a short nap, another a good book, another an old movie, and yet another a long run with a favorite playlist. It doesn’t matter how you choose to relax, as long as you find some time to kick back and enjoy the benefits of reducing stress.</a:t>
            </a:r>
            <a:endParaRPr lang="en-US" sz="1400" dirty="0">
              <a:solidFill>
                <a:schemeClr val="bg1"/>
              </a:solidFill>
            </a:endParaRPr>
          </a:p>
        </p:txBody>
      </p:sp>
      <p:sp>
        <p:nvSpPr>
          <p:cNvPr id="4" name="TextBox 3"/>
          <p:cNvSpPr txBox="1"/>
          <p:nvPr/>
        </p:nvSpPr>
        <p:spPr>
          <a:xfrm>
            <a:off x="219920" y="6528122"/>
            <a:ext cx="949124" cy="222156"/>
          </a:xfrm>
          <a:prstGeom prst="rect">
            <a:avLst/>
          </a:prstGeom>
          <a:solidFill>
            <a:schemeClr val="bg2">
              <a:lumMod val="75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72021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414398" cy="6858001"/>
          </a:xfrm>
          <a:prstGeom prst="rect">
            <a:avLst/>
          </a:prstGeom>
        </p:spPr>
      </p:pic>
      <p:sp>
        <p:nvSpPr>
          <p:cNvPr id="5" name="TextBox 4"/>
          <p:cNvSpPr txBox="1"/>
          <p:nvPr/>
        </p:nvSpPr>
        <p:spPr>
          <a:xfrm>
            <a:off x="5318939" y="318977"/>
            <a:ext cx="6873061" cy="3016210"/>
          </a:xfrm>
          <a:prstGeom prst="rect">
            <a:avLst/>
          </a:prstGeom>
          <a:solidFill>
            <a:srgbClr val="91501F"/>
          </a:solidFill>
        </p:spPr>
        <p:txBody>
          <a:bodyPr wrap="square" rtlCol="0">
            <a:spAutoFit/>
          </a:bodyPr>
          <a:lstStyle/>
          <a:p>
            <a:pPr algn="ctr"/>
            <a:r>
              <a:rPr lang="en-US" sz="2800" dirty="0">
                <a:solidFill>
                  <a:schemeClr val="bg1"/>
                </a:solidFill>
              </a:rPr>
              <a:t>Key Words</a:t>
            </a:r>
          </a:p>
          <a:p>
            <a:r>
              <a:rPr lang="en-US" dirty="0">
                <a:solidFill>
                  <a:schemeClr val="bg1"/>
                </a:solidFill>
              </a:rPr>
              <a:t>boost productivity 	</a:t>
            </a:r>
            <a:r>
              <a:rPr lang="en-US" i="1" dirty="0">
                <a:solidFill>
                  <a:schemeClr val="bg1"/>
                </a:solidFill>
                <a:cs typeface="Arial" panose="020B0604020202020204" pitchFamily="34" charset="0"/>
              </a:rPr>
              <a:t>	 </a:t>
            </a:r>
            <a:r>
              <a:rPr lang="en-US" dirty="0">
                <a:solidFill>
                  <a:schemeClr val="bg1"/>
                </a:solidFill>
              </a:rPr>
              <a:t>relaxation </a:t>
            </a:r>
            <a:r>
              <a:rPr lang="en-US" dirty="0">
                <a:solidFill>
                  <a:schemeClr val="bg1"/>
                </a:solidFill>
                <a:cs typeface="Arial" panose="020B0604020202020204" pitchFamily="34" charset="0"/>
              </a:rPr>
              <a:t>		</a:t>
            </a:r>
            <a:r>
              <a:rPr lang="en-US" dirty="0">
                <a:solidFill>
                  <a:schemeClr val="bg1"/>
                </a:solidFill>
              </a:rPr>
              <a:t> stress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high blood pressure </a:t>
            </a:r>
            <a:r>
              <a:rPr lang="en-US" dirty="0">
                <a:solidFill>
                  <a:schemeClr val="bg1"/>
                </a:solidFill>
                <a:cs typeface="Arial" panose="020B0604020202020204" pitchFamily="34" charset="0"/>
              </a:rPr>
              <a:t>	 </a:t>
            </a:r>
            <a:r>
              <a:rPr lang="en-US" dirty="0">
                <a:solidFill>
                  <a:schemeClr val="bg1"/>
                </a:solidFill>
              </a:rPr>
              <a:t>more beneficial</a:t>
            </a:r>
            <a:r>
              <a:rPr lang="en-US" dirty="0">
                <a:solidFill>
                  <a:schemeClr val="bg1"/>
                </a:solidFill>
                <a:cs typeface="Arial" panose="020B0604020202020204" pitchFamily="34" charset="0"/>
              </a:rPr>
              <a:t>		</a:t>
            </a:r>
            <a:r>
              <a:rPr lang="en-US" dirty="0">
                <a:solidFill>
                  <a:schemeClr val="bg1"/>
                </a:solidFill>
              </a:rPr>
              <a:t> meditating</a:t>
            </a:r>
            <a:endParaRPr lang="en-US" dirty="0">
              <a:solidFill>
                <a:schemeClr val="bg1"/>
              </a:solidFill>
              <a:cs typeface="Arial" panose="020B0604020202020204" pitchFamily="34" charset="0"/>
            </a:endParaRPr>
          </a:p>
          <a:p>
            <a:r>
              <a:rPr lang="en-US" dirty="0">
                <a:solidFill>
                  <a:schemeClr val="bg1"/>
                </a:solidFill>
                <a:cs typeface="Arial" panose="020B0604020202020204" pitchFamily="34" charset="0"/>
              </a:rPr>
              <a:t> </a:t>
            </a:r>
          </a:p>
          <a:p>
            <a:r>
              <a:rPr lang="en-US" dirty="0">
                <a:solidFill>
                  <a:schemeClr val="bg1"/>
                </a:solidFill>
              </a:rPr>
              <a:t>broken heart syndrome </a:t>
            </a:r>
            <a:r>
              <a:rPr lang="en-US" dirty="0">
                <a:solidFill>
                  <a:schemeClr val="bg1"/>
                </a:solidFill>
                <a:cs typeface="Arial" panose="020B0604020202020204" pitchFamily="34" charset="0"/>
              </a:rPr>
              <a:t>	 </a:t>
            </a:r>
            <a:r>
              <a:rPr lang="en-US" dirty="0">
                <a:solidFill>
                  <a:schemeClr val="bg1"/>
                </a:solidFill>
              </a:rPr>
              <a:t>hypertension </a:t>
            </a:r>
            <a:r>
              <a:rPr lang="en-US" dirty="0">
                <a:solidFill>
                  <a:schemeClr val="bg1"/>
                </a:solidFill>
                <a:cs typeface="Arial" panose="020B0604020202020204" pitchFamily="34" charset="0"/>
              </a:rPr>
              <a:t>		</a:t>
            </a:r>
            <a:r>
              <a:rPr lang="en-US" dirty="0">
                <a:solidFill>
                  <a:schemeClr val="bg1"/>
                </a:solidFill>
              </a:rPr>
              <a:t> Cortisol</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inflammation 	</a:t>
            </a:r>
            <a:r>
              <a:rPr lang="en-US" dirty="0">
                <a:solidFill>
                  <a:schemeClr val="bg1"/>
                </a:solidFill>
                <a:cs typeface="Arial" panose="020B0604020202020204" pitchFamily="34" charset="0"/>
              </a:rPr>
              <a:t>	 </a:t>
            </a:r>
            <a:r>
              <a:rPr lang="en-US" dirty="0">
                <a:solidFill>
                  <a:schemeClr val="bg1"/>
                </a:solidFill>
              </a:rPr>
              <a:t>immune cells	</a:t>
            </a:r>
            <a:r>
              <a:rPr lang="en-US" dirty="0">
                <a:solidFill>
                  <a:schemeClr val="bg1"/>
                </a:solidFill>
                <a:cs typeface="Arial" panose="020B0604020202020204" pitchFamily="34" charset="0"/>
              </a:rPr>
              <a:t>	 </a:t>
            </a:r>
            <a:r>
              <a:rPr lang="en-US" dirty="0">
                <a:solidFill>
                  <a:schemeClr val="bg1"/>
                </a:solidFill>
              </a:rPr>
              <a:t>positive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boosts Your Memory </a:t>
            </a:r>
            <a:r>
              <a:rPr lang="en-US" altLang="en-US" dirty="0">
                <a:solidFill>
                  <a:schemeClr val="bg1"/>
                </a:solidFill>
                <a:cs typeface="Arial" panose="020B0604020202020204" pitchFamily="34" charset="0"/>
              </a:rPr>
              <a:t>	 </a:t>
            </a:r>
            <a:r>
              <a:rPr lang="en-US" altLang="en-US" dirty="0">
                <a:solidFill>
                  <a:schemeClr val="bg1"/>
                </a:solidFill>
              </a:rPr>
              <a:t>taking a walk</a:t>
            </a:r>
            <a:r>
              <a:rPr lang="en-US" dirty="0">
                <a:solidFill>
                  <a:schemeClr val="bg1"/>
                </a:solidFill>
              </a:rPr>
              <a:t>	</a:t>
            </a:r>
            <a:r>
              <a:rPr lang="en-US" dirty="0">
                <a:solidFill>
                  <a:schemeClr val="bg1"/>
                </a:solidFill>
                <a:cs typeface="Arial" panose="020B0604020202020204" pitchFamily="34" charset="0"/>
              </a:rPr>
              <a:t>	</a:t>
            </a:r>
            <a:r>
              <a:rPr lang="en-US" dirty="0">
                <a:solidFill>
                  <a:schemeClr val="bg1"/>
                </a:solidFill>
              </a:rPr>
              <a:t> depression</a:t>
            </a:r>
            <a:endParaRPr lang="en-US" dirty="0">
              <a:solidFill>
                <a:schemeClr val="bg1"/>
              </a:solidFill>
              <a:cs typeface="Arial" panose="020B0604020202020204" pitchFamily="34" charset="0"/>
            </a:endParaRP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223285" y="204066"/>
            <a:ext cx="3604436" cy="3693319"/>
          </a:xfrm>
          <a:prstGeom prst="rect">
            <a:avLst/>
          </a:prstGeom>
          <a:solidFill>
            <a:srgbClr val="91501F"/>
          </a:solidFill>
        </p:spPr>
        <p:txBody>
          <a:bodyPr wrap="square" rtlCol="0">
            <a:spAutoFit/>
          </a:bodyPr>
          <a:lstStyle/>
          <a:p>
            <a:r>
              <a:rPr lang="en-US" dirty="0">
                <a:solidFill>
                  <a:schemeClr val="bg1"/>
                </a:solidFill>
              </a:rPr>
              <a:t>Nowadays, it seems like stress levels are through the roof, schedules are bursting at the seams, and </a:t>
            </a:r>
            <a:r>
              <a:rPr lang="en-US" u="sng" dirty="0">
                <a:solidFill>
                  <a:schemeClr val="bg1"/>
                </a:solidFill>
              </a:rPr>
              <a:t>relaxation</a:t>
            </a:r>
            <a:r>
              <a:rPr lang="en-US" dirty="0">
                <a:solidFill>
                  <a:schemeClr val="bg1"/>
                </a:solidFill>
              </a:rPr>
              <a:t> is the long-forgotten art from a long-forgotten time. </a:t>
            </a:r>
          </a:p>
          <a:p>
            <a:endParaRPr lang="en-US" dirty="0">
              <a:solidFill>
                <a:schemeClr val="bg1"/>
              </a:solidFill>
            </a:endParaRPr>
          </a:p>
          <a:p>
            <a:r>
              <a:rPr lang="en-US" dirty="0">
                <a:solidFill>
                  <a:schemeClr val="bg1"/>
                </a:solidFill>
              </a:rPr>
              <a:t>Having said that, there is a benefit of </a:t>
            </a:r>
            <a:r>
              <a:rPr lang="en-US" i="1" dirty="0">
                <a:solidFill>
                  <a:schemeClr val="bg1"/>
                </a:solidFill>
              </a:rPr>
              <a:t>some </a:t>
            </a:r>
            <a:r>
              <a:rPr lang="en-US" dirty="0">
                <a:solidFill>
                  <a:schemeClr val="bg1"/>
                </a:solidFill>
              </a:rPr>
              <a:t>stress. Stress, at a certain level, can keep you alert, keep you on your game, and </a:t>
            </a:r>
            <a:r>
              <a:rPr lang="en-US" u="sng" dirty="0">
                <a:solidFill>
                  <a:schemeClr val="bg1"/>
                </a:solidFill>
              </a:rPr>
              <a:t>boost productivity</a:t>
            </a:r>
            <a:r>
              <a:rPr lang="en-US" dirty="0">
                <a:solidFill>
                  <a:schemeClr val="bg1"/>
                </a:solidFill>
              </a:rPr>
              <a:t>. For </a:t>
            </a:r>
            <a:r>
              <a:rPr lang="en-US" u="sng" dirty="0">
                <a:solidFill>
                  <a:schemeClr val="bg1"/>
                </a:solidFill>
              </a:rPr>
              <a:t>stress</a:t>
            </a:r>
            <a:r>
              <a:rPr lang="en-US" dirty="0">
                <a:solidFill>
                  <a:schemeClr val="bg1"/>
                </a:solidFill>
              </a:rPr>
              <a:t> to work for you, it must be right under the surface, controlled and useful.</a:t>
            </a:r>
            <a:endParaRPr lang="en-US" sz="1400" dirty="0">
              <a:solidFill>
                <a:schemeClr val="bg1"/>
              </a:solidFill>
            </a:endParaRPr>
          </a:p>
        </p:txBody>
      </p:sp>
      <p:sp>
        <p:nvSpPr>
          <p:cNvPr id="5" name="TextBox 4"/>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497" y="4798970"/>
            <a:ext cx="11671005" cy="1692771"/>
          </a:xfrm>
          <a:prstGeom prst="rect">
            <a:avLst/>
          </a:prstGeom>
          <a:solidFill>
            <a:srgbClr val="91501F"/>
          </a:solidFill>
        </p:spPr>
        <p:txBody>
          <a:bodyPr wrap="square" rtlCol="0">
            <a:spAutoFit/>
          </a:bodyPr>
          <a:lstStyle/>
          <a:p>
            <a:r>
              <a:rPr lang="en-US" dirty="0">
                <a:solidFill>
                  <a:schemeClr val="bg1"/>
                </a:solidFill>
              </a:rPr>
              <a:t>But while it feels good to conquer the day, in the end, it just simply feels better — and is </a:t>
            </a:r>
            <a:r>
              <a:rPr lang="en-US" u="sng" dirty="0">
                <a:solidFill>
                  <a:schemeClr val="bg1"/>
                </a:solidFill>
              </a:rPr>
              <a:t>more beneficial </a:t>
            </a:r>
            <a:r>
              <a:rPr lang="en-US" dirty="0">
                <a:solidFill>
                  <a:schemeClr val="bg1"/>
                </a:solidFill>
              </a:rPr>
              <a:t>to your health — to </a:t>
            </a:r>
            <a:r>
              <a:rPr lang="en-US" i="1" dirty="0">
                <a:solidFill>
                  <a:schemeClr val="bg1"/>
                </a:solidFill>
              </a:rPr>
              <a:t>relax</a:t>
            </a:r>
            <a:r>
              <a:rPr lang="en-US" dirty="0">
                <a:solidFill>
                  <a:schemeClr val="bg1"/>
                </a:solidFill>
              </a:rPr>
              <a:t>. Some would argue that stress is our </a:t>
            </a:r>
            <a:r>
              <a:rPr lang="en-US" i="1" dirty="0">
                <a:solidFill>
                  <a:schemeClr val="bg1"/>
                </a:solidFill>
              </a:rPr>
              <a:t>biggest</a:t>
            </a:r>
            <a:r>
              <a:rPr lang="en-US" dirty="0">
                <a:solidFill>
                  <a:schemeClr val="bg1"/>
                </a:solidFill>
              </a:rPr>
              <a:t> health concern, given that it has been linked to so many other complications, from heart problems to dementia. You’ve probably even heard that stress can seriously up your risk of </a:t>
            </a:r>
            <a:r>
              <a:rPr lang="en-US" u="sng" dirty="0">
                <a:solidFill>
                  <a:schemeClr val="bg1"/>
                </a:solidFill>
              </a:rPr>
              <a:t>high blood pressure</a:t>
            </a:r>
            <a:r>
              <a:rPr lang="en-US" dirty="0">
                <a:solidFill>
                  <a:schemeClr val="bg1"/>
                </a:solidFill>
              </a:rPr>
              <a:t>, heart attacks and other heart problems. </a:t>
            </a:r>
          </a:p>
          <a:p>
            <a:endParaRPr lang="en-US" dirty="0">
              <a:solidFill>
                <a:schemeClr val="bg1"/>
              </a:solidFill>
            </a:endParaRPr>
          </a:p>
          <a:p>
            <a:r>
              <a:rPr lang="en-US" sz="1400" dirty="0">
                <a:solidFill>
                  <a:schemeClr val="bg1"/>
                </a:solidFill>
              </a:rPr>
              <a:t>http://www.huffingtonpost.com/2014/08/14/stress-awareness-day-relaxation-benefits_n_1424820.html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4687891"/>
          </a:xfrm>
          <a:prstGeom prst="rect">
            <a:avLst/>
          </a:prstGeom>
        </p:spPr>
      </p:pic>
      <p:sp>
        <p:nvSpPr>
          <p:cNvPr id="4" name="TextBox 3"/>
          <p:cNvSpPr txBox="1"/>
          <p:nvPr/>
        </p:nvSpPr>
        <p:spPr>
          <a:xfrm>
            <a:off x="260497" y="6602819"/>
            <a:ext cx="949124" cy="222156"/>
          </a:xfrm>
          <a:prstGeom prst="rect">
            <a:avLst/>
          </a:prstGeom>
          <a:solidFill>
            <a:schemeClr val="bg2">
              <a:lumMod val="75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79397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40187"/>
          </a:xfrm>
          <a:prstGeom prst="rect">
            <a:avLst/>
          </a:prstGeom>
        </p:spPr>
      </p:pic>
      <p:sp>
        <p:nvSpPr>
          <p:cNvPr id="2" name="TextBox 1"/>
          <p:cNvSpPr txBox="1"/>
          <p:nvPr/>
        </p:nvSpPr>
        <p:spPr>
          <a:xfrm>
            <a:off x="7276535" y="1496488"/>
            <a:ext cx="4674919" cy="3847207"/>
          </a:xfrm>
          <a:prstGeom prst="rect">
            <a:avLst/>
          </a:prstGeom>
          <a:solidFill>
            <a:srgbClr val="91501F"/>
          </a:solidFill>
        </p:spPr>
        <p:txBody>
          <a:bodyPr wrap="square" rtlCol="0">
            <a:spAutoFit/>
          </a:bodyPr>
          <a:lstStyle/>
          <a:p>
            <a:r>
              <a:rPr lang="en-US" dirty="0">
                <a:solidFill>
                  <a:schemeClr val="bg1"/>
                </a:solidFill>
              </a:rPr>
              <a:t>While researchers aren’t sure exactly why, the research is unanimously in favor of relaxation for your heart’s sake. “There are studies to show that stress is comparable to other risk factors that we traditionally think of as major, like </a:t>
            </a:r>
            <a:r>
              <a:rPr lang="en-US" u="sng" dirty="0">
                <a:solidFill>
                  <a:schemeClr val="bg1"/>
                </a:solidFill>
              </a:rPr>
              <a:t>hypertension</a:t>
            </a:r>
            <a:r>
              <a:rPr lang="en-US" dirty="0">
                <a:solidFill>
                  <a:schemeClr val="bg1"/>
                </a:solidFill>
              </a:rPr>
              <a:t>, poor diet and lack of exercise,” </a:t>
            </a:r>
            <a:r>
              <a:rPr lang="en-US" dirty="0" err="1">
                <a:solidFill>
                  <a:schemeClr val="bg1"/>
                </a:solidFill>
              </a:rPr>
              <a:t>Kathi</a:t>
            </a:r>
            <a:r>
              <a:rPr lang="en-US" dirty="0">
                <a:solidFill>
                  <a:schemeClr val="bg1"/>
                </a:solidFill>
              </a:rPr>
              <a:t> Heffner, Ph.D., assistant professor of psychiatry at the Rochester Center for Mind-Body Research at the University of Rochester Medical Center in New York, told Health.com.</a:t>
            </a:r>
          </a:p>
          <a:p>
            <a:r>
              <a:rPr lang="en-US" dirty="0"/>
              <a:t> </a:t>
            </a:r>
            <a:endParaRPr lang="en-US" dirty="0">
              <a:solidFill>
                <a:schemeClr val="bg1"/>
              </a:solidFill>
            </a:endParaRPr>
          </a:p>
          <a:p>
            <a:r>
              <a:rPr lang="en-US" sz="1400" dirty="0">
                <a:solidFill>
                  <a:schemeClr val="bg1"/>
                </a:solidFill>
              </a:rPr>
              <a:t>http://www.huffingtonpost.com/2014/08/14/stress-awareness-day-relaxation-benefits_n_1424820.html</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616190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18976" y="4116041"/>
            <a:ext cx="11554047" cy="1415772"/>
          </a:xfrm>
          <a:prstGeom prst="rect">
            <a:avLst/>
          </a:prstGeom>
          <a:solidFill>
            <a:srgbClr val="91501F"/>
          </a:solidFill>
        </p:spPr>
        <p:txBody>
          <a:bodyPr wrap="square" rtlCol="0">
            <a:spAutoFit/>
          </a:bodyPr>
          <a:lstStyle/>
          <a:p>
            <a:r>
              <a:rPr lang="en-US" dirty="0">
                <a:solidFill>
                  <a:schemeClr val="bg1"/>
                </a:solidFill>
              </a:rPr>
              <a:t>Intense, sudden periods of stress or shock, like a breakup, or even winning the lottery, can trigger such a rush of adrenaline that the heart can’t function properly, resulting in heart failure or heart attack-like symptoms. In the case of a breakup or death of a loved one, this has become known as </a:t>
            </a:r>
            <a:r>
              <a:rPr lang="en-US" i="1" u="sng" dirty="0">
                <a:solidFill>
                  <a:schemeClr val="bg1"/>
                </a:solidFill>
              </a:rPr>
              <a:t>broken heart syndrome</a:t>
            </a:r>
            <a:r>
              <a:rPr lang="en-US" dirty="0">
                <a:solidFill>
                  <a:schemeClr val="bg1"/>
                </a:solidFill>
              </a:rPr>
              <a:t>.</a:t>
            </a:r>
          </a:p>
          <a:p>
            <a:r>
              <a:rPr lang="en-US" dirty="0"/>
              <a:t> </a:t>
            </a:r>
            <a:endParaRPr lang="en-US" dirty="0">
              <a:solidFill>
                <a:schemeClr val="bg1"/>
              </a:solidFill>
            </a:endParaRPr>
          </a:p>
          <a:p>
            <a:r>
              <a:rPr lang="en-US" sz="1400" dirty="0">
                <a:solidFill>
                  <a:schemeClr val="bg1"/>
                </a:solidFill>
              </a:rPr>
              <a:t>http://www.huffingtonpost.com/2014/08/14/stress-awareness-day-relaxation-benefits_n_1424820.htmlv</a:t>
            </a:r>
          </a:p>
        </p:txBody>
      </p:sp>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74320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23284" y="212652"/>
            <a:ext cx="5730949" cy="3293209"/>
          </a:xfrm>
          <a:prstGeom prst="rect">
            <a:avLst/>
          </a:prstGeom>
          <a:solidFill>
            <a:srgbClr val="91501F"/>
          </a:solidFill>
        </p:spPr>
        <p:txBody>
          <a:bodyPr wrap="square" rtlCol="0">
            <a:spAutoFit/>
          </a:bodyPr>
          <a:lstStyle/>
          <a:p>
            <a:r>
              <a:rPr lang="en-US" dirty="0">
                <a:solidFill>
                  <a:schemeClr val="bg1"/>
                </a:solidFill>
              </a:rPr>
              <a:t>Now, you may still end up racing to meet deadlines at school today, or handling a stressful personal crisis — life goes on, no matter what kind of day it is. </a:t>
            </a:r>
          </a:p>
          <a:p>
            <a:endParaRPr lang="en-US" dirty="0">
              <a:solidFill>
                <a:schemeClr val="bg1"/>
              </a:solidFill>
            </a:endParaRPr>
          </a:p>
          <a:p>
            <a:r>
              <a:rPr lang="en-US" dirty="0">
                <a:solidFill>
                  <a:schemeClr val="bg1"/>
                </a:solidFill>
              </a:rPr>
              <a:t>But relaxing whenever possible, and in whatever way works for you (whether it’s reading a book, </a:t>
            </a:r>
            <a:r>
              <a:rPr lang="en-US" u="sng" dirty="0">
                <a:solidFill>
                  <a:schemeClr val="bg1"/>
                </a:solidFill>
              </a:rPr>
              <a:t>taking a walk</a:t>
            </a:r>
            <a:r>
              <a:rPr lang="en-US" dirty="0">
                <a:solidFill>
                  <a:schemeClr val="bg1"/>
                </a:solidFill>
              </a:rPr>
              <a:t>, </a:t>
            </a:r>
            <a:r>
              <a:rPr lang="en-US" u="sng" dirty="0">
                <a:solidFill>
                  <a:schemeClr val="bg1"/>
                </a:solidFill>
              </a:rPr>
              <a:t>meditating</a:t>
            </a:r>
            <a:r>
              <a:rPr lang="en-US" dirty="0">
                <a:solidFill>
                  <a:schemeClr val="bg1"/>
                </a:solidFill>
              </a:rPr>
              <a:t>, running, you name it!) is healthier for you than you might think. Check out the health benefits of relaxation.</a:t>
            </a:r>
          </a:p>
          <a:p>
            <a:endParaRPr lang="en-US" dirty="0">
              <a:solidFill>
                <a:schemeClr val="bg1"/>
              </a:solidFill>
            </a:endParaRPr>
          </a:p>
          <a:p>
            <a:r>
              <a:rPr lang="en-US" sz="1400" dirty="0">
                <a:solidFill>
                  <a:schemeClr val="bg1"/>
                </a:solidFill>
              </a:rPr>
              <a:t>http://www.huffingtonpost.com/2014/08/14/stress-awareness-day-relaxation-benefits_n_1424820.html</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49531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497572"/>
          </a:xfrm>
          <a:prstGeom prst="rect">
            <a:avLst/>
          </a:prstGeom>
        </p:spPr>
      </p:pic>
      <p:sp>
        <p:nvSpPr>
          <p:cNvPr id="2" name="TextBox 1"/>
          <p:cNvSpPr txBox="1"/>
          <p:nvPr/>
        </p:nvSpPr>
        <p:spPr>
          <a:xfrm>
            <a:off x="611372" y="3365564"/>
            <a:ext cx="10969256" cy="3077766"/>
          </a:xfrm>
          <a:prstGeom prst="rect">
            <a:avLst/>
          </a:prstGeom>
          <a:solidFill>
            <a:srgbClr val="91501F"/>
          </a:solidFill>
        </p:spPr>
        <p:txBody>
          <a:bodyPr wrap="square" rtlCol="0">
            <a:spAutoFit/>
          </a:bodyPr>
          <a:lstStyle/>
          <a:p>
            <a:r>
              <a:rPr lang="en-US" dirty="0">
                <a:solidFill>
                  <a:schemeClr val="bg1"/>
                </a:solidFill>
              </a:rPr>
              <a:t>Relaxing Can Reduce Your Risk of Catching a Cold</a:t>
            </a:r>
          </a:p>
          <a:p>
            <a:endParaRPr lang="en-US" dirty="0">
              <a:solidFill>
                <a:schemeClr val="bg1"/>
              </a:solidFill>
            </a:endParaRPr>
          </a:p>
          <a:p>
            <a:r>
              <a:rPr lang="en-US" dirty="0">
                <a:solidFill>
                  <a:schemeClr val="bg1"/>
                </a:solidFill>
              </a:rPr>
              <a:t>Sheldon Cohen, Ph.D., a psychology professor at Carnegie Mellon University, has been at the forefront of stress research since the 1990s. Early on, he showed that chronic stress lasting more than a month but less than six months doubled a person’s risk of catching a cold. </a:t>
            </a:r>
            <a:br>
              <a:rPr lang="en-US" dirty="0">
                <a:solidFill>
                  <a:schemeClr val="bg1"/>
                </a:solidFill>
              </a:rPr>
            </a:br>
            <a:br>
              <a:rPr lang="en-US" dirty="0">
                <a:solidFill>
                  <a:schemeClr val="bg1"/>
                </a:solidFill>
              </a:rPr>
            </a:br>
            <a:r>
              <a:rPr lang="en-US" dirty="0">
                <a:solidFill>
                  <a:schemeClr val="bg1"/>
                </a:solidFill>
              </a:rPr>
              <a:t>His more recent research has tried to figure out why, and results seem to point to inflammation. It appears that stress hampers the body’s ability to fight </a:t>
            </a:r>
            <a:r>
              <a:rPr lang="en-US" u="sng" dirty="0">
                <a:solidFill>
                  <a:schemeClr val="bg1"/>
                </a:solidFill>
              </a:rPr>
              <a:t>inflammation</a:t>
            </a:r>
            <a:r>
              <a:rPr lang="en-US" dirty="0">
                <a:solidFill>
                  <a:schemeClr val="bg1"/>
                </a:solidFill>
              </a:rPr>
              <a:t>, by making </a:t>
            </a:r>
            <a:r>
              <a:rPr lang="en-US" u="sng" dirty="0">
                <a:solidFill>
                  <a:schemeClr val="bg1"/>
                </a:solidFill>
              </a:rPr>
              <a:t>immune cells </a:t>
            </a:r>
            <a:r>
              <a:rPr lang="en-US" dirty="0">
                <a:solidFill>
                  <a:schemeClr val="bg1"/>
                </a:solidFill>
              </a:rPr>
              <a:t>less sensitive to the hormone that “turns off” inflammation, Healthy Day reported.</a:t>
            </a:r>
          </a:p>
          <a:p>
            <a:endParaRPr lang="en-US" dirty="0">
              <a:solidFill>
                <a:schemeClr val="bg1"/>
              </a:solidFill>
            </a:endParaRPr>
          </a:p>
          <a:p>
            <a:r>
              <a:rPr lang="en-US" sz="1400" dirty="0">
                <a:solidFill>
                  <a:schemeClr val="bg1"/>
                </a:solidFill>
              </a:rPr>
              <a:t>http://www.huffingtonpost.com/2014/08/14/stress-awareness-day-relaxation-benefits_n_1424820.html</a:t>
            </a:r>
          </a:p>
        </p:txBody>
      </p:sp>
      <p:sp>
        <p:nvSpPr>
          <p:cNvPr id="4" name="TextBox 3"/>
          <p:cNvSpPr txBox="1"/>
          <p:nvPr/>
        </p:nvSpPr>
        <p:spPr>
          <a:xfrm>
            <a:off x="219920" y="6528122"/>
            <a:ext cx="949124" cy="222156"/>
          </a:xfrm>
          <a:prstGeom prst="rect">
            <a:avLst/>
          </a:prstGeom>
          <a:solidFill>
            <a:schemeClr val="bg2">
              <a:lumMod val="75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958197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2911"/>
          <a:stretch/>
        </p:blipFill>
        <p:spPr>
          <a:xfrm>
            <a:off x="0" y="6911"/>
            <a:ext cx="12192000" cy="6858000"/>
          </a:xfrm>
          <a:prstGeom prst="rect">
            <a:avLst/>
          </a:prstGeom>
        </p:spPr>
      </p:pic>
      <p:sp>
        <p:nvSpPr>
          <p:cNvPr id="2" name="TextBox 1"/>
          <p:cNvSpPr txBox="1"/>
          <p:nvPr/>
        </p:nvSpPr>
        <p:spPr>
          <a:xfrm>
            <a:off x="148856" y="127313"/>
            <a:ext cx="4391245" cy="6617196"/>
          </a:xfrm>
          <a:prstGeom prst="rect">
            <a:avLst/>
          </a:prstGeom>
          <a:solidFill>
            <a:srgbClr val="91501F"/>
          </a:solidFill>
        </p:spPr>
        <p:txBody>
          <a:bodyPr wrap="square" rtlCol="0">
            <a:spAutoFit/>
          </a:bodyPr>
          <a:lstStyle/>
          <a:p>
            <a:r>
              <a:rPr lang="en-US" dirty="0">
                <a:solidFill>
                  <a:schemeClr val="bg1"/>
                </a:solidFill>
              </a:rPr>
              <a:t>Relaxing </a:t>
            </a:r>
            <a:r>
              <a:rPr lang="en-US" u="sng" dirty="0">
                <a:solidFill>
                  <a:schemeClr val="bg1"/>
                </a:solidFill>
              </a:rPr>
              <a:t>Boosts Your Memory</a:t>
            </a:r>
          </a:p>
          <a:p>
            <a:endParaRPr lang="en-US" dirty="0">
              <a:solidFill>
                <a:schemeClr val="bg1"/>
              </a:solidFill>
            </a:endParaRPr>
          </a:p>
          <a:p>
            <a:r>
              <a:rPr lang="en-US" dirty="0">
                <a:solidFill>
                  <a:schemeClr val="bg1"/>
                </a:solidFill>
              </a:rPr>
              <a:t>One study found that, at least in mice, chronic stress impaired the prefrontal cortex, the part of the brain involved in abstract thought, cognitive analysis and detecting the appropriate behavior for a given situation. </a:t>
            </a:r>
          </a:p>
          <a:p>
            <a:endParaRPr lang="en-US" dirty="0">
              <a:solidFill>
                <a:schemeClr val="bg1"/>
              </a:solidFill>
            </a:endParaRPr>
          </a:p>
          <a:p>
            <a:r>
              <a:rPr lang="en-US" dirty="0">
                <a:solidFill>
                  <a:schemeClr val="bg1"/>
                </a:solidFill>
              </a:rPr>
              <a:t>Previous research in mice also showed that shorter bursts of stress impaired the centers of the brain involved in memory and learning, and left the mice struggling to remember how to find their way through a maze. </a:t>
            </a:r>
            <a:br>
              <a:rPr lang="en-US" dirty="0">
                <a:solidFill>
                  <a:schemeClr val="bg1"/>
                </a:solidFill>
              </a:rPr>
            </a:br>
            <a:br>
              <a:rPr lang="en-US" dirty="0">
                <a:solidFill>
                  <a:schemeClr val="bg1"/>
                </a:solidFill>
              </a:rPr>
            </a:br>
            <a:r>
              <a:rPr lang="en-US" dirty="0">
                <a:solidFill>
                  <a:schemeClr val="bg1"/>
                </a:solidFill>
              </a:rPr>
              <a:t>A number of studies have also found that stress increases the amount of certain proteins in the brain that have been linked to Alzheimer’s, possibly accelerating the development of the disease.</a:t>
            </a:r>
          </a:p>
          <a:p>
            <a:endParaRPr lang="en-US" dirty="0">
              <a:solidFill>
                <a:schemeClr val="bg1"/>
              </a:solidFill>
            </a:endParaRPr>
          </a:p>
          <a:p>
            <a:r>
              <a:rPr lang="en-US" sz="1400" dirty="0">
                <a:solidFill>
                  <a:schemeClr val="bg1"/>
                </a:solidFill>
              </a:rPr>
              <a:t>http://www.huffingtonpost.com/2014/08/14/stress-awareness-day-relaxation-benefits_n_1424820.html</a:t>
            </a:r>
          </a:p>
        </p:txBody>
      </p:sp>
      <p:sp>
        <p:nvSpPr>
          <p:cNvPr id="4" name="TextBox 3"/>
          <p:cNvSpPr txBox="1"/>
          <p:nvPr/>
        </p:nvSpPr>
        <p:spPr>
          <a:xfrm>
            <a:off x="10841846" y="6383854"/>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95410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9488" y="256423"/>
            <a:ext cx="5486400" cy="4678204"/>
          </a:xfrm>
          <a:prstGeom prst="rect">
            <a:avLst/>
          </a:prstGeom>
          <a:solidFill>
            <a:srgbClr val="91501F"/>
          </a:solidFill>
        </p:spPr>
        <p:txBody>
          <a:bodyPr wrap="square" rtlCol="0">
            <a:spAutoFit/>
          </a:bodyPr>
          <a:lstStyle/>
          <a:p>
            <a:r>
              <a:rPr lang="en-US" dirty="0">
                <a:solidFill>
                  <a:schemeClr val="bg1"/>
                </a:solidFill>
              </a:rPr>
              <a:t>Relaxing Lowers Your Stroke Risk</a:t>
            </a:r>
          </a:p>
          <a:p>
            <a:endParaRPr lang="en-US" dirty="0">
              <a:solidFill>
                <a:schemeClr val="bg1"/>
              </a:solidFill>
            </a:endParaRPr>
          </a:p>
          <a:p>
            <a:r>
              <a:rPr lang="en-US" dirty="0">
                <a:solidFill>
                  <a:schemeClr val="bg1"/>
                </a:solidFill>
              </a:rPr>
              <a:t>A 2007 University of Cambridge study found that people who coped the best with stressful life events had a 24 percent lower risk of stroke. </a:t>
            </a:r>
          </a:p>
          <a:p>
            <a:endParaRPr lang="en-US" dirty="0">
              <a:solidFill>
                <a:schemeClr val="bg1"/>
              </a:solidFill>
            </a:endParaRPr>
          </a:p>
          <a:p>
            <a:r>
              <a:rPr lang="en-US" dirty="0">
                <a:solidFill>
                  <a:schemeClr val="bg1"/>
                </a:solidFill>
              </a:rPr>
              <a:t>It may be partly due to the fact that people who handle stress well often are healthy in other ways, like exercising regularly and not smoking. </a:t>
            </a:r>
            <a:br>
              <a:rPr lang="en-US" dirty="0">
                <a:solidFill>
                  <a:schemeClr val="bg1"/>
                </a:solidFill>
              </a:rPr>
            </a:br>
            <a:br>
              <a:rPr lang="en-US" dirty="0">
                <a:solidFill>
                  <a:schemeClr val="bg1"/>
                </a:solidFill>
              </a:rPr>
            </a:br>
            <a:r>
              <a:rPr lang="en-US" dirty="0">
                <a:solidFill>
                  <a:schemeClr val="bg1"/>
                </a:solidFill>
              </a:rPr>
              <a:t>A 2011 study examined the specific effects of work-related stress, and found that among middle- and upper-class men, psychological stress caused about 10 percent of strokes.</a:t>
            </a:r>
          </a:p>
          <a:p>
            <a:endParaRPr lang="en-US" dirty="0">
              <a:solidFill>
                <a:schemeClr val="bg1"/>
              </a:solidFill>
            </a:endParaRPr>
          </a:p>
          <a:p>
            <a:r>
              <a:rPr lang="en-US" sz="1400" dirty="0">
                <a:solidFill>
                  <a:schemeClr val="bg1"/>
                </a:solidFill>
              </a:rPr>
              <a:t>http://www.huffingtonpost.com/2014/08/14/stress-awareness-day-relaxation-benefits_n_1424820.html</a:t>
            </a:r>
          </a:p>
        </p:txBody>
      </p:sp>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205528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18249</TotalTime>
  <Words>648</Words>
  <Application>Microsoft Office PowerPoint</Application>
  <PresentationFormat>Widescreen</PresentationFormat>
  <Paragraphs>93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597</cp:revision>
  <dcterms:created xsi:type="dcterms:W3CDTF">2016-07-19T04:55:11Z</dcterms:created>
  <dcterms:modified xsi:type="dcterms:W3CDTF">2016-10-26T03:32:55Z</dcterms:modified>
</cp:coreProperties>
</file>