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3" r:id="rId3"/>
    <p:sldId id="277" r:id="rId4"/>
    <p:sldId id="278" r:id="rId5"/>
    <p:sldId id="279" r:id="rId6"/>
    <p:sldId id="280" r:id="rId7"/>
    <p:sldId id="281" r:id="rId8"/>
    <p:sldId id="282" r:id="rId9"/>
    <p:sldId id="283" r:id="rId10"/>
    <p:sldId id="276" r:id="rId11"/>
    <p:sldId id="274" r:id="rId12"/>
    <p:sldId id="275" r:id="rId13"/>
    <p:sldId id="284" r:id="rId14"/>
    <p:sldId id="27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1501F"/>
    <a:srgbClr val="D2742E"/>
    <a:srgbClr val="4C0822"/>
    <a:srgbClr val="C6184E"/>
    <a:srgbClr val="EC5E8A"/>
    <a:srgbClr val="CD5B05"/>
    <a:srgbClr val="E92B73"/>
    <a:srgbClr val="EF5F25"/>
    <a:srgbClr val="AE1237"/>
    <a:srgbClr val="F56A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17" autoAdjust="0"/>
    <p:restoredTop sz="94660"/>
  </p:normalViewPr>
  <p:slideViewPr>
    <p:cSldViewPr snapToGrid="0">
      <p:cViewPr varScale="1">
        <p:scale>
          <a:sx n="90" d="100"/>
          <a:sy n="90" d="100"/>
        </p:scale>
        <p:origin x="44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02C7B2-3257-4028-8E8C-F4FF871C1E5C}"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954311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454516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740323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856806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02C7B2-3257-4028-8E8C-F4FF871C1E5C}"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554941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02C7B2-3257-4028-8E8C-F4FF871C1E5C}" type="datetimeFigureOut">
              <a:rPr lang="en-US" smtClean="0"/>
              <a:t>10/26/2016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92612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02C7B2-3257-4028-8E8C-F4FF871C1E5C}" type="datetimeFigureOut">
              <a:rPr lang="en-US" smtClean="0"/>
              <a:t>10/26/2016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39461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02C7B2-3257-4028-8E8C-F4FF871C1E5C}" type="datetimeFigureOut">
              <a:rPr lang="en-US" smtClean="0"/>
              <a:t>10/26/2016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28287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02C7B2-3257-4028-8E8C-F4FF871C1E5C}" type="datetimeFigureOut">
              <a:rPr lang="en-US" smtClean="0"/>
              <a:t>10/26/2016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323385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660281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086179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8000">
              <a:schemeClr val="accent6">
                <a:lumMod val="60000"/>
                <a:lumOff val="40000"/>
              </a:schemeClr>
            </a:gs>
            <a:gs pos="98230">
              <a:schemeClr val="accent6">
                <a:lumMod val="50000"/>
              </a:schemeClr>
            </a:gs>
            <a:gs pos="60000">
              <a:schemeClr val="accent6">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2C7B2-3257-4028-8E8C-F4FF871C1E5C}" type="datetimeFigureOut">
              <a:rPr lang="en-US" smtClean="0"/>
              <a:t>10/26/2016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EBF2E5-6C61-4894-865A-F4FA47152387}" type="slidenum">
              <a:rPr lang="en-US" smtClean="0"/>
              <a:t>‹#›</a:t>
            </a:fld>
            <a:endParaRPr lang="en-US"/>
          </a:p>
        </p:txBody>
      </p:sp>
    </p:spTree>
    <p:extLst>
      <p:ext uri="{BB962C8B-B14F-4D97-AF65-F5344CB8AC3E}">
        <p14:creationId xmlns:p14="http://schemas.microsoft.com/office/powerpoint/2010/main" val="3894103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0470"/>
            <a:ext cx="9144000" cy="1102429"/>
          </a:xfrm>
        </p:spPr>
        <p:txBody>
          <a:bodyPr/>
          <a:lstStyle/>
          <a:p>
            <a:r>
              <a:rPr lang="en-US" sz="7200" dirty="0">
                <a:solidFill>
                  <a:schemeClr val="bg1"/>
                </a:solidFill>
              </a:rPr>
              <a:t>N</a:t>
            </a:r>
            <a:r>
              <a:rPr lang="en-US" dirty="0">
                <a:solidFill>
                  <a:schemeClr val="bg1"/>
                </a:solidFill>
              </a:rPr>
              <a:t>ICKY </a:t>
            </a:r>
            <a:r>
              <a:rPr lang="en-US" sz="7200" dirty="0">
                <a:solidFill>
                  <a:schemeClr val="bg1"/>
                </a:solidFill>
              </a:rPr>
              <a:t>F</a:t>
            </a:r>
            <a:r>
              <a:rPr lang="en-US" dirty="0">
                <a:solidFill>
                  <a:schemeClr val="bg1"/>
                </a:solidFill>
              </a:rPr>
              <a:t>IFTH’S </a:t>
            </a:r>
            <a:r>
              <a:rPr lang="en-US" sz="7200" dirty="0">
                <a:solidFill>
                  <a:schemeClr val="bg1"/>
                </a:solidFill>
              </a:rPr>
              <a:t>N</a:t>
            </a:r>
            <a:r>
              <a:rPr lang="en-US" dirty="0">
                <a:solidFill>
                  <a:schemeClr val="bg1"/>
                </a:solidFill>
              </a:rPr>
              <a:t>EW </a:t>
            </a:r>
            <a:r>
              <a:rPr lang="en-US" sz="7200" dirty="0">
                <a:solidFill>
                  <a:schemeClr val="bg1"/>
                </a:solidFill>
              </a:rPr>
              <a:t>J</a:t>
            </a:r>
            <a:r>
              <a:rPr lang="en-US" dirty="0">
                <a:solidFill>
                  <a:schemeClr val="bg1"/>
                </a:solidFill>
              </a:rPr>
              <a:t>ERSEY</a:t>
            </a:r>
          </a:p>
        </p:txBody>
      </p:sp>
      <p:sp>
        <p:nvSpPr>
          <p:cNvPr id="3" name="Subtitle 2"/>
          <p:cNvSpPr>
            <a:spLocks noGrp="1"/>
          </p:cNvSpPr>
          <p:nvPr>
            <p:ph type="subTitle" idx="1"/>
          </p:nvPr>
        </p:nvSpPr>
        <p:spPr>
          <a:xfrm>
            <a:off x="1524000" y="1662190"/>
            <a:ext cx="9144000" cy="3604437"/>
          </a:xfrm>
        </p:spPr>
        <p:txBody>
          <a:bodyPr>
            <a:normAutofit/>
          </a:bodyPr>
          <a:lstStyle/>
          <a:p>
            <a:r>
              <a:rPr lang="en-US" sz="7200" dirty="0">
                <a:solidFill>
                  <a:schemeClr val="bg1"/>
                </a:solidFill>
              </a:rPr>
              <a:t>N5NJ</a:t>
            </a:r>
          </a:p>
          <a:p>
            <a:endParaRPr lang="en-US" sz="4300" dirty="0">
              <a:solidFill>
                <a:schemeClr val="bg1"/>
              </a:solidFill>
            </a:endParaRPr>
          </a:p>
          <a:p>
            <a:r>
              <a:rPr lang="en-US" sz="4300" dirty="0">
                <a:solidFill>
                  <a:schemeClr val="bg1"/>
                </a:solidFill>
              </a:rPr>
              <a:t>SECONDARY               PROGRAM</a:t>
            </a:r>
          </a:p>
        </p:txBody>
      </p:sp>
      <p:sp>
        <p:nvSpPr>
          <p:cNvPr id="7" name="TextBox 6"/>
          <p:cNvSpPr txBox="1"/>
          <p:nvPr/>
        </p:nvSpPr>
        <p:spPr>
          <a:xfrm>
            <a:off x="1524000" y="4872819"/>
            <a:ext cx="8878784" cy="1446550"/>
          </a:xfrm>
          <a:prstGeom prst="rect">
            <a:avLst/>
          </a:prstGeom>
          <a:noFill/>
        </p:spPr>
        <p:txBody>
          <a:bodyPr wrap="square" rtlCol="0">
            <a:spAutoFit/>
          </a:bodyPr>
          <a:lstStyle/>
          <a:p>
            <a:pPr algn="ctr"/>
            <a:r>
              <a:rPr lang="en-US" sz="4400" dirty="0">
                <a:solidFill>
                  <a:schemeClr val="bg1"/>
                </a:solidFill>
              </a:rPr>
              <a:t>ENTREPRENEUR</a:t>
            </a:r>
          </a:p>
          <a:p>
            <a:pPr algn="ctr"/>
            <a:r>
              <a:rPr lang="en-US" sz="4400">
                <a:solidFill>
                  <a:schemeClr val="bg1"/>
                </a:solidFill>
              </a:rPr>
              <a:t>Bank Services</a:t>
            </a:r>
            <a:endParaRPr lang="en-US" sz="4400" dirty="0">
              <a:solidFill>
                <a:schemeClr val="bg1"/>
              </a:solidFill>
            </a:endParaRPr>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8332" t="13513" r="19564" b="12470"/>
          <a:stretch/>
        </p:blipFill>
        <p:spPr>
          <a:xfrm>
            <a:off x="72228" y="2299854"/>
            <a:ext cx="2422566" cy="2887245"/>
          </a:xfrm>
          <a:prstGeom prst="ellipse">
            <a:avLst/>
          </a:prstGeom>
        </p:spPr>
      </p:pic>
      <p:pic>
        <p:nvPicPr>
          <p:cNvPr id="9" name="Picture 8"/>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1843" t="15711" r="21428" b="14347"/>
          <a:stretch/>
        </p:blipFill>
        <p:spPr>
          <a:xfrm>
            <a:off x="5349432" y="2552440"/>
            <a:ext cx="1493135" cy="2382074"/>
          </a:xfrm>
          <a:prstGeom prst="rect">
            <a:avLst/>
          </a:prstGeom>
        </p:spPr>
      </p:pic>
      <p:pic>
        <p:nvPicPr>
          <p:cNvPr id="15" name="Picture 14"/>
          <p:cNvPicPr>
            <a:picLocks noChangeAspect="1"/>
          </p:cNvPicPr>
          <p:nvPr/>
        </p:nvPicPr>
        <p:blipFill rotWithShape="1">
          <a:blip r:embed="rId6">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8332" t="13513" r="19564" b="12470"/>
          <a:stretch/>
        </p:blipFill>
        <p:spPr>
          <a:xfrm>
            <a:off x="9676410" y="2299853"/>
            <a:ext cx="2422566" cy="2887245"/>
          </a:xfrm>
          <a:prstGeom prst="ellipse">
            <a:avLst/>
          </a:prstGeom>
        </p:spPr>
      </p:pic>
    </p:spTree>
    <p:extLst>
      <p:ext uri="{BB962C8B-B14F-4D97-AF65-F5344CB8AC3E}">
        <p14:creationId xmlns:p14="http://schemas.microsoft.com/office/powerpoint/2010/main" val="151327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87079" y="4381855"/>
            <a:ext cx="6741042" cy="1908215"/>
          </a:xfrm>
          <a:prstGeom prst="rect">
            <a:avLst/>
          </a:prstGeom>
          <a:solidFill>
            <a:schemeClr val="accent6">
              <a:lumMod val="50000"/>
            </a:schemeClr>
          </a:solidFill>
        </p:spPr>
        <p:txBody>
          <a:bodyPr wrap="square" rtlCol="0">
            <a:spAutoFit/>
          </a:bodyPr>
          <a:lstStyle/>
          <a:p>
            <a:r>
              <a:rPr lang="en-US" dirty="0">
                <a:solidFill>
                  <a:schemeClr val="bg1"/>
                </a:solidFill>
              </a:rPr>
              <a:t>When you give your money to a bank, it’s called a deposit. Banks keep your money safe, and, more importantly, banks will pay you for every dollar you keep in a savings account! The money the bank pays you is called interest. The bank will pay you interest every month you keep the money in your savings account.</a:t>
            </a:r>
          </a:p>
          <a:p>
            <a:endParaRPr lang="en-US" sz="1400" dirty="0">
              <a:solidFill>
                <a:schemeClr val="bg1"/>
              </a:solidFill>
            </a:endParaRPr>
          </a:p>
          <a:p>
            <a:r>
              <a:rPr lang="en-US" sz="1400" dirty="0">
                <a:solidFill>
                  <a:schemeClr val="bg1"/>
                </a:solidFill>
              </a:rPr>
              <a:t>http://www.themint.org/kids/how-banks-work.html</a:t>
            </a:r>
          </a:p>
        </p:txBody>
      </p:sp>
      <p:sp>
        <p:nvSpPr>
          <p:cNvPr id="4" name="TextBox 3"/>
          <p:cNvSpPr txBox="1"/>
          <p:nvPr/>
        </p:nvSpPr>
        <p:spPr>
          <a:xfrm>
            <a:off x="10696354" y="6501127"/>
            <a:ext cx="1201479" cy="249642"/>
          </a:xfrm>
          <a:prstGeom prst="rect">
            <a:avLst/>
          </a:prstGeom>
          <a:noFill/>
        </p:spPr>
        <p:txBody>
          <a:bodyPr wrap="square" rtlCol="0">
            <a:spAutoFit/>
          </a:bodyPr>
          <a:lstStyle/>
          <a:p>
            <a:r>
              <a:rPr lang="en-US" sz="1000" b="1" dirty="0">
                <a:solidFill>
                  <a:schemeClr val="bg1"/>
                </a:solidFill>
              </a:rPr>
              <a:t> Shutterstock.com</a:t>
            </a:r>
            <a:endParaRPr lang="en-US" sz="1000" dirty="0">
              <a:solidFill>
                <a:schemeClr val="bg1"/>
              </a:solidFill>
            </a:endParaRPr>
          </a:p>
        </p:txBody>
      </p:sp>
    </p:spTree>
    <p:extLst>
      <p:ext uri="{BB962C8B-B14F-4D97-AF65-F5344CB8AC3E}">
        <p14:creationId xmlns:p14="http://schemas.microsoft.com/office/powerpoint/2010/main" val="1648484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29870" y="535900"/>
            <a:ext cx="4253347" cy="5786199"/>
          </a:xfrm>
          <a:prstGeom prst="rect">
            <a:avLst/>
          </a:prstGeom>
          <a:solidFill>
            <a:schemeClr val="accent6">
              <a:lumMod val="50000"/>
            </a:schemeClr>
          </a:solidFill>
        </p:spPr>
        <p:txBody>
          <a:bodyPr wrap="square" rtlCol="0">
            <a:spAutoFit/>
          </a:bodyPr>
          <a:lstStyle/>
          <a:p>
            <a:r>
              <a:rPr lang="en-US" dirty="0">
                <a:solidFill>
                  <a:schemeClr val="bg1"/>
                </a:solidFill>
              </a:rPr>
              <a:t>If people don’t have enough money saved up to buy something, they often </a:t>
            </a:r>
            <a:r>
              <a:rPr lang="en-US" u="sng" dirty="0">
                <a:solidFill>
                  <a:schemeClr val="bg1"/>
                </a:solidFill>
              </a:rPr>
              <a:t>borrow</a:t>
            </a:r>
            <a:r>
              <a:rPr lang="en-US" dirty="0">
                <a:solidFill>
                  <a:schemeClr val="bg1"/>
                </a:solidFill>
              </a:rPr>
              <a:t> money from the bank to buy big things, like houses and cars. The banks lend them the money to buy these things, but the banks expect people to pay the money back AND pay the bank a little extra money, besides. That’s the interest on the loan and the amount varies.</a:t>
            </a:r>
          </a:p>
          <a:p>
            <a:endParaRPr lang="en-US" dirty="0">
              <a:solidFill>
                <a:schemeClr val="bg1"/>
              </a:solidFill>
            </a:endParaRPr>
          </a:p>
          <a:p>
            <a:r>
              <a:rPr lang="en-US" dirty="0">
                <a:solidFill>
                  <a:schemeClr val="bg1"/>
                </a:solidFill>
              </a:rPr>
              <a:t>Let’s say you borrowed $10 from a bank. You get the $10 right away. But when you pay back the $10, the bank will charge you $1 or $2 extra for giving you the money when you needed it. So you pay the bank $11 or $12. That’s how banks earn money.</a:t>
            </a:r>
          </a:p>
          <a:p>
            <a:r>
              <a:rPr lang="en-US" dirty="0">
                <a:solidFill>
                  <a:schemeClr val="bg1"/>
                </a:solidFill>
              </a:rPr>
              <a:t>Without money from people like you, banks wouldn’t have any money to lend. That’s why banks will pay you </a:t>
            </a:r>
            <a:r>
              <a:rPr lang="en-US" u="sng" dirty="0">
                <a:solidFill>
                  <a:schemeClr val="bg1"/>
                </a:solidFill>
              </a:rPr>
              <a:t>interest</a:t>
            </a:r>
            <a:r>
              <a:rPr lang="en-US" dirty="0">
                <a:solidFill>
                  <a:schemeClr val="bg1"/>
                </a:solidFill>
              </a:rPr>
              <a:t>.</a:t>
            </a:r>
          </a:p>
          <a:p>
            <a:endParaRPr lang="en-US" sz="1400" dirty="0">
              <a:solidFill>
                <a:schemeClr val="bg1"/>
              </a:solidFill>
            </a:endParaRPr>
          </a:p>
          <a:p>
            <a:r>
              <a:rPr lang="en-US" sz="1400" dirty="0">
                <a:solidFill>
                  <a:schemeClr val="bg1"/>
                </a:solidFill>
              </a:rPr>
              <a:t>http://www.themint.org/kids/how-banks-work.html</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538484" cy="6858000"/>
          </a:xfrm>
          <a:prstGeom prst="rect">
            <a:avLst/>
          </a:prstGeom>
        </p:spPr>
      </p:pic>
      <p:sp>
        <p:nvSpPr>
          <p:cNvPr id="4" name="TextBox 3"/>
          <p:cNvSpPr txBox="1"/>
          <p:nvPr/>
        </p:nvSpPr>
        <p:spPr>
          <a:xfrm>
            <a:off x="6337005" y="6447964"/>
            <a:ext cx="1201479" cy="249642"/>
          </a:xfrm>
          <a:prstGeom prst="rect">
            <a:avLst/>
          </a:prstGeom>
          <a:noFill/>
        </p:spPr>
        <p:txBody>
          <a:bodyPr wrap="square" rtlCol="0">
            <a:spAutoFit/>
          </a:bodyPr>
          <a:lstStyle/>
          <a:p>
            <a:r>
              <a:rPr lang="en-US" sz="1000" b="1" dirty="0">
                <a:solidFill>
                  <a:schemeClr val="bg1"/>
                </a:solidFill>
              </a:rPr>
              <a:t> Shutterstock.com</a:t>
            </a:r>
            <a:endParaRPr lang="en-US" sz="1000" dirty="0">
              <a:solidFill>
                <a:schemeClr val="bg1"/>
              </a:solidFill>
            </a:endParaRPr>
          </a:p>
        </p:txBody>
      </p:sp>
    </p:spTree>
    <p:extLst>
      <p:ext uri="{BB962C8B-B14F-4D97-AF65-F5344CB8AC3E}">
        <p14:creationId xmlns:p14="http://schemas.microsoft.com/office/powerpoint/2010/main" val="2611860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004" y="1264998"/>
            <a:ext cx="4037611" cy="4401205"/>
          </a:xfrm>
          <a:prstGeom prst="rect">
            <a:avLst/>
          </a:prstGeom>
          <a:solidFill>
            <a:schemeClr val="accent6">
              <a:lumMod val="50000"/>
            </a:schemeClr>
          </a:solidFill>
        </p:spPr>
        <p:txBody>
          <a:bodyPr wrap="square" rtlCol="0">
            <a:spAutoFit/>
          </a:bodyPr>
          <a:lstStyle/>
          <a:p>
            <a:r>
              <a:rPr lang="en-US" dirty="0">
                <a:solidFill>
                  <a:schemeClr val="bg1"/>
                </a:solidFill>
              </a:rPr>
              <a:t>Every month, the bank pays you for keeping money in your savings account. And over time, that extra money really adds up.</a:t>
            </a:r>
          </a:p>
          <a:p>
            <a:endParaRPr lang="en-US" dirty="0">
              <a:solidFill>
                <a:schemeClr val="bg1"/>
              </a:solidFill>
            </a:endParaRPr>
          </a:p>
          <a:p>
            <a:r>
              <a:rPr lang="en-US" dirty="0">
                <a:solidFill>
                  <a:schemeClr val="bg1"/>
                </a:solidFill>
              </a:rPr>
              <a:t>Imagine if your parents gave you $100 for your birthday every year for ten years. If you keep the money at home, you’d have $1,000. But if you put it in a savings account, in ten years you might have $1,100 or even more. That’s an extra $100, and you didn’t have to lift a finger. That’s why it pays to open up a savings account.</a:t>
            </a:r>
          </a:p>
          <a:p>
            <a:endParaRPr lang="en-US" sz="1400" dirty="0">
              <a:solidFill>
                <a:schemeClr val="bg1"/>
              </a:solidFill>
            </a:endParaRPr>
          </a:p>
          <a:p>
            <a:r>
              <a:rPr lang="en-US" sz="1400" dirty="0">
                <a:solidFill>
                  <a:schemeClr val="bg1"/>
                </a:solidFill>
              </a:rPr>
              <a:t>http://www.themint.org/kids/how-banks-work.html</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3278" y="0"/>
            <a:ext cx="7838722" cy="6858000"/>
          </a:xfrm>
          <a:prstGeom prst="rect">
            <a:avLst/>
          </a:prstGeom>
        </p:spPr>
      </p:pic>
      <p:sp>
        <p:nvSpPr>
          <p:cNvPr id="4" name="TextBox 3"/>
          <p:cNvSpPr txBox="1"/>
          <p:nvPr/>
        </p:nvSpPr>
        <p:spPr>
          <a:xfrm>
            <a:off x="10696354" y="6501127"/>
            <a:ext cx="1201479" cy="249642"/>
          </a:xfrm>
          <a:prstGeom prst="rect">
            <a:avLst/>
          </a:prstGeom>
          <a:solidFill>
            <a:schemeClr val="bg1">
              <a:lumMod val="65000"/>
            </a:schemeClr>
          </a:solidFill>
        </p:spPr>
        <p:txBody>
          <a:bodyPr wrap="square" rtlCol="0">
            <a:spAutoFit/>
          </a:bodyPr>
          <a:lstStyle/>
          <a:p>
            <a:r>
              <a:rPr lang="en-US" sz="1000" b="1" dirty="0">
                <a:solidFill>
                  <a:schemeClr val="bg1"/>
                </a:solidFill>
              </a:rPr>
              <a:t> Shutterstock.com</a:t>
            </a:r>
            <a:endParaRPr lang="en-US" sz="1000" dirty="0">
              <a:solidFill>
                <a:schemeClr val="bg1"/>
              </a:solidFill>
            </a:endParaRPr>
          </a:p>
        </p:txBody>
      </p:sp>
    </p:spTree>
    <p:extLst>
      <p:ext uri="{BB962C8B-B14F-4D97-AF65-F5344CB8AC3E}">
        <p14:creationId xmlns:p14="http://schemas.microsoft.com/office/powerpoint/2010/main" val="3276434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372" y="2690335"/>
            <a:ext cx="4037611" cy="1477328"/>
          </a:xfrm>
          <a:prstGeom prst="rect">
            <a:avLst/>
          </a:prstGeom>
          <a:solidFill>
            <a:schemeClr val="accent6">
              <a:lumMod val="50000"/>
            </a:schemeClr>
          </a:solidFill>
        </p:spPr>
        <p:txBody>
          <a:bodyPr wrap="square" rtlCol="0">
            <a:spAutoFit/>
          </a:bodyPr>
          <a:lstStyle/>
          <a:p>
            <a:r>
              <a:rPr lang="en-US" dirty="0">
                <a:solidFill>
                  <a:schemeClr val="bg1"/>
                </a:solidFill>
              </a:rPr>
              <a:t>With so many different kinds of banks and so many services offered, there is commonality: banks are a vital aspect of our economy and necessary for our long-term goals as well as our day-to-day lives.</a:t>
            </a:r>
            <a:endParaRPr lang="en-US" sz="1400"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3278" y="216579"/>
            <a:ext cx="7838722" cy="6424841"/>
          </a:xfrm>
          <a:prstGeom prst="rect">
            <a:avLst/>
          </a:prstGeom>
        </p:spPr>
      </p:pic>
      <p:sp>
        <p:nvSpPr>
          <p:cNvPr id="4" name="TextBox 3"/>
          <p:cNvSpPr txBox="1"/>
          <p:nvPr/>
        </p:nvSpPr>
        <p:spPr>
          <a:xfrm>
            <a:off x="10792047" y="6391778"/>
            <a:ext cx="1201479" cy="249642"/>
          </a:xfrm>
          <a:prstGeom prst="rect">
            <a:avLst/>
          </a:prstGeom>
          <a:solidFill>
            <a:schemeClr val="bg1">
              <a:lumMod val="65000"/>
            </a:schemeClr>
          </a:solidFill>
        </p:spPr>
        <p:txBody>
          <a:bodyPr wrap="square" rtlCol="0">
            <a:spAutoFit/>
          </a:bodyPr>
          <a:lstStyle/>
          <a:p>
            <a:r>
              <a:rPr lang="en-US" sz="1000" b="1" dirty="0">
                <a:solidFill>
                  <a:schemeClr val="bg1"/>
                </a:solidFill>
              </a:rPr>
              <a:t> Shutterstock.com</a:t>
            </a:r>
            <a:endParaRPr lang="en-US" sz="1000" dirty="0">
              <a:solidFill>
                <a:schemeClr val="bg1"/>
              </a:solidFill>
            </a:endParaRPr>
          </a:p>
        </p:txBody>
      </p:sp>
    </p:spTree>
    <p:extLst>
      <p:ext uri="{BB962C8B-B14F-4D97-AF65-F5344CB8AC3E}">
        <p14:creationId xmlns:p14="http://schemas.microsoft.com/office/powerpoint/2010/main" val="658152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45" y="0"/>
            <a:ext cx="12146511" cy="6858000"/>
          </a:xfrm>
          <a:prstGeom prst="rect">
            <a:avLst/>
          </a:prstGeom>
        </p:spPr>
      </p:pic>
      <p:sp>
        <p:nvSpPr>
          <p:cNvPr id="5" name="TextBox 4"/>
          <p:cNvSpPr txBox="1"/>
          <p:nvPr/>
        </p:nvSpPr>
        <p:spPr>
          <a:xfrm>
            <a:off x="318979" y="386725"/>
            <a:ext cx="6996222" cy="3016210"/>
          </a:xfrm>
          <a:prstGeom prst="rect">
            <a:avLst/>
          </a:prstGeom>
          <a:solidFill>
            <a:schemeClr val="accent6">
              <a:lumMod val="50000"/>
            </a:schemeClr>
          </a:solidFill>
        </p:spPr>
        <p:txBody>
          <a:bodyPr wrap="square" rtlCol="0">
            <a:spAutoFit/>
          </a:bodyPr>
          <a:lstStyle/>
          <a:p>
            <a:pPr algn="ctr"/>
            <a:r>
              <a:rPr lang="en-US" sz="2800" dirty="0">
                <a:solidFill>
                  <a:schemeClr val="bg1"/>
                </a:solidFill>
              </a:rPr>
              <a:t>Key Words</a:t>
            </a:r>
          </a:p>
          <a:p>
            <a:r>
              <a:rPr lang="en-US" dirty="0">
                <a:solidFill>
                  <a:schemeClr val="bg1"/>
                </a:solidFill>
              </a:rPr>
              <a:t>institution 	</a:t>
            </a:r>
            <a:r>
              <a:rPr lang="en-US" i="1" dirty="0">
                <a:solidFill>
                  <a:schemeClr val="bg1"/>
                </a:solidFill>
                <a:cs typeface="Arial" panose="020B0604020202020204" pitchFamily="34" charset="0"/>
              </a:rPr>
              <a:t>	 </a:t>
            </a:r>
            <a:r>
              <a:rPr lang="en-US" dirty="0">
                <a:solidFill>
                  <a:schemeClr val="bg1"/>
                </a:solidFill>
              </a:rPr>
              <a:t>ATM machines </a:t>
            </a:r>
            <a:r>
              <a:rPr lang="en-US" dirty="0">
                <a:solidFill>
                  <a:schemeClr val="bg1"/>
                </a:solidFill>
                <a:cs typeface="Arial" panose="020B0604020202020204" pitchFamily="34" charset="0"/>
              </a:rPr>
              <a:t>		</a:t>
            </a:r>
            <a:r>
              <a:rPr lang="en-US" dirty="0">
                <a:solidFill>
                  <a:schemeClr val="bg1"/>
                </a:solidFill>
              </a:rPr>
              <a:t> lending</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taking deposits 	</a:t>
            </a:r>
            <a:r>
              <a:rPr lang="en-US" dirty="0">
                <a:solidFill>
                  <a:schemeClr val="bg1"/>
                </a:solidFill>
                <a:cs typeface="Arial" panose="020B0604020202020204" pitchFamily="34" charset="0"/>
              </a:rPr>
              <a:t>	 </a:t>
            </a:r>
            <a:r>
              <a:rPr lang="en-US" dirty="0">
                <a:solidFill>
                  <a:schemeClr val="bg1"/>
                </a:solidFill>
              </a:rPr>
              <a:t>handling money</a:t>
            </a:r>
            <a:r>
              <a:rPr lang="en-US" dirty="0">
                <a:solidFill>
                  <a:schemeClr val="bg1"/>
                </a:solidFill>
                <a:cs typeface="Arial" panose="020B0604020202020204" pitchFamily="34" charset="0"/>
              </a:rPr>
              <a:t>		</a:t>
            </a:r>
            <a:r>
              <a:rPr lang="en-US" dirty="0">
                <a:solidFill>
                  <a:schemeClr val="bg1"/>
                </a:solidFill>
              </a:rPr>
              <a:t> interest</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array of services </a:t>
            </a:r>
            <a:r>
              <a:rPr lang="en-US" dirty="0">
                <a:solidFill>
                  <a:schemeClr val="bg1"/>
                </a:solidFill>
                <a:cs typeface="Arial" panose="020B0604020202020204" pitchFamily="34" charset="0"/>
              </a:rPr>
              <a:t>		 </a:t>
            </a:r>
            <a:r>
              <a:rPr lang="en-US" dirty="0">
                <a:solidFill>
                  <a:schemeClr val="bg1"/>
                </a:solidFill>
              </a:rPr>
              <a:t>checking accounts </a:t>
            </a:r>
            <a:r>
              <a:rPr lang="en-US" dirty="0">
                <a:solidFill>
                  <a:schemeClr val="bg1"/>
                </a:solidFill>
                <a:cs typeface="Arial" panose="020B0604020202020204" pitchFamily="34" charset="0"/>
              </a:rPr>
              <a:t>		</a:t>
            </a:r>
            <a:r>
              <a:rPr lang="en-US" dirty="0">
                <a:solidFill>
                  <a:schemeClr val="bg1"/>
                </a:solidFill>
              </a:rPr>
              <a:t> loans</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safe deposit boxes 	</a:t>
            </a:r>
            <a:r>
              <a:rPr lang="en-US" dirty="0">
                <a:solidFill>
                  <a:schemeClr val="bg1"/>
                </a:solidFill>
                <a:cs typeface="Arial" panose="020B0604020202020204" pitchFamily="34" charset="0"/>
              </a:rPr>
              <a:t>	 </a:t>
            </a:r>
            <a:r>
              <a:rPr lang="en-US" dirty="0">
                <a:solidFill>
                  <a:schemeClr val="bg1"/>
                </a:solidFill>
              </a:rPr>
              <a:t>savings accounts	</a:t>
            </a:r>
            <a:r>
              <a:rPr lang="en-US" dirty="0">
                <a:solidFill>
                  <a:schemeClr val="bg1"/>
                </a:solidFill>
                <a:cs typeface="Arial" panose="020B0604020202020204" pitchFamily="34" charset="0"/>
              </a:rPr>
              <a:t>	 </a:t>
            </a:r>
            <a:r>
              <a:rPr lang="en-US" dirty="0">
                <a:solidFill>
                  <a:schemeClr val="bg1"/>
                </a:solidFill>
              </a:rPr>
              <a:t>credit cards</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issue credit 	 </a:t>
            </a:r>
            <a:r>
              <a:rPr lang="en-US" altLang="en-US" dirty="0">
                <a:solidFill>
                  <a:schemeClr val="bg1"/>
                </a:solidFill>
                <a:cs typeface="Arial" panose="020B0604020202020204" pitchFamily="34" charset="0"/>
              </a:rPr>
              <a:t>	 electronic banking</a:t>
            </a:r>
            <a:r>
              <a:rPr lang="en-US" dirty="0">
                <a:solidFill>
                  <a:schemeClr val="bg1"/>
                </a:solidFill>
              </a:rPr>
              <a:t>	</a:t>
            </a:r>
            <a:r>
              <a:rPr lang="en-US" dirty="0">
                <a:solidFill>
                  <a:schemeClr val="bg1"/>
                </a:solidFill>
                <a:cs typeface="Arial" panose="020B0604020202020204" pitchFamily="34" charset="0"/>
              </a:rPr>
              <a:t>	</a:t>
            </a:r>
            <a:r>
              <a:rPr lang="en-US" dirty="0">
                <a:solidFill>
                  <a:schemeClr val="bg1"/>
                </a:solidFill>
              </a:rPr>
              <a:t> borrowing</a:t>
            </a:r>
            <a:endParaRPr lang="en-US" dirty="0">
              <a:solidFill>
                <a:schemeClr val="bg1"/>
              </a:solidFill>
              <a:cs typeface="Arial" panose="020B0604020202020204" pitchFamily="34" charset="0"/>
            </a:endParaRPr>
          </a:p>
        </p:txBody>
      </p:sp>
      <p:sp>
        <p:nvSpPr>
          <p:cNvPr id="4" name="TextBox 3"/>
          <p:cNvSpPr txBox="1"/>
          <p:nvPr/>
        </p:nvSpPr>
        <p:spPr>
          <a:xfrm>
            <a:off x="10728251" y="6416067"/>
            <a:ext cx="1201479" cy="249642"/>
          </a:xfrm>
          <a:prstGeom prst="rect">
            <a:avLst/>
          </a:prstGeom>
          <a:solidFill>
            <a:schemeClr val="bg1">
              <a:lumMod val="65000"/>
            </a:schemeClr>
          </a:solidFill>
        </p:spPr>
        <p:txBody>
          <a:bodyPr wrap="square" rtlCol="0">
            <a:spAutoFit/>
          </a:bodyPr>
          <a:lstStyle/>
          <a:p>
            <a:r>
              <a:rPr lang="en-US" sz="1000" b="1" dirty="0">
                <a:solidFill>
                  <a:schemeClr val="bg1"/>
                </a:solidFill>
              </a:rPr>
              <a:t> Shutterstock.com</a:t>
            </a:r>
            <a:endParaRPr lang="en-US" sz="1000" dirty="0">
              <a:solidFill>
                <a:schemeClr val="bg1"/>
              </a:solidFill>
            </a:endParaRPr>
          </a:p>
        </p:txBody>
      </p:sp>
    </p:spTree>
    <p:extLst>
      <p:ext uri="{BB962C8B-B14F-4D97-AF65-F5344CB8AC3E}">
        <p14:creationId xmlns:p14="http://schemas.microsoft.com/office/powerpoint/2010/main" val="1395606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6209413" y="150098"/>
            <a:ext cx="5812465" cy="1631216"/>
          </a:xfrm>
          <a:prstGeom prst="rect">
            <a:avLst/>
          </a:prstGeom>
          <a:solidFill>
            <a:schemeClr val="accent6">
              <a:lumMod val="50000"/>
            </a:schemeClr>
          </a:solidFill>
        </p:spPr>
        <p:txBody>
          <a:bodyPr wrap="square" rtlCol="0">
            <a:spAutoFit/>
          </a:bodyPr>
          <a:lstStyle/>
          <a:p>
            <a:r>
              <a:rPr lang="en-US" dirty="0">
                <a:solidFill>
                  <a:schemeClr val="bg1"/>
                </a:solidFill>
              </a:rPr>
              <a:t>A bank is an </a:t>
            </a:r>
            <a:r>
              <a:rPr lang="en-US" u="sng" dirty="0">
                <a:solidFill>
                  <a:schemeClr val="bg1"/>
                </a:solidFill>
              </a:rPr>
              <a:t>institution</a:t>
            </a:r>
            <a:r>
              <a:rPr lang="en-US" dirty="0">
                <a:solidFill>
                  <a:schemeClr val="bg1"/>
                </a:solidFill>
              </a:rPr>
              <a:t> that is set up for </a:t>
            </a:r>
            <a:r>
              <a:rPr lang="en-US" u="sng" dirty="0">
                <a:solidFill>
                  <a:schemeClr val="bg1"/>
                </a:solidFill>
              </a:rPr>
              <a:t>lending</a:t>
            </a:r>
            <a:r>
              <a:rPr lang="en-US" dirty="0">
                <a:solidFill>
                  <a:schemeClr val="bg1"/>
                </a:solidFill>
              </a:rPr>
              <a:t>, </a:t>
            </a:r>
            <a:r>
              <a:rPr lang="en-US" u="sng" dirty="0">
                <a:solidFill>
                  <a:schemeClr val="bg1"/>
                </a:solidFill>
              </a:rPr>
              <a:t>borrowing</a:t>
            </a:r>
            <a:r>
              <a:rPr lang="en-US" dirty="0">
                <a:solidFill>
                  <a:schemeClr val="bg1"/>
                </a:solidFill>
              </a:rPr>
              <a:t>, issuing, exchanging , </a:t>
            </a:r>
            <a:r>
              <a:rPr lang="en-US" u="sng" dirty="0">
                <a:solidFill>
                  <a:schemeClr val="bg1"/>
                </a:solidFill>
              </a:rPr>
              <a:t>taking deposits</a:t>
            </a:r>
            <a:r>
              <a:rPr lang="en-US" dirty="0">
                <a:solidFill>
                  <a:schemeClr val="bg1"/>
                </a:solidFill>
              </a:rPr>
              <a:t>, safeguarding, or </a:t>
            </a:r>
            <a:r>
              <a:rPr lang="en-US" u="sng" dirty="0">
                <a:solidFill>
                  <a:schemeClr val="bg1"/>
                </a:solidFill>
              </a:rPr>
              <a:t>handling money </a:t>
            </a:r>
            <a:r>
              <a:rPr lang="en-US" dirty="0">
                <a:solidFill>
                  <a:schemeClr val="bg1"/>
                </a:solidFill>
              </a:rPr>
              <a:t>under the laws and guidelines of the country, state, or municipal jurisdiction in which it is located.</a:t>
            </a:r>
          </a:p>
          <a:p>
            <a:endParaRPr lang="en-US" sz="1400" dirty="0">
              <a:solidFill>
                <a:schemeClr val="bg1"/>
              </a:solidFill>
            </a:endParaRPr>
          </a:p>
          <a:p>
            <a:r>
              <a:rPr lang="en-US" sz="1400" dirty="0">
                <a:solidFill>
                  <a:schemeClr val="bg1"/>
                </a:solidFill>
              </a:rPr>
              <a:t>http://moneymatters101.com/banking/</a:t>
            </a:r>
          </a:p>
        </p:txBody>
      </p:sp>
      <p:sp>
        <p:nvSpPr>
          <p:cNvPr id="4" name="TextBox 3"/>
          <p:cNvSpPr txBox="1"/>
          <p:nvPr/>
        </p:nvSpPr>
        <p:spPr>
          <a:xfrm>
            <a:off x="10696354" y="6501127"/>
            <a:ext cx="1201479" cy="249642"/>
          </a:xfrm>
          <a:prstGeom prst="rect">
            <a:avLst/>
          </a:prstGeom>
          <a:noFill/>
        </p:spPr>
        <p:txBody>
          <a:bodyPr wrap="square" rtlCol="0">
            <a:spAutoFit/>
          </a:bodyPr>
          <a:lstStyle/>
          <a:p>
            <a:r>
              <a:rPr lang="en-US" sz="1000" b="1" dirty="0">
                <a:solidFill>
                  <a:schemeClr val="bg1"/>
                </a:solidFill>
              </a:rPr>
              <a:t> Shutterstock.com</a:t>
            </a:r>
            <a:endParaRPr lang="en-US" sz="1000" dirty="0">
              <a:solidFill>
                <a:schemeClr val="bg1"/>
              </a:solidFill>
            </a:endParaRPr>
          </a:p>
        </p:txBody>
      </p:sp>
    </p:spTree>
    <p:extLst>
      <p:ext uri="{BB962C8B-B14F-4D97-AF65-F5344CB8AC3E}">
        <p14:creationId xmlns:p14="http://schemas.microsoft.com/office/powerpoint/2010/main" val="3133843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7910623" y="4435018"/>
            <a:ext cx="4125434" cy="1908215"/>
          </a:xfrm>
          <a:prstGeom prst="rect">
            <a:avLst/>
          </a:prstGeom>
          <a:solidFill>
            <a:schemeClr val="accent6">
              <a:lumMod val="50000"/>
            </a:schemeClr>
          </a:solidFill>
        </p:spPr>
        <p:txBody>
          <a:bodyPr wrap="square" rtlCol="0">
            <a:spAutoFit/>
          </a:bodyPr>
          <a:lstStyle/>
          <a:p>
            <a:r>
              <a:rPr lang="en-US" dirty="0">
                <a:solidFill>
                  <a:schemeClr val="bg1"/>
                </a:solidFill>
              </a:rPr>
              <a:t>Banks provide an </a:t>
            </a:r>
            <a:r>
              <a:rPr lang="en-US" u="sng" dirty="0">
                <a:solidFill>
                  <a:schemeClr val="bg1"/>
                </a:solidFill>
              </a:rPr>
              <a:t>array of services </a:t>
            </a:r>
            <a:r>
              <a:rPr lang="en-US" dirty="0">
                <a:solidFill>
                  <a:schemeClr val="bg1"/>
                </a:solidFill>
              </a:rPr>
              <a:t>and benefits such as </a:t>
            </a:r>
            <a:r>
              <a:rPr lang="en-US" u="sng" dirty="0">
                <a:solidFill>
                  <a:schemeClr val="bg1"/>
                </a:solidFill>
              </a:rPr>
              <a:t>checking accounts </a:t>
            </a:r>
            <a:r>
              <a:rPr lang="en-US" dirty="0">
                <a:solidFill>
                  <a:schemeClr val="bg1"/>
                </a:solidFill>
              </a:rPr>
              <a:t>and </a:t>
            </a:r>
            <a:r>
              <a:rPr lang="en-US" u="sng" dirty="0">
                <a:solidFill>
                  <a:schemeClr val="bg1"/>
                </a:solidFill>
              </a:rPr>
              <a:t>savings accounts</a:t>
            </a:r>
            <a:r>
              <a:rPr lang="en-US" dirty="0">
                <a:solidFill>
                  <a:schemeClr val="bg1"/>
                </a:solidFill>
              </a:rPr>
              <a:t>, </a:t>
            </a:r>
            <a:r>
              <a:rPr lang="en-US" u="sng" dirty="0">
                <a:solidFill>
                  <a:schemeClr val="bg1"/>
                </a:solidFill>
              </a:rPr>
              <a:t>credit cards</a:t>
            </a:r>
            <a:r>
              <a:rPr lang="en-US" dirty="0">
                <a:solidFill>
                  <a:schemeClr val="bg1"/>
                </a:solidFill>
              </a:rPr>
              <a:t>, </a:t>
            </a:r>
            <a:r>
              <a:rPr lang="en-US" u="sng" dirty="0">
                <a:solidFill>
                  <a:schemeClr val="bg1"/>
                </a:solidFill>
              </a:rPr>
              <a:t>ATM machines</a:t>
            </a:r>
            <a:r>
              <a:rPr lang="en-US" dirty="0">
                <a:solidFill>
                  <a:schemeClr val="bg1"/>
                </a:solidFill>
              </a:rPr>
              <a:t>, home loans, business loans, and equity lines of credit.</a:t>
            </a:r>
          </a:p>
          <a:p>
            <a:endParaRPr lang="en-US" sz="1400" dirty="0">
              <a:solidFill>
                <a:schemeClr val="bg1"/>
              </a:solidFill>
            </a:endParaRPr>
          </a:p>
          <a:p>
            <a:r>
              <a:rPr lang="en-US" sz="1400" dirty="0">
                <a:solidFill>
                  <a:schemeClr val="bg1"/>
                </a:solidFill>
              </a:rPr>
              <a:t>http://moneymatters101.com/banking/</a:t>
            </a:r>
          </a:p>
        </p:txBody>
      </p:sp>
      <p:sp>
        <p:nvSpPr>
          <p:cNvPr id="4" name="TextBox 3"/>
          <p:cNvSpPr txBox="1"/>
          <p:nvPr/>
        </p:nvSpPr>
        <p:spPr>
          <a:xfrm>
            <a:off x="10696354" y="6501127"/>
            <a:ext cx="1201479" cy="249642"/>
          </a:xfrm>
          <a:prstGeom prst="rect">
            <a:avLst/>
          </a:prstGeom>
          <a:noFill/>
        </p:spPr>
        <p:txBody>
          <a:bodyPr wrap="square" rtlCol="0">
            <a:spAutoFit/>
          </a:bodyPr>
          <a:lstStyle/>
          <a:p>
            <a:r>
              <a:rPr lang="en-US" sz="1000" b="1" dirty="0">
                <a:solidFill>
                  <a:schemeClr val="bg1"/>
                </a:solidFill>
              </a:rPr>
              <a:t> Shutterstock.com</a:t>
            </a:r>
            <a:endParaRPr lang="en-US" sz="1000" dirty="0">
              <a:solidFill>
                <a:schemeClr val="bg1"/>
              </a:solidFill>
            </a:endParaRPr>
          </a:p>
        </p:txBody>
      </p:sp>
    </p:spTree>
    <p:extLst>
      <p:ext uri="{BB962C8B-B14F-4D97-AF65-F5344CB8AC3E}">
        <p14:creationId xmlns:p14="http://schemas.microsoft.com/office/powerpoint/2010/main" val="4025364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23283" y="288321"/>
            <a:ext cx="7145081" cy="1077218"/>
          </a:xfrm>
          <a:prstGeom prst="rect">
            <a:avLst/>
          </a:prstGeom>
          <a:solidFill>
            <a:schemeClr val="accent6">
              <a:lumMod val="50000"/>
            </a:schemeClr>
          </a:solidFill>
        </p:spPr>
        <p:txBody>
          <a:bodyPr wrap="square" rtlCol="0">
            <a:spAutoFit/>
          </a:bodyPr>
          <a:lstStyle/>
          <a:p>
            <a:r>
              <a:rPr lang="en-US" dirty="0">
                <a:solidFill>
                  <a:schemeClr val="bg1"/>
                </a:solidFill>
              </a:rPr>
              <a:t>Banks are in business to offer general services to individuals, corporations, and to other businesses, whether the business is large or small.</a:t>
            </a:r>
          </a:p>
          <a:p>
            <a:endParaRPr lang="en-US" sz="1400" dirty="0">
              <a:solidFill>
                <a:schemeClr val="bg1"/>
              </a:solidFill>
            </a:endParaRPr>
          </a:p>
          <a:p>
            <a:r>
              <a:rPr lang="en-US" sz="1400" dirty="0">
                <a:solidFill>
                  <a:schemeClr val="bg1"/>
                </a:solidFill>
              </a:rPr>
              <a:t>http://moneymatters101.com/banking/</a:t>
            </a:r>
          </a:p>
        </p:txBody>
      </p:sp>
      <p:sp>
        <p:nvSpPr>
          <p:cNvPr id="4" name="TextBox 3"/>
          <p:cNvSpPr txBox="1"/>
          <p:nvPr/>
        </p:nvSpPr>
        <p:spPr>
          <a:xfrm>
            <a:off x="10696354" y="6501127"/>
            <a:ext cx="1201479" cy="249642"/>
          </a:xfrm>
          <a:prstGeom prst="rect">
            <a:avLst/>
          </a:prstGeom>
          <a:solidFill>
            <a:schemeClr val="bg1">
              <a:lumMod val="65000"/>
            </a:schemeClr>
          </a:solidFill>
        </p:spPr>
        <p:txBody>
          <a:bodyPr wrap="square" rtlCol="0">
            <a:spAutoFit/>
          </a:bodyPr>
          <a:lstStyle/>
          <a:p>
            <a:r>
              <a:rPr lang="en-US" sz="1000" b="1" dirty="0">
                <a:solidFill>
                  <a:schemeClr val="bg1"/>
                </a:solidFill>
              </a:rPr>
              <a:t> Shutterstock.com</a:t>
            </a:r>
            <a:endParaRPr lang="en-US" sz="1000" dirty="0">
              <a:solidFill>
                <a:schemeClr val="bg1"/>
              </a:solidFill>
            </a:endParaRPr>
          </a:p>
        </p:txBody>
      </p:sp>
    </p:spTree>
    <p:extLst>
      <p:ext uri="{BB962C8B-B14F-4D97-AF65-F5344CB8AC3E}">
        <p14:creationId xmlns:p14="http://schemas.microsoft.com/office/powerpoint/2010/main" val="3175384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552892" y="4743362"/>
            <a:ext cx="6471684" cy="1631216"/>
          </a:xfrm>
          <a:prstGeom prst="rect">
            <a:avLst/>
          </a:prstGeom>
          <a:solidFill>
            <a:schemeClr val="accent6">
              <a:lumMod val="50000"/>
            </a:schemeClr>
          </a:solidFill>
        </p:spPr>
        <p:txBody>
          <a:bodyPr wrap="square" rtlCol="0">
            <a:spAutoFit/>
          </a:bodyPr>
          <a:lstStyle/>
          <a:p>
            <a:r>
              <a:rPr lang="en-US" dirty="0">
                <a:solidFill>
                  <a:schemeClr val="bg1"/>
                </a:solidFill>
              </a:rPr>
              <a:t>Banks offer </a:t>
            </a:r>
            <a:r>
              <a:rPr lang="en-US" u="sng" dirty="0">
                <a:solidFill>
                  <a:schemeClr val="bg1"/>
                </a:solidFill>
              </a:rPr>
              <a:t>safe deposit boxes</a:t>
            </a:r>
            <a:r>
              <a:rPr lang="en-US" dirty="0">
                <a:solidFill>
                  <a:schemeClr val="bg1"/>
                </a:solidFill>
              </a:rPr>
              <a:t>, </a:t>
            </a:r>
            <a:r>
              <a:rPr lang="en-US" u="sng" dirty="0">
                <a:solidFill>
                  <a:schemeClr val="bg1"/>
                </a:solidFill>
              </a:rPr>
              <a:t>electronic banking</a:t>
            </a:r>
            <a:r>
              <a:rPr lang="en-US" dirty="0">
                <a:solidFill>
                  <a:schemeClr val="bg1"/>
                </a:solidFill>
              </a:rPr>
              <a:t>, electronic transfers of funds, cashiers checks and drafts, manage endowment funds and trust accounts, as well as other banking and related services.</a:t>
            </a:r>
          </a:p>
          <a:p>
            <a:endParaRPr lang="en-US" sz="1400" dirty="0">
              <a:solidFill>
                <a:schemeClr val="bg1"/>
              </a:solidFill>
            </a:endParaRPr>
          </a:p>
          <a:p>
            <a:r>
              <a:rPr lang="en-US" sz="1400" dirty="0">
                <a:solidFill>
                  <a:schemeClr val="bg1"/>
                </a:solidFill>
              </a:rPr>
              <a:t>http://moneymatters101.com/banking/</a:t>
            </a:r>
          </a:p>
        </p:txBody>
      </p:sp>
      <p:sp>
        <p:nvSpPr>
          <p:cNvPr id="4" name="TextBox 3"/>
          <p:cNvSpPr txBox="1"/>
          <p:nvPr/>
        </p:nvSpPr>
        <p:spPr>
          <a:xfrm>
            <a:off x="10696354" y="6501127"/>
            <a:ext cx="1201479" cy="249642"/>
          </a:xfrm>
          <a:prstGeom prst="rect">
            <a:avLst/>
          </a:prstGeom>
          <a:noFill/>
        </p:spPr>
        <p:txBody>
          <a:bodyPr wrap="square" rtlCol="0">
            <a:spAutoFit/>
          </a:bodyPr>
          <a:lstStyle/>
          <a:p>
            <a:r>
              <a:rPr lang="en-US" sz="1000" b="1" dirty="0">
                <a:solidFill>
                  <a:schemeClr val="bg1"/>
                </a:solidFill>
              </a:rPr>
              <a:t> Shutterstock.com</a:t>
            </a:r>
            <a:endParaRPr lang="en-US" sz="1000" dirty="0">
              <a:solidFill>
                <a:schemeClr val="bg1"/>
              </a:solidFill>
            </a:endParaRPr>
          </a:p>
        </p:txBody>
      </p:sp>
    </p:spTree>
    <p:extLst>
      <p:ext uri="{BB962C8B-B14F-4D97-AF65-F5344CB8AC3E}">
        <p14:creationId xmlns:p14="http://schemas.microsoft.com/office/powerpoint/2010/main" val="1459653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8314660" y="1782395"/>
            <a:ext cx="3643423" cy="3293209"/>
          </a:xfrm>
          <a:prstGeom prst="rect">
            <a:avLst/>
          </a:prstGeom>
          <a:solidFill>
            <a:schemeClr val="accent6">
              <a:lumMod val="50000"/>
            </a:schemeClr>
          </a:solidFill>
        </p:spPr>
        <p:txBody>
          <a:bodyPr wrap="square" rtlCol="0">
            <a:spAutoFit/>
          </a:bodyPr>
          <a:lstStyle/>
          <a:p>
            <a:r>
              <a:rPr lang="en-US" dirty="0">
                <a:solidFill>
                  <a:schemeClr val="bg1"/>
                </a:solidFill>
              </a:rPr>
              <a:t>Most people do business with banks because it is a reasonably safe way to save money, pay their bills with checks, and to have use of their money when they need it. Banks can </a:t>
            </a:r>
            <a:r>
              <a:rPr lang="en-US" u="sng" dirty="0">
                <a:solidFill>
                  <a:schemeClr val="bg1"/>
                </a:solidFill>
              </a:rPr>
              <a:t>issue credit</a:t>
            </a:r>
            <a:r>
              <a:rPr lang="en-US" dirty="0">
                <a:solidFill>
                  <a:schemeClr val="bg1"/>
                </a:solidFill>
              </a:rPr>
              <a:t>, deny credit, give loans on homes, farms, and ranches, and make loans to businesses for the purchase of inventory and to meet their payrolls.</a:t>
            </a:r>
          </a:p>
          <a:p>
            <a:endParaRPr lang="en-US" sz="1400" dirty="0">
              <a:solidFill>
                <a:schemeClr val="bg1"/>
              </a:solidFill>
            </a:endParaRPr>
          </a:p>
          <a:p>
            <a:r>
              <a:rPr lang="en-US" sz="1400" dirty="0">
                <a:solidFill>
                  <a:schemeClr val="bg1"/>
                </a:solidFill>
              </a:rPr>
              <a:t>http://moneymatters101.com/banking/</a:t>
            </a:r>
          </a:p>
        </p:txBody>
      </p:sp>
      <p:sp>
        <p:nvSpPr>
          <p:cNvPr id="4" name="TextBox 3"/>
          <p:cNvSpPr txBox="1"/>
          <p:nvPr/>
        </p:nvSpPr>
        <p:spPr>
          <a:xfrm>
            <a:off x="10696354" y="6501127"/>
            <a:ext cx="1201479" cy="249642"/>
          </a:xfrm>
          <a:prstGeom prst="rect">
            <a:avLst/>
          </a:prstGeom>
          <a:noFill/>
        </p:spPr>
        <p:txBody>
          <a:bodyPr wrap="square" rtlCol="0">
            <a:spAutoFit/>
          </a:bodyPr>
          <a:lstStyle/>
          <a:p>
            <a:r>
              <a:rPr lang="en-US" sz="1000" b="1" dirty="0">
                <a:solidFill>
                  <a:schemeClr val="bg1"/>
                </a:solidFill>
              </a:rPr>
              <a:t> Shutterstock.com</a:t>
            </a:r>
            <a:endParaRPr lang="en-US" sz="1000" dirty="0">
              <a:solidFill>
                <a:schemeClr val="bg1"/>
              </a:solidFill>
            </a:endParaRPr>
          </a:p>
        </p:txBody>
      </p:sp>
    </p:spTree>
    <p:extLst>
      <p:ext uri="{BB962C8B-B14F-4D97-AF65-F5344CB8AC3E}">
        <p14:creationId xmlns:p14="http://schemas.microsoft.com/office/powerpoint/2010/main" val="3289500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6096000" y="352115"/>
            <a:ext cx="5759302" cy="1354217"/>
          </a:xfrm>
          <a:prstGeom prst="rect">
            <a:avLst/>
          </a:prstGeom>
          <a:solidFill>
            <a:schemeClr val="accent6">
              <a:lumMod val="50000"/>
            </a:schemeClr>
          </a:solidFill>
        </p:spPr>
        <p:txBody>
          <a:bodyPr wrap="square" rtlCol="0">
            <a:spAutoFit/>
          </a:bodyPr>
          <a:lstStyle/>
          <a:p>
            <a:r>
              <a:rPr lang="en-US" dirty="0">
                <a:solidFill>
                  <a:schemeClr val="bg1"/>
                </a:solidFill>
              </a:rPr>
              <a:t>Lending money is what banks do. Banks have always been a good source of </a:t>
            </a:r>
            <a:r>
              <a:rPr lang="en-US" u="sng" dirty="0">
                <a:solidFill>
                  <a:schemeClr val="bg1"/>
                </a:solidFill>
              </a:rPr>
              <a:t>loans</a:t>
            </a:r>
            <a:r>
              <a:rPr lang="en-US" dirty="0">
                <a:solidFill>
                  <a:schemeClr val="bg1"/>
                </a:solidFill>
              </a:rPr>
              <a:t> for the purchase of homes, farms, businesses, cars, boats, and other necessities.</a:t>
            </a:r>
          </a:p>
          <a:p>
            <a:endParaRPr lang="en-US" sz="1400" dirty="0">
              <a:solidFill>
                <a:schemeClr val="bg1"/>
              </a:solidFill>
            </a:endParaRPr>
          </a:p>
          <a:p>
            <a:r>
              <a:rPr lang="en-US" sz="1400" dirty="0">
                <a:solidFill>
                  <a:schemeClr val="bg1"/>
                </a:solidFill>
              </a:rPr>
              <a:t>http://moneymatters101.com/banking/</a:t>
            </a:r>
          </a:p>
        </p:txBody>
      </p:sp>
      <p:sp>
        <p:nvSpPr>
          <p:cNvPr id="4" name="TextBox 3"/>
          <p:cNvSpPr txBox="1"/>
          <p:nvPr/>
        </p:nvSpPr>
        <p:spPr>
          <a:xfrm>
            <a:off x="10696354" y="6501127"/>
            <a:ext cx="1201479" cy="249642"/>
          </a:xfrm>
          <a:prstGeom prst="rect">
            <a:avLst/>
          </a:prstGeom>
          <a:solidFill>
            <a:schemeClr val="bg1">
              <a:lumMod val="65000"/>
            </a:schemeClr>
          </a:solidFill>
        </p:spPr>
        <p:txBody>
          <a:bodyPr wrap="square" rtlCol="0">
            <a:spAutoFit/>
          </a:bodyPr>
          <a:lstStyle/>
          <a:p>
            <a:r>
              <a:rPr lang="en-US" sz="1000" b="1" dirty="0">
                <a:solidFill>
                  <a:schemeClr val="bg1"/>
                </a:solidFill>
              </a:rPr>
              <a:t> Shutterstock.com</a:t>
            </a:r>
            <a:endParaRPr lang="en-US" sz="1000" dirty="0">
              <a:solidFill>
                <a:schemeClr val="bg1"/>
              </a:solidFill>
            </a:endParaRPr>
          </a:p>
        </p:txBody>
      </p:sp>
    </p:spTree>
    <p:extLst>
      <p:ext uri="{BB962C8B-B14F-4D97-AF65-F5344CB8AC3E}">
        <p14:creationId xmlns:p14="http://schemas.microsoft.com/office/powerpoint/2010/main" val="3447581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451345" y="5083604"/>
            <a:ext cx="9289310" cy="1631216"/>
          </a:xfrm>
          <a:prstGeom prst="rect">
            <a:avLst/>
          </a:prstGeom>
          <a:solidFill>
            <a:schemeClr val="accent6">
              <a:lumMod val="50000"/>
            </a:schemeClr>
          </a:solidFill>
        </p:spPr>
        <p:txBody>
          <a:bodyPr wrap="square" rtlCol="0">
            <a:spAutoFit/>
          </a:bodyPr>
          <a:lstStyle/>
          <a:p>
            <a:r>
              <a:rPr lang="en-US" dirty="0">
                <a:solidFill>
                  <a:schemeClr val="bg1"/>
                </a:solidFill>
              </a:rPr>
              <a:t>Banks in the United States are regulated by federal and state laws and must follow the guidelines and federal monetary policies set by the Federal Reserve Board. The Federal Deposit Insurance Corporation (FDIC) offers protection by insuring deposits up to $250,000 per account in member banks and savings and loan institutions, so most bank accounts are safe.</a:t>
            </a:r>
          </a:p>
          <a:p>
            <a:endParaRPr lang="en-US" sz="1400" dirty="0">
              <a:solidFill>
                <a:schemeClr val="bg1"/>
              </a:solidFill>
            </a:endParaRPr>
          </a:p>
          <a:p>
            <a:r>
              <a:rPr lang="en-US" sz="1400" dirty="0">
                <a:solidFill>
                  <a:schemeClr val="bg1"/>
                </a:solidFill>
              </a:rPr>
              <a:t>http://moneymatters101.com/banking/</a:t>
            </a:r>
          </a:p>
        </p:txBody>
      </p:sp>
      <p:sp>
        <p:nvSpPr>
          <p:cNvPr id="4" name="TextBox 3"/>
          <p:cNvSpPr txBox="1"/>
          <p:nvPr/>
        </p:nvSpPr>
        <p:spPr>
          <a:xfrm>
            <a:off x="10696354" y="6501127"/>
            <a:ext cx="1201479" cy="249642"/>
          </a:xfrm>
          <a:prstGeom prst="rect">
            <a:avLst/>
          </a:prstGeom>
          <a:noFill/>
        </p:spPr>
        <p:txBody>
          <a:bodyPr wrap="square" rtlCol="0">
            <a:spAutoFit/>
          </a:bodyPr>
          <a:lstStyle/>
          <a:p>
            <a:r>
              <a:rPr lang="en-US" sz="1000" b="1" dirty="0">
                <a:solidFill>
                  <a:schemeClr val="bg1"/>
                </a:solidFill>
              </a:rPr>
              <a:t> Shutterstock.com</a:t>
            </a:r>
            <a:endParaRPr lang="en-US" sz="1000" dirty="0">
              <a:solidFill>
                <a:schemeClr val="bg1"/>
              </a:solidFill>
            </a:endParaRPr>
          </a:p>
        </p:txBody>
      </p:sp>
    </p:spTree>
    <p:extLst>
      <p:ext uri="{BB962C8B-B14F-4D97-AF65-F5344CB8AC3E}">
        <p14:creationId xmlns:p14="http://schemas.microsoft.com/office/powerpoint/2010/main" val="3061473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7304568" y="2224743"/>
            <a:ext cx="4759842" cy="4401205"/>
          </a:xfrm>
          <a:prstGeom prst="rect">
            <a:avLst/>
          </a:prstGeom>
          <a:solidFill>
            <a:schemeClr val="accent6">
              <a:lumMod val="50000"/>
            </a:schemeClr>
          </a:solidFill>
        </p:spPr>
        <p:txBody>
          <a:bodyPr wrap="square" rtlCol="0">
            <a:spAutoFit/>
          </a:bodyPr>
          <a:lstStyle/>
          <a:p>
            <a:r>
              <a:rPr lang="en-US" dirty="0">
                <a:solidFill>
                  <a:schemeClr val="bg1"/>
                </a:solidFill>
              </a:rPr>
              <a:t>Banks offer different services and some specialize in certain aspects of the banking industry. </a:t>
            </a:r>
          </a:p>
          <a:p>
            <a:endParaRPr lang="en-US" dirty="0">
              <a:solidFill>
                <a:schemeClr val="bg1"/>
              </a:solidFill>
            </a:endParaRPr>
          </a:p>
          <a:p>
            <a:r>
              <a:rPr lang="en-US" dirty="0">
                <a:solidFill>
                  <a:schemeClr val="bg1"/>
                </a:solidFill>
              </a:rPr>
              <a:t>Some banks are small and localized, others operate regionally, while some operate nationally and/or internationally. </a:t>
            </a:r>
          </a:p>
          <a:p>
            <a:endParaRPr lang="en-US" dirty="0">
              <a:solidFill>
                <a:schemeClr val="bg1"/>
              </a:solidFill>
            </a:endParaRPr>
          </a:p>
          <a:p>
            <a:r>
              <a:rPr lang="en-US" dirty="0">
                <a:solidFill>
                  <a:schemeClr val="bg1"/>
                </a:solidFill>
              </a:rPr>
              <a:t>The fees and costs to do business with banks vary, also. There are differences in interest rates charged for loans and on credit cards, as well as the amount of interest paid on savings accounts, certificates of deposits (CDs), treasury bills (T-bills), and other services that banks offer.</a:t>
            </a:r>
          </a:p>
          <a:p>
            <a:endParaRPr lang="en-US" sz="1400" dirty="0">
              <a:solidFill>
                <a:schemeClr val="bg1"/>
              </a:solidFill>
            </a:endParaRPr>
          </a:p>
          <a:p>
            <a:r>
              <a:rPr lang="en-US" sz="1400" dirty="0">
                <a:solidFill>
                  <a:schemeClr val="bg1"/>
                </a:solidFill>
              </a:rPr>
              <a:t>http://moneymatters101.com/banking/</a:t>
            </a:r>
          </a:p>
        </p:txBody>
      </p:sp>
      <p:sp>
        <p:nvSpPr>
          <p:cNvPr id="4" name="TextBox 3"/>
          <p:cNvSpPr txBox="1"/>
          <p:nvPr/>
        </p:nvSpPr>
        <p:spPr>
          <a:xfrm>
            <a:off x="10696354" y="6501127"/>
            <a:ext cx="1201479" cy="249642"/>
          </a:xfrm>
          <a:prstGeom prst="rect">
            <a:avLst/>
          </a:prstGeom>
          <a:noFill/>
        </p:spPr>
        <p:txBody>
          <a:bodyPr wrap="square" rtlCol="0">
            <a:spAutoFit/>
          </a:bodyPr>
          <a:lstStyle/>
          <a:p>
            <a:r>
              <a:rPr lang="en-US" sz="1000" b="1" dirty="0">
                <a:solidFill>
                  <a:schemeClr val="bg1"/>
                </a:solidFill>
              </a:rPr>
              <a:t> Shutterstock.com</a:t>
            </a:r>
            <a:endParaRPr lang="en-US" sz="1000" dirty="0">
              <a:solidFill>
                <a:schemeClr val="bg1"/>
              </a:solidFill>
            </a:endParaRPr>
          </a:p>
        </p:txBody>
      </p:sp>
    </p:spTree>
    <p:extLst>
      <p:ext uri="{BB962C8B-B14F-4D97-AF65-F5344CB8AC3E}">
        <p14:creationId xmlns:p14="http://schemas.microsoft.com/office/powerpoint/2010/main" val="38291858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18263</TotalTime>
  <Words>707</Words>
  <Application>Microsoft Office PowerPoint</Application>
  <PresentationFormat>Widescreen</PresentationFormat>
  <Paragraphs>72</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NICKY FIFTH’S NEW JERSEY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NICKY FIFTH’S NEW JERSEY</dc:title>
  <dc:creator>Lisa Willever</dc:creator>
  <cp:lastModifiedBy>Lisa Willever</cp:lastModifiedBy>
  <cp:revision>621</cp:revision>
  <dcterms:created xsi:type="dcterms:W3CDTF">2016-07-19T04:55:11Z</dcterms:created>
  <dcterms:modified xsi:type="dcterms:W3CDTF">2016-10-26T23:28:01Z</dcterms:modified>
</cp:coreProperties>
</file>