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7" r:id="rId5"/>
    <p:sldId id="348" r:id="rId6"/>
    <p:sldId id="349" r:id="rId7"/>
    <p:sldId id="350" r:id="rId8"/>
    <p:sldId id="351" r:id="rId9"/>
    <p:sldId id="352" r:id="rId10"/>
    <p:sldId id="353" r:id="rId11"/>
    <p:sldId id="354" r:id="rId12"/>
    <p:sldId id="355" r:id="rId13"/>
    <p:sldId id="356" r:id="rId14"/>
    <p:sldId id="357"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501F"/>
    <a:srgbClr val="D2742E"/>
    <a:srgbClr val="4C0822"/>
    <a:srgbClr val="C6184E"/>
    <a:srgbClr val="EC5E8A"/>
    <a:srgbClr val="CD5B05"/>
    <a:srgbClr val="E92B73"/>
    <a:srgbClr val="EF5F25"/>
    <a:srgbClr val="AE1237"/>
    <a:srgbClr val="F56A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chemeClr val="accent6">
                <a:lumMod val="60000"/>
                <a:lumOff val="40000"/>
              </a:schemeClr>
            </a:gs>
            <a:gs pos="98230">
              <a:schemeClr val="accent6">
                <a:lumMod val="50000"/>
              </a:schemeClr>
            </a:gs>
            <a:gs pos="60000">
              <a:schemeClr val="accent6">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ENTREPRENEUR</a:t>
            </a:r>
          </a:p>
          <a:p>
            <a:pPr algn="ctr"/>
            <a:r>
              <a:rPr lang="en-US" sz="4400">
                <a:solidFill>
                  <a:schemeClr val="bg1"/>
                </a:solidFill>
              </a:rPr>
              <a:t>Cash Poor</a:t>
            </a:r>
            <a:endParaRPr lang="en-US" sz="4400" dirty="0">
              <a:solidFill>
                <a:schemeClr val="bg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72228" y="2299854"/>
            <a:ext cx="2422566" cy="2887245"/>
          </a:xfrm>
          <a:prstGeom prst="ellipse">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5" name="Picture 14"/>
          <p:cNvPicPr>
            <a:picLocks noChangeAspect="1"/>
          </p:cNvPicPr>
          <p:nvPr/>
        </p:nvPicPr>
        <p:blipFill rotWithShape="1">
          <a:blip r:embed="rId6">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9676410" y="2299853"/>
            <a:ext cx="2422566" cy="2887245"/>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54076" y="4234656"/>
            <a:ext cx="5613991" cy="2523768"/>
          </a:xfrm>
          <a:prstGeom prst="rect">
            <a:avLst/>
          </a:prstGeom>
          <a:solidFill>
            <a:schemeClr val="accent6">
              <a:lumMod val="50000"/>
            </a:schemeClr>
          </a:solidFill>
        </p:spPr>
        <p:txBody>
          <a:bodyPr wrap="square" rtlCol="0">
            <a:spAutoFit/>
          </a:bodyPr>
          <a:lstStyle/>
          <a:p>
            <a:r>
              <a:rPr lang="en-US" dirty="0">
                <a:solidFill>
                  <a:schemeClr val="bg1"/>
                </a:solidFill>
              </a:rPr>
              <a:t>To avoid being cash poor, adhere to the following steps:</a:t>
            </a:r>
          </a:p>
          <a:p>
            <a:endParaRPr lang="en-US" sz="1400" dirty="0">
              <a:solidFill>
                <a:schemeClr val="bg1"/>
              </a:solidFill>
            </a:endParaRPr>
          </a:p>
          <a:p>
            <a:r>
              <a:rPr lang="en-US" b="1" dirty="0">
                <a:solidFill>
                  <a:schemeClr val="bg1"/>
                </a:solidFill>
              </a:rPr>
              <a:t>Realistically Analyze Your Budget</a:t>
            </a:r>
          </a:p>
          <a:p>
            <a:endParaRPr lang="en-US" b="1" dirty="0">
              <a:solidFill>
                <a:schemeClr val="bg1"/>
              </a:solidFill>
            </a:endParaRPr>
          </a:p>
          <a:p>
            <a:r>
              <a:rPr lang="en-US" dirty="0">
                <a:solidFill>
                  <a:schemeClr val="bg1"/>
                </a:solidFill>
              </a:rPr>
              <a:t>The key word here is </a:t>
            </a:r>
            <a:r>
              <a:rPr lang="en-US" i="1" dirty="0">
                <a:solidFill>
                  <a:schemeClr val="bg1"/>
                </a:solidFill>
              </a:rPr>
              <a:t>realistic</a:t>
            </a:r>
            <a:r>
              <a:rPr lang="en-US" dirty="0">
                <a:solidFill>
                  <a:schemeClr val="bg1"/>
                </a:solidFill>
              </a:rPr>
              <a:t>. Do not count on money you haven’t earned or jobs you haven’t secured. Know exactly what your income and expenses are and don’t forget overlooked items such as gas, lunches, gifts, or even spending money.</a:t>
            </a:r>
          </a:p>
        </p:txBody>
      </p:sp>
      <p:sp>
        <p:nvSpPr>
          <p:cNvPr id="4" name="TextBox 3"/>
          <p:cNvSpPr txBox="1"/>
          <p:nvPr/>
        </p:nvSpPr>
        <p:spPr>
          <a:xfrm>
            <a:off x="10834577" y="6379535"/>
            <a:ext cx="914400" cy="215444"/>
          </a:xfrm>
          <a:prstGeom prst="rect">
            <a:avLst/>
          </a:prstGeom>
          <a:solidFill>
            <a:schemeClr val="bg2">
              <a:lumMod val="50000"/>
            </a:schemeClr>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555580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82772" y="4030981"/>
            <a:ext cx="4497573" cy="2585323"/>
          </a:xfrm>
          <a:prstGeom prst="rect">
            <a:avLst/>
          </a:prstGeom>
          <a:solidFill>
            <a:schemeClr val="accent6">
              <a:lumMod val="50000"/>
            </a:schemeClr>
          </a:solidFill>
        </p:spPr>
        <p:txBody>
          <a:bodyPr wrap="square" rtlCol="0">
            <a:spAutoFit/>
          </a:bodyPr>
          <a:lstStyle/>
          <a:p>
            <a:r>
              <a:rPr lang="en-US" b="1" dirty="0">
                <a:solidFill>
                  <a:schemeClr val="bg1"/>
                </a:solidFill>
              </a:rPr>
              <a:t>Identify </a:t>
            </a:r>
            <a:r>
              <a:rPr lang="en-US" b="1" u="sng" dirty="0">
                <a:solidFill>
                  <a:schemeClr val="bg1"/>
                </a:solidFill>
              </a:rPr>
              <a:t>Wants and Needs</a:t>
            </a:r>
          </a:p>
          <a:p>
            <a:endParaRPr lang="en-US" b="1" dirty="0">
              <a:solidFill>
                <a:schemeClr val="bg1"/>
              </a:solidFill>
            </a:endParaRPr>
          </a:p>
          <a:p>
            <a:r>
              <a:rPr lang="en-US" dirty="0">
                <a:solidFill>
                  <a:schemeClr val="bg1"/>
                </a:solidFill>
              </a:rPr>
              <a:t>We’d all like to have nice things, but they’re not worth if it having them negatively impacts our lives. A car is a need, but a brand new sports cars  isn’t. The monthly payment on that car, in addition to the insurance, may be so high that you won’t be able to afford other necessities.</a:t>
            </a:r>
          </a:p>
        </p:txBody>
      </p:sp>
      <p:sp>
        <p:nvSpPr>
          <p:cNvPr id="4" name="TextBox 3"/>
          <p:cNvSpPr txBox="1"/>
          <p:nvPr/>
        </p:nvSpPr>
        <p:spPr>
          <a:xfrm>
            <a:off x="10834577" y="6379535"/>
            <a:ext cx="914400" cy="215444"/>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730741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806" y="1166842"/>
            <a:ext cx="4946210" cy="4524315"/>
          </a:xfrm>
          <a:prstGeom prst="rect">
            <a:avLst/>
          </a:prstGeom>
          <a:solidFill>
            <a:schemeClr val="accent6">
              <a:lumMod val="50000"/>
            </a:schemeClr>
          </a:solidFill>
        </p:spPr>
        <p:txBody>
          <a:bodyPr wrap="square" rtlCol="0">
            <a:spAutoFit/>
          </a:bodyPr>
          <a:lstStyle/>
          <a:p>
            <a:r>
              <a:rPr lang="en-US" b="1" dirty="0">
                <a:solidFill>
                  <a:schemeClr val="bg1"/>
                </a:solidFill>
              </a:rPr>
              <a:t>Alternatives and Choices</a:t>
            </a:r>
          </a:p>
          <a:p>
            <a:endParaRPr lang="en-US" b="1" dirty="0">
              <a:solidFill>
                <a:schemeClr val="bg1"/>
              </a:solidFill>
            </a:endParaRPr>
          </a:p>
          <a:p>
            <a:r>
              <a:rPr lang="en-US" dirty="0">
                <a:solidFill>
                  <a:schemeClr val="bg1"/>
                </a:solidFill>
              </a:rPr>
              <a:t>You may have had your heart set on attending your dream college since you were five years old, however, you now know how expensive it is. This is where maturity must come into play. Rather than wind up with excessive college loans, explore your other choices:</a:t>
            </a:r>
          </a:p>
          <a:p>
            <a:endParaRPr lang="en-US" dirty="0">
              <a:solidFill>
                <a:schemeClr val="bg1"/>
              </a:solidFill>
            </a:endParaRPr>
          </a:p>
          <a:p>
            <a:r>
              <a:rPr lang="en-US" dirty="0">
                <a:solidFill>
                  <a:schemeClr val="bg1"/>
                </a:solidFill>
              </a:rPr>
              <a:t>	-Community College</a:t>
            </a:r>
          </a:p>
          <a:p>
            <a:r>
              <a:rPr lang="en-US" dirty="0">
                <a:solidFill>
                  <a:schemeClr val="bg1"/>
                </a:solidFill>
              </a:rPr>
              <a:t>	-State School</a:t>
            </a:r>
          </a:p>
          <a:p>
            <a:r>
              <a:rPr lang="en-US" dirty="0">
                <a:solidFill>
                  <a:schemeClr val="bg1"/>
                </a:solidFill>
              </a:rPr>
              <a:t>	-Commute</a:t>
            </a:r>
          </a:p>
          <a:p>
            <a:r>
              <a:rPr lang="en-US" dirty="0">
                <a:solidFill>
                  <a:schemeClr val="bg1"/>
                </a:solidFill>
              </a:rPr>
              <a:t>	-Attend Part-time</a:t>
            </a:r>
          </a:p>
          <a:p>
            <a:endParaRPr lang="en-US" dirty="0">
              <a:solidFill>
                <a:schemeClr val="bg1"/>
              </a:solidFill>
            </a:endParaRPr>
          </a:p>
          <a:p>
            <a:r>
              <a:rPr lang="en-US" dirty="0">
                <a:solidFill>
                  <a:schemeClr val="bg1"/>
                </a:solidFill>
              </a:rPr>
              <a:t>The goal shouldn’t be where you attend, but that your choices are as smart as possible.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970" y="0"/>
            <a:ext cx="7004304" cy="6858000"/>
          </a:xfrm>
          <a:prstGeom prst="rect">
            <a:avLst/>
          </a:prstGeom>
        </p:spPr>
      </p:pic>
      <p:sp>
        <p:nvSpPr>
          <p:cNvPr id="4" name="TextBox 3"/>
          <p:cNvSpPr txBox="1"/>
          <p:nvPr/>
        </p:nvSpPr>
        <p:spPr>
          <a:xfrm>
            <a:off x="10834577" y="6379535"/>
            <a:ext cx="914400" cy="215444"/>
          </a:xfrm>
          <a:prstGeom prst="rect">
            <a:avLst/>
          </a:prstGeom>
          <a:solidFill>
            <a:schemeClr val="bg2">
              <a:lumMod val="50000"/>
            </a:schemeClr>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584762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44384" cy="6858000"/>
          </a:xfrm>
          <a:prstGeom prst="rect">
            <a:avLst/>
          </a:prstGeom>
        </p:spPr>
      </p:pic>
      <p:sp>
        <p:nvSpPr>
          <p:cNvPr id="2" name="TextBox 1"/>
          <p:cNvSpPr txBox="1"/>
          <p:nvPr/>
        </p:nvSpPr>
        <p:spPr>
          <a:xfrm>
            <a:off x="7899991" y="1443841"/>
            <a:ext cx="4019108" cy="4247317"/>
          </a:xfrm>
          <a:prstGeom prst="rect">
            <a:avLst/>
          </a:prstGeom>
          <a:solidFill>
            <a:schemeClr val="accent6">
              <a:lumMod val="50000"/>
            </a:schemeClr>
          </a:solidFill>
        </p:spPr>
        <p:txBody>
          <a:bodyPr wrap="square" rtlCol="0">
            <a:spAutoFit/>
          </a:bodyPr>
          <a:lstStyle/>
          <a:p>
            <a:r>
              <a:rPr lang="en-US" b="1" dirty="0">
                <a:solidFill>
                  <a:schemeClr val="bg1"/>
                </a:solidFill>
              </a:rPr>
              <a:t>Buy Now, Pay Now</a:t>
            </a:r>
          </a:p>
          <a:p>
            <a:endParaRPr lang="en-US" b="1" dirty="0">
              <a:solidFill>
                <a:schemeClr val="bg1"/>
              </a:solidFill>
            </a:endParaRPr>
          </a:p>
          <a:p>
            <a:r>
              <a:rPr lang="en-US" dirty="0">
                <a:solidFill>
                  <a:schemeClr val="bg1"/>
                </a:solidFill>
              </a:rPr>
              <a:t>If there’s something you really want, save the money and then buy it. </a:t>
            </a:r>
          </a:p>
          <a:p>
            <a:endParaRPr lang="en-US" dirty="0">
              <a:solidFill>
                <a:schemeClr val="bg1"/>
              </a:solidFill>
            </a:endParaRPr>
          </a:p>
          <a:p>
            <a:r>
              <a:rPr lang="en-US" dirty="0">
                <a:solidFill>
                  <a:schemeClr val="bg1"/>
                </a:solidFill>
              </a:rPr>
              <a:t>Years ago, most stores offered lay-away. You selected the items you would like to purchase and the store held them for you while you made weekly payments.  </a:t>
            </a:r>
          </a:p>
          <a:p>
            <a:endParaRPr lang="en-US" dirty="0">
              <a:solidFill>
                <a:schemeClr val="bg1"/>
              </a:solidFill>
            </a:endParaRPr>
          </a:p>
          <a:p>
            <a:r>
              <a:rPr lang="en-US" dirty="0">
                <a:solidFill>
                  <a:schemeClr val="bg1"/>
                </a:solidFill>
              </a:rPr>
              <a:t>You didn’t get the merchandise until the bill was paid. This was a great idea because it made people think about what they were spending and it taught them to wait. </a:t>
            </a:r>
          </a:p>
        </p:txBody>
      </p:sp>
      <p:sp>
        <p:nvSpPr>
          <p:cNvPr id="4" name="TextBox 3"/>
          <p:cNvSpPr txBox="1"/>
          <p:nvPr/>
        </p:nvSpPr>
        <p:spPr>
          <a:xfrm>
            <a:off x="6645349" y="6475228"/>
            <a:ext cx="914400" cy="215444"/>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608593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165805" y="1582340"/>
            <a:ext cx="3824177" cy="3693319"/>
          </a:xfrm>
          <a:prstGeom prst="rect">
            <a:avLst/>
          </a:prstGeom>
          <a:solidFill>
            <a:schemeClr val="accent6">
              <a:lumMod val="50000"/>
            </a:schemeClr>
          </a:solidFill>
        </p:spPr>
        <p:txBody>
          <a:bodyPr wrap="square" rtlCol="0">
            <a:spAutoFit/>
          </a:bodyPr>
          <a:lstStyle/>
          <a:p>
            <a:r>
              <a:rPr lang="en-US" b="1" dirty="0">
                <a:solidFill>
                  <a:schemeClr val="bg1"/>
                </a:solidFill>
              </a:rPr>
              <a:t>Less is More</a:t>
            </a:r>
          </a:p>
          <a:p>
            <a:endParaRPr lang="en-US" b="1" dirty="0">
              <a:solidFill>
                <a:schemeClr val="bg1"/>
              </a:solidFill>
            </a:endParaRPr>
          </a:p>
          <a:p>
            <a:r>
              <a:rPr lang="en-US" dirty="0">
                <a:solidFill>
                  <a:schemeClr val="bg1"/>
                </a:solidFill>
              </a:rPr>
              <a:t>Many people find that the stress of living above your means is not worth it. Unfortunately, they often don’t learn that lesson until the damage is done. That damage could be a </a:t>
            </a:r>
            <a:r>
              <a:rPr lang="en-US" u="sng" dirty="0">
                <a:solidFill>
                  <a:schemeClr val="bg1"/>
                </a:solidFill>
              </a:rPr>
              <a:t>foreclosure</a:t>
            </a:r>
            <a:r>
              <a:rPr lang="en-US" dirty="0">
                <a:solidFill>
                  <a:schemeClr val="bg1"/>
                </a:solidFill>
              </a:rPr>
              <a:t>, or a poor credit score.</a:t>
            </a:r>
          </a:p>
          <a:p>
            <a:endParaRPr lang="en-US" dirty="0">
              <a:solidFill>
                <a:schemeClr val="bg1"/>
              </a:solidFill>
            </a:endParaRPr>
          </a:p>
          <a:p>
            <a:r>
              <a:rPr lang="en-US" dirty="0">
                <a:solidFill>
                  <a:schemeClr val="bg1"/>
                </a:solidFill>
              </a:rPr>
              <a:t>If you choose less over more, you’ll feel much better about that decision, you’ll sleep better, and you’ll have more financial freedom.</a:t>
            </a:r>
          </a:p>
        </p:txBody>
      </p:sp>
      <p:sp>
        <p:nvSpPr>
          <p:cNvPr id="4" name="TextBox 3"/>
          <p:cNvSpPr txBox="1"/>
          <p:nvPr/>
        </p:nvSpPr>
        <p:spPr>
          <a:xfrm>
            <a:off x="10834577" y="6379535"/>
            <a:ext cx="914400" cy="215444"/>
          </a:xfrm>
          <a:prstGeom prst="rect">
            <a:avLst/>
          </a:prstGeom>
          <a:solidFill>
            <a:schemeClr val="bg2">
              <a:lumMod val="50000"/>
            </a:schemeClr>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740734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p:cNvSpPr txBox="1"/>
          <p:nvPr/>
        </p:nvSpPr>
        <p:spPr>
          <a:xfrm>
            <a:off x="712383" y="3402935"/>
            <a:ext cx="6996222" cy="3016210"/>
          </a:xfrm>
          <a:prstGeom prst="rect">
            <a:avLst/>
          </a:prstGeom>
          <a:solidFill>
            <a:schemeClr val="accent6">
              <a:lumMod val="50000"/>
            </a:schemeClr>
          </a:solidFill>
        </p:spPr>
        <p:txBody>
          <a:bodyPr wrap="square" rtlCol="0">
            <a:spAutoFit/>
          </a:bodyPr>
          <a:lstStyle/>
          <a:p>
            <a:pPr algn="ctr"/>
            <a:r>
              <a:rPr lang="en-US" sz="2800" dirty="0">
                <a:solidFill>
                  <a:schemeClr val="bg1"/>
                </a:solidFill>
              </a:rPr>
              <a:t>Key Words</a:t>
            </a:r>
          </a:p>
          <a:p>
            <a:r>
              <a:rPr lang="en-US" dirty="0">
                <a:solidFill>
                  <a:schemeClr val="bg1"/>
                </a:solidFill>
              </a:rPr>
              <a:t>limited available funds</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valuable assets		</a:t>
            </a:r>
            <a:r>
              <a:rPr lang="en-US" dirty="0">
                <a:solidFill>
                  <a:schemeClr val="bg1"/>
                </a:solidFill>
              </a:rPr>
              <a:t> cash poor</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expensive homes 	</a:t>
            </a:r>
            <a:r>
              <a:rPr lang="en-US" dirty="0">
                <a:solidFill>
                  <a:schemeClr val="bg1"/>
                </a:solidFill>
                <a:cs typeface="Arial" panose="020B0604020202020204" pitchFamily="34" charset="0"/>
              </a:rPr>
              <a:t>	 </a:t>
            </a:r>
            <a:r>
              <a:rPr lang="en-US" dirty="0">
                <a:solidFill>
                  <a:schemeClr val="bg1"/>
                </a:solidFill>
              </a:rPr>
              <a:t>sizable asset </a:t>
            </a:r>
            <a:r>
              <a:rPr lang="en-US" dirty="0">
                <a:solidFill>
                  <a:schemeClr val="bg1"/>
                </a:solidFill>
                <a:cs typeface="Arial" panose="020B0604020202020204" pitchFamily="34" charset="0"/>
              </a:rPr>
              <a:t>		</a:t>
            </a:r>
            <a:r>
              <a:rPr lang="en-US" dirty="0">
                <a:solidFill>
                  <a:schemeClr val="bg1"/>
                </a:solidFill>
              </a:rPr>
              <a:t> borrow</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above your means 	</a:t>
            </a:r>
            <a:r>
              <a:rPr lang="en-US" dirty="0">
                <a:solidFill>
                  <a:schemeClr val="bg1"/>
                </a:solidFill>
                <a:cs typeface="Arial" panose="020B0604020202020204" pitchFamily="34" charset="0"/>
              </a:rPr>
              <a:t>	 </a:t>
            </a:r>
            <a:r>
              <a:rPr lang="en-US" dirty="0">
                <a:solidFill>
                  <a:schemeClr val="bg1"/>
                </a:solidFill>
              </a:rPr>
              <a:t>monthly income </a:t>
            </a:r>
            <a:r>
              <a:rPr lang="en-US" dirty="0">
                <a:solidFill>
                  <a:schemeClr val="bg1"/>
                </a:solidFill>
                <a:cs typeface="Arial" panose="020B0604020202020204" pitchFamily="34" charset="0"/>
              </a:rPr>
              <a:t>		</a:t>
            </a:r>
            <a:r>
              <a:rPr lang="en-US" dirty="0">
                <a:solidFill>
                  <a:schemeClr val="bg1"/>
                </a:solidFill>
              </a:rPr>
              <a:t> mortgage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over your head 	</a:t>
            </a:r>
            <a:r>
              <a:rPr lang="en-US" dirty="0">
                <a:solidFill>
                  <a:schemeClr val="bg1"/>
                </a:solidFill>
                <a:cs typeface="Arial" panose="020B0604020202020204" pitchFamily="34" charset="0"/>
              </a:rPr>
              <a:t>	 </a:t>
            </a:r>
            <a:r>
              <a:rPr lang="en-US" dirty="0">
                <a:solidFill>
                  <a:schemeClr val="bg1"/>
                </a:solidFill>
              </a:rPr>
              <a:t>excessive loans 	</a:t>
            </a:r>
            <a:r>
              <a:rPr lang="en-US" dirty="0">
                <a:solidFill>
                  <a:schemeClr val="bg1"/>
                </a:solidFill>
                <a:cs typeface="Arial" panose="020B0604020202020204" pitchFamily="34" charset="0"/>
              </a:rPr>
              <a:t>	 </a:t>
            </a:r>
            <a:r>
              <a:rPr lang="en-US" dirty="0">
                <a:solidFill>
                  <a:schemeClr val="bg1"/>
                </a:solidFill>
              </a:rPr>
              <a:t>necessities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foreclosure 	</a:t>
            </a:r>
            <a:r>
              <a:rPr lang="en-US" altLang="en-US" dirty="0">
                <a:solidFill>
                  <a:schemeClr val="bg1"/>
                </a:solidFill>
                <a:cs typeface="Arial" panose="020B0604020202020204" pitchFamily="34" charset="0"/>
              </a:rPr>
              <a:t>	 </a:t>
            </a:r>
            <a:r>
              <a:rPr lang="en-US" altLang="en-US" dirty="0">
                <a:solidFill>
                  <a:schemeClr val="bg1"/>
                </a:solidFill>
              </a:rPr>
              <a:t>w</a:t>
            </a:r>
            <a:r>
              <a:rPr lang="en-US" dirty="0">
                <a:solidFill>
                  <a:schemeClr val="bg1"/>
                </a:solidFill>
              </a:rPr>
              <a:t>ants and needs 	</a:t>
            </a:r>
            <a:r>
              <a:rPr lang="en-US" dirty="0">
                <a:solidFill>
                  <a:schemeClr val="bg1"/>
                </a:solidFill>
                <a:cs typeface="Arial" panose="020B0604020202020204" pitchFamily="34" charset="0"/>
              </a:rPr>
              <a:t>	</a:t>
            </a:r>
            <a:r>
              <a:rPr lang="en-US" dirty="0">
                <a:solidFill>
                  <a:schemeClr val="bg1"/>
                </a:solidFill>
              </a:rPr>
              <a:t> sacrifice</a:t>
            </a:r>
            <a:endParaRPr lang="en-US" dirty="0">
              <a:solidFill>
                <a:schemeClr val="bg1"/>
              </a:solidFill>
              <a:cs typeface="Arial" panose="020B0604020202020204" pitchFamily="34" charset="0"/>
            </a:endParaRPr>
          </a:p>
        </p:txBody>
      </p:sp>
      <p:sp>
        <p:nvSpPr>
          <p:cNvPr id="4" name="TextBox 3"/>
          <p:cNvSpPr txBox="1"/>
          <p:nvPr/>
        </p:nvSpPr>
        <p:spPr>
          <a:xfrm>
            <a:off x="10834577" y="6379535"/>
            <a:ext cx="914400" cy="215444"/>
          </a:xfrm>
          <a:prstGeom prst="rect">
            <a:avLst/>
          </a:prstGeom>
          <a:solidFill>
            <a:schemeClr val="bg2">
              <a:lumMod val="50000"/>
            </a:schemeClr>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extBox 1"/>
          <p:cNvSpPr txBox="1"/>
          <p:nvPr/>
        </p:nvSpPr>
        <p:spPr>
          <a:xfrm>
            <a:off x="7028121" y="4785892"/>
            <a:ext cx="4685414" cy="1200329"/>
          </a:xfrm>
          <a:prstGeom prst="rect">
            <a:avLst/>
          </a:prstGeom>
          <a:solidFill>
            <a:schemeClr val="accent6">
              <a:lumMod val="50000"/>
            </a:schemeClr>
          </a:solidFill>
        </p:spPr>
        <p:txBody>
          <a:bodyPr wrap="square" rtlCol="0">
            <a:spAutoFit/>
          </a:bodyPr>
          <a:lstStyle/>
          <a:p>
            <a:r>
              <a:rPr lang="en-US" dirty="0">
                <a:solidFill>
                  <a:schemeClr val="bg1"/>
                </a:solidFill>
              </a:rPr>
              <a:t>A frequently used, often misunderstood, financial expression is </a:t>
            </a:r>
            <a:r>
              <a:rPr lang="en-US" i="1" u="sng" dirty="0">
                <a:solidFill>
                  <a:schemeClr val="bg1"/>
                </a:solidFill>
              </a:rPr>
              <a:t>cash poor</a:t>
            </a:r>
            <a:r>
              <a:rPr lang="en-US" i="1" dirty="0">
                <a:solidFill>
                  <a:schemeClr val="bg1"/>
                </a:solidFill>
              </a:rPr>
              <a:t>. </a:t>
            </a:r>
            <a:r>
              <a:rPr lang="en-US" dirty="0">
                <a:solidFill>
                  <a:schemeClr val="bg1"/>
                </a:solidFill>
              </a:rPr>
              <a:t>While some interpret this to mean someone is basically poor and lacking cash, it actually means the opposite.</a:t>
            </a:r>
            <a:endParaRPr lang="en-US" sz="1400" dirty="0">
              <a:solidFill>
                <a:schemeClr val="bg1"/>
              </a:solidFill>
            </a:endParaRPr>
          </a:p>
        </p:txBody>
      </p:sp>
      <p:sp>
        <p:nvSpPr>
          <p:cNvPr id="5" name="TextBox 4"/>
          <p:cNvSpPr txBox="1"/>
          <p:nvPr/>
        </p:nvSpPr>
        <p:spPr>
          <a:xfrm>
            <a:off x="10834577" y="6379535"/>
            <a:ext cx="914400" cy="215444"/>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35935" y="4498813"/>
            <a:ext cx="4387702" cy="1754326"/>
          </a:xfrm>
          <a:prstGeom prst="rect">
            <a:avLst/>
          </a:prstGeom>
          <a:solidFill>
            <a:schemeClr val="accent6">
              <a:lumMod val="50000"/>
            </a:schemeClr>
          </a:solidFill>
        </p:spPr>
        <p:txBody>
          <a:bodyPr wrap="square" rtlCol="0">
            <a:spAutoFit/>
          </a:bodyPr>
          <a:lstStyle/>
          <a:p>
            <a:r>
              <a:rPr lang="en-US" dirty="0">
                <a:solidFill>
                  <a:schemeClr val="bg1"/>
                </a:solidFill>
              </a:rPr>
              <a:t>Someone considered </a:t>
            </a:r>
            <a:r>
              <a:rPr lang="en-US" i="1" dirty="0">
                <a:solidFill>
                  <a:schemeClr val="bg1"/>
                </a:solidFill>
              </a:rPr>
              <a:t>cash poor </a:t>
            </a:r>
            <a:r>
              <a:rPr lang="en-US" dirty="0">
                <a:solidFill>
                  <a:schemeClr val="bg1"/>
                </a:solidFill>
              </a:rPr>
              <a:t>usually has </a:t>
            </a:r>
            <a:r>
              <a:rPr lang="en-US" u="sng" dirty="0">
                <a:solidFill>
                  <a:schemeClr val="bg1"/>
                </a:solidFill>
              </a:rPr>
              <a:t>valuable assets</a:t>
            </a:r>
            <a:r>
              <a:rPr lang="en-US" dirty="0">
                <a:solidFill>
                  <a:schemeClr val="bg1"/>
                </a:solidFill>
              </a:rPr>
              <a:t>, such as a large home or a business. While that asset may be very valuable, they spend most of their available cash on it. The result is </a:t>
            </a:r>
            <a:r>
              <a:rPr lang="en-US" u="sng" dirty="0">
                <a:solidFill>
                  <a:schemeClr val="bg1"/>
                </a:solidFill>
              </a:rPr>
              <a:t>limited available funds</a:t>
            </a:r>
            <a:r>
              <a:rPr lang="en-US" dirty="0">
                <a:solidFill>
                  <a:schemeClr val="bg1"/>
                </a:solidFill>
              </a:rPr>
              <a:t>, often called liquid assets.</a:t>
            </a:r>
            <a:endParaRPr lang="en-US" sz="1400" dirty="0">
              <a:solidFill>
                <a:schemeClr val="bg1"/>
              </a:solidFill>
            </a:endParaRPr>
          </a:p>
        </p:txBody>
      </p:sp>
      <p:sp>
        <p:nvSpPr>
          <p:cNvPr id="4" name="TextBox 3"/>
          <p:cNvSpPr txBox="1"/>
          <p:nvPr/>
        </p:nvSpPr>
        <p:spPr>
          <a:xfrm>
            <a:off x="10834577" y="6379535"/>
            <a:ext cx="914400" cy="215444"/>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216523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41005" y="5083605"/>
            <a:ext cx="5854995" cy="1477328"/>
          </a:xfrm>
          <a:prstGeom prst="rect">
            <a:avLst/>
          </a:prstGeom>
          <a:solidFill>
            <a:schemeClr val="accent6">
              <a:lumMod val="50000"/>
            </a:schemeClr>
          </a:solidFill>
        </p:spPr>
        <p:txBody>
          <a:bodyPr wrap="square" rtlCol="0">
            <a:spAutoFit/>
          </a:bodyPr>
          <a:lstStyle/>
          <a:p>
            <a:r>
              <a:rPr lang="en-US" dirty="0">
                <a:solidFill>
                  <a:schemeClr val="bg1"/>
                </a:solidFill>
              </a:rPr>
              <a:t>Before the housing market crash of 2008, it was considered smart to buy the biggest house with the least amount of money. In fact, many consumers were encouraged to purchase homes they could barely </a:t>
            </a:r>
            <a:r>
              <a:rPr lang="en-US" u="sng" dirty="0">
                <a:solidFill>
                  <a:schemeClr val="bg1"/>
                </a:solidFill>
              </a:rPr>
              <a:t>afford</a:t>
            </a:r>
            <a:r>
              <a:rPr lang="en-US" dirty="0">
                <a:solidFill>
                  <a:schemeClr val="bg1"/>
                </a:solidFill>
              </a:rPr>
              <a:t>, or could not afford at all. </a:t>
            </a:r>
            <a:endParaRPr lang="en-US" sz="1400" dirty="0">
              <a:solidFill>
                <a:schemeClr val="bg1"/>
              </a:solidFill>
            </a:endParaRPr>
          </a:p>
        </p:txBody>
      </p:sp>
      <p:sp>
        <p:nvSpPr>
          <p:cNvPr id="4" name="TextBox 3"/>
          <p:cNvSpPr txBox="1"/>
          <p:nvPr/>
        </p:nvSpPr>
        <p:spPr>
          <a:xfrm>
            <a:off x="10834577" y="6379535"/>
            <a:ext cx="914400" cy="215444"/>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456969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p:cNvSpPr txBox="1"/>
          <p:nvPr/>
        </p:nvSpPr>
        <p:spPr>
          <a:xfrm>
            <a:off x="7145078" y="5158032"/>
            <a:ext cx="4547191" cy="1200329"/>
          </a:xfrm>
          <a:prstGeom prst="rect">
            <a:avLst/>
          </a:prstGeom>
          <a:solidFill>
            <a:schemeClr val="accent6">
              <a:lumMod val="50000"/>
            </a:schemeClr>
          </a:solidFill>
        </p:spPr>
        <p:txBody>
          <a:bodyPr wrap="square" rtlCol="0">
            <a:spAutoFit/>
          </a:bodyPr>
          <a:lstStyle/>
          <a:p>
            <a:r>
              <a:rPr lang="en-US" dirty="0">
                <a:solidFill>
                  <a:schemeClr val="bg1"/>
                </a:solidFill>
              </a:rPr>
              <a:t>Rules and regulations that guided how much a homeowner could </a:t>
            </a:r>
            <a:r>
              <a:rPr lang="en-US" u="sng" dirty="0">
                <a:solidFill>
                  <a:schemeClr val="bg1"/>
                </a:solidFill>
              </a:rPr>
              <a:t>borrow</a:t>
            </a:r>
            <a:r>
              <a:rPr lang="en-US" dirty="0">
                <a:solidFill>
                  <a:schemeClr val="bg1"/>
                </a:solidFill>
              </a:rPr>
              <a:t> were loosened and many people bought much bigger and more </a:t>
            </a:r>
            <a:r>
              <a:rPr lang="en-US" u="sng" dirty="0">
                <a:solidFill>
                  <a:schemeClr val="bg1"/>
                </a:solidFill>
              </a:rPr>
              <a:t>expensive homes</a:t>
            </a:r>
            <a:r>
              <a:rPr lang="en-US" dirty="0">
                <a:solidFill>
                  <a:schemeClr val="bg1"/>
                </a:solidFill>
              </a:rPr>
              <a:t> than they should have. </a:t>
            </a:r>
            <a:endParaRPr lang="en-US" sz="1400" dirty="0">
              <a:solidFill>
                <a:schemeClr val="bg1"/>
              </a:solidFill>
            </a:endParaRPr>
          </a:p>
        </p:txBody>
      </p:sp>
      <p:sp>
        <p:nvSpPr>
          <p:cNvPr id="4" name="TextBox 3"/>
          <p:cNvSpPr txBox="1"/>
          <p:nvPr/>
        </p:nvSpPr>
        <p:spPr>
          <a:xfrm>
            <a:off x="10866475" y="6500458"/>
            <a:ext cx="914400" cy="215444"/>
          </a:xfrm>
          <a:prstGeom prst="rect">
            <a:avLst/>
          </a:prstGeom>
          <a:solidFill>
            <a:schemeClr val="bg2">
              <a:lumMod val="50000"/>
            </a:schemeClr>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913247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50875" y="298954"/>
            <a:ext cx="5475767" cy="2862322"/>
          </a:xfrm>
          <a:prstGeom prst="rect">
            <a:avLst/>
          </a:prstGeom>
          <a:solidFill>
            <a:schemeClr val="accent6">
              <a:lumMod val="50000"/>
            </a:schemeClr>
          </a:solidFill>
        </p:spPr>
        <p:txBody>
          <a:bodyPr wrap="square" rtlCol="0">
            <a:spAutoFit/>
          </a:bodyPr>
          <a:lstStyle/>
          <a:p>
            <a:r>
              <a:rPr lang="en-US" dirty="0">
                <a:solidFill>
                  <a:schemeClr val="bg1"/>
                </a:solidFill>
              </a:rPr>
              <a:t>While their home may appear to be a </a:t>
            </a:r>
            <a:r>
              <a:rPr lang="en-US" u="sng" dirty="0">
                <a:solidFill>
                  <a:schemeClr val="bg1"/>
                </a:solidFill>
              </a:rPr>
              <a:t>sizable asset</a:t>
            </a:r>
            <a:r>
              <a:rPr lang="en-US" dirty="0">
                <a:solidFill>
                  <a:schemeClr val="bg1"/>
                </a:solidFill>
              </a:rPr>
              <a:t>, there were two problems with this scenario. You see, until you have paid off the </a:t>
            </a:r>
            <a:r>
              <a:rPr lang="en-US" u="sng" dirty="0">
                <a:solidFill>
                  <a:schemeClr val="bg1"/>
                </a:solidFill>
              </a:rPr>
              <a:t>mortgage</a:t>
            </a:r>
            <a:r>
              <a:rPr lang="en-US" dirty="0">
                <a:solidFill>
                  <a:schemeClr val="bg1"/>
                </a:solidFill>
              </a:rPr>
              <a:t> on your home, it’s not really </a:t>
            </a:r>
            <a:r>
              <a:rPr lang="en-US" i="1" dirty="0">
                <a:solidFill>
                  <a:schemeClr val="bg1"/>
                </a:solidFill>
              </a:rPr>
              <a:t>your asset</a:t>
            </a:r>
            <a:r>
              <a:rPr lang="en-US" dirty="0">
                <a:solidFill>
                  <a:schemeClr val="bg1"/>
                </a:solidFill>
              </a:rPr>
              <a:t>. The bank holds the deed until the loan is satisfied. </a:t>
            </a:r>
          </a:p>
          <a:p>
            <a:endParaRPr lang="en-US" dirty="0">
              <a:solidFill>
                <a:schemeClr val="bg1"/>
              </a:solidFill>
            </a:endParaRPr>
          </a:p>
          <a:p>
            <a:r>
              <a:rPr lang="en-US" dirty="0">
                <a:solidFill>
                  <a:schemeClr val="bg1"/>
                </a:solidFill>
              </a:rPr>
              <a:t>Second, people took out such large loans that they had little money left over for </a:t>
            </a:r>
            <a:r>
              <a:rPr lang="en-US" u="sng" dirty="0">
                <a:solidFill>
                  <a:schemeClr val="bg1"/>
                </a:solidFill>
              </a:rPr>
              <a:t>necessities</a:t>
            </a:r>
            <a:r>
              <a:rPr lang="en-US" dirty="0">
                <a:solidFill>
                  <a:schemeClr val="bg1"/>
                </a:solidFill>
              </a:rPr>
              <a:t>, or saving – they were chained to their house. This became a national recipe for disaster.</a:t>
            </a:r>
            <a:endParaRPr lang="en-US" sz="1400" dirty="0">
              <a:solidFill>
                <a:schemeClr val="bg1"/>
              </a:solidFill>
            </a:endParaRPr>
          </a:p>
        </p:txBody>
      </p:sp>
      <p:sp>
        <p:nvSpPr>
          <p:cNvPr id="4" name="TextBox 3"/>
          <p:cNvSpPr txBox="1"/>
          <p:nvPr/>
        </p:nvSpPr>
        <p:spPr>
          <a:xfrm>
            <a:off x="10834577" y="6379535"/>
            <a:ext cx="914400" cy="215444"/>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162190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22365"/>
          <a:stretch/>
        </p:blipFill>
        <p:spPr>
          <a:xfrm>
            <a:off x="0" y="0"/>
            <a:ext cx="12192000" cy="6858000"/>
          </a:xfrm>
          <a:prstGeom prst="rect">
            <a:avLst/>
          </a:prstGeom>
        </p:spPr>
      </p:pic>
      <p:sp>
        <p:nvSpPr>
          <p:cNvPr id="2" name="TextBox 1"/>
          <p:cNvSpPr txBox="1"/>
          <p:nvPr/>
        </p:nvSpPr>
        <p:spPr>
          <a:xfrm>
            <a:off x="435934" y="4605140"/>
            <a:ext cx="8300484" cy="1908215"/>
          </a:xfrm>
          <a:prstGeom prst="rect">
            <a:avLst/>
          </a:prstGeom>
          <a:solidFill>
            <a:schemeClr val="accent6">
              <a:lumMod val="50000"/>
            </a:schemeClr>
          </a:solidFill>
        </p:spPr>
        <p:txBody>
          <a:bodyPr wrap="square" rtlCol="0">
            <a:spAutoFit/>
          </a:bodyPr>
          <a:lstStyle/>
          <a:p>
            <a:r>
              <a:rPr lang="en-US" i="1" dirty="0">
                <a:solidFill>
                  <a:schemeClr val="bg1"/>
                </a:solidFill>
              </a:rPr>
              <a:t>House rich and cash poor </a:t>
            </a:r>
            <a:r>
              <a:rPr lang="en-US" dirty="0">
                <a:solidFill>
                  <a:schemeClr val="bg1"/>
                </a:solidFill>
              </a:rPr>
              <a:t>is often used to describe people who have acquired so large a house payment that they can’t meet basic needs in other budget categories. According to the U.S. Census Bureau, the average monthly housing cost for homeowners was </a:t>
            </a:r>
            <a:r>
              <a:rPr lang="en-US" b="1" u="sng" dirty="0">
                <a:solidFill>
                  <a:schemeClr val="bg1"/>
                </a:solidFill>
              </a:rPr>
              <a:t>$1,505 in 2009</a:t>
            </a:r>
            <a:r>
              <a:rPr lang="en-US" dirty="0">
                <a:solidFill>
                  <a:schemeClr val="bg1"/>
                </a:solidFill>
              </a:rPr>
              <a:t>, with 38% of homeowners spending more than 30% of their income on housing.</a:t>
            </a:r>
          </a:p>
          <a:p>
            <a:endParaRPr lang="en-US" sz="1400" dirty="0">
              <a:solidFill>
                <a:schemeClr val="bg1"/>
              </a:solidFill>
            </a:endParaRPr>
          </a:p>
          <a:p>
            <a:r>
              <a:rPr lang="en-US" sz="1400" dirty="0">
                <a:solidFill>
                  <a:schemeClr val="bg1"/>
                </a:solidFill>
              </a:rPr>
              <a:t>http://www.thedigeratilife.com/blog/house-rich-cash-poor/</a:t>
            </a:r>
          </a:p>
        </p:txBody>
      </p:sp>
      <p:sp>
        <p:nvSpPr>
          <p:cNvPr id="4" name="TextBox 3"/>
          <p:cNvSpPr txBox="1"/>
          <p:nvPr/>
        </p:nvSpPr>
        <p:spPr>
          <a:xfrm>
            <a:off x="10834577" y="6379535"/>
            <a:ext cx="914400" cy="215444"/>
          </a:xfrm>
          <a:prstGeom prst="rect">
            <a:avLst/>
          </a:prstGeom>
          <a:solidFill>
            <a:schemeClr val="bg2">
              <a:lumMod val="50000"/>
            </a:schemeClr>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75082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818168" y="330851"/>
            <a:ext cx="8757684" cy="1477328"/>
          </a:xfrm>
          <a:prstGeom prst="rect">
            <a:avLst/>
          </a:prstGeom>
          <a:solidFill>
            <a:schemeClr val="accent6">
              <a:lumMod val="50000"/>
            </a:schemeClr>
          </a:solidFill>
        </p:spPr>
        <p:txBody>
          <a:bodyPr wrap="square" rtlCol="0">
            <a:spAutoFit/>
          </a:bodyPr>
          <a:lstStyle/>
          <a:p>
            <a:r>
              <a:rPr lang="en-US" dirty="0">
                <a:solidFill>
                  <a:schemeClr val="bg1"/>
                </a:solidFill>
              </a:rPr>
              <a:t>Another way cash poor is often described is </a:t>
            </a:r>
            <a:r>
              <a:rPr lang="en-US" i="1" dirty="0">
                <a:solidFill>
                  <a:schemeClr val="bg1"/>
                </a:solidFill>
              </a:rPr>
              <a:t>living </a:t>
            </a:r>
            <a:r>
              <a:rPr lang="en-US" i="1" u="sng" dirty="0">
                <a:solidFill>
                  <a:schemeClr val="bg1"/>
                </a:solidFill>
              </a:rPr>
              <a:t>above your means </a:t>
            </a:r>
            <a:r>
              <a:rPr lang="en-US" dirty="0">
                <a:solidFill>
                  <a:schemeClr val="bg1"/>
                </a:solidFill>
              </a:rPr>
              <a:t>or </a:t>
            </a:r>
            <a:r>
              <a:rPr lang="en-US" i="1" u="sng" dirty="0">
                <a:solidFill>
                  <a:schemeClr val="bg1"/>
                </a:solidFill>
              </a:rPr>
              <a:t>over your head</a:t>
            </a:r>
            <a:r>
              <a:rPr lang="en-US" dirty="0">
                <a:solidFill>
                  <a:schemeClr val="bg1"/>
                </a:solidFill>
              </a:rPr>
              <a:t>. Basically, you are spending more than you can afford. And it doesn’t have to be a house; it can be a car, or even college. If the monthly car payment uses the majority of your </a:t>
            </a:r>
            <a:r>
              <a:rPr lang="en-US" u="sng" dirty="0">
                <a:solidFill>
                  <a:schemeClr val="bg1"/>
                </a:solidFill>
              </a:rPr>
              <a:t>monthly income</a:t>
            </a:r>
            <a:r>
              <a:rPr lang="en-US" dirty="0">
                <a:solidFill>
                  <a:schemeClr val="bg1"/>
                </a:solidFill>
              </a:rPr>
              <a:t>, you will be forced to </a:t>
            </a:r>
            <a:r>
              <a:rPr lang="en-US" u="sng" dirty="0">
                <a:solidFill>
                  <a:schemeClr val="bg1"/>
                </a:solidFill>
              </a:rPr>
              <a:t>sacrifice</a:t>
            </a:r>
            <a:r>
              <a:rPr lang="en-US" dirty="0">
                <a:solidFill>
                  <a:schemeClr val="bg1"/>
                </a:solidFill>
              </a:rPr>
              <a:t> other things, including savings. You even run the risk of not having enough money for gas. </a:t>
            </a:r>
            <a:endParaRPr lang="en-US" sz="1400" dirty="0">
              <a:solidFill>
                <a:schemeClr val="bg1"/>
              </a:solidFill>
            </a:endParaRPr>
          </a:p>
        </p:txBody>
      </p:sp>
      <p:sp>
        <p:nvSpPr>
          <p:cNvPr id="4" name="TextBox 3"/>
          <p:cNvSpPr txBox="1"/>
          <p:nvPr/>
        </p:nvSpPr>
        <p:spPr>
          <a:xfrm>
            <a:off x="10834577" y="6379535"/>
            <a:ext cx="914400" cy="215444"/>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165250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922" y="1305341"/>
            <a:ext cx="3874946" cy="4247317"/>
          </a:xfrm>
          <a:prstGeom prst="rect">
            <a:avLst/>
          </a:prstGeom>
          <a:solidFill>
            <a:schemeClr val="accent6">
              <a:lumMod val="50000"/>
            </a:schemeClr>
          </a:solidFill>
        </p:spPr>
        <p:txBody>
          <a:bodyPr wrap="square" rtlCol="0">
            <a:spAutoFit/>
          </a:bodyPr>
          <a:lstStyle/>
          <a:p>
            <a:r>
              <a:rPr lang="en-US" dirty="0">
                <a:solidFill>
                  <a:schemeClr val="bg1"/>
                </a:solidFill>
              </a:rPr>
              <a:t>College, can also render you cash poor. If you select a very expensive college that you cannot afford and take out </a:t>
            </a:r>
            <a:r>
              <a:rPr lang="en-US" u="sng" dirty="0">
                <a:solidFill>
                  <a:schemeClr val="bg1"/>
                </a:solidFill>
              </a:rPr>
              <a:t>excessive loans</a:t>
            </a:r>
            <a:r>
              <a:rPr lang="en-US" dirty="0">
                <a:solidFill>
                  <a:schemeClr val="bg1"/>
                </a:solidFill>
              </a:rPr>
              <a:t>, the majority of your income may be dedicated to repaying those loans. </a:t>
            </a:r>
          </a:p>
          <a:p>
            <a:endParaRPr lang="en-US" dirty="0">
              <a:solidFill>
                <a:schemeClr val="bg1"/>
              </a:solidFill>
            </a:endParaRPr>
          </a:p>
          <a:p>
            <a:r>
              <a:rPr lang="en-US" dirty="0">
                <a:solidFill>
                  <a:schemeClr val="bg1"/>
                </a:solidFill>
              </a:rPr>
              <a:t>One mistake many prospective students make is assuming they will automatically find a well-paying career immediately after college. When that doesn’t happen, it places an enormous amount of pressure on a new graduate and limits their choices for housing, transportation, and even recreation.</a:t>
            </a:r>
            <a:endParaRPr lang="en-US" sz="14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629" y="0"/>
            <a:ext cx="7489371" cy="6858000"/>
          </a:xfrm>
          <a:prstGeom prst="rect">
            <a:avLst/>
          </a:prstGeom>
        </p:spPr>
      </p:pic>
      <p:sp>
        <p:nvSpPr>
          <p:cNvPr id="4" name="TextBox 3"/>
          <p:cNvSpPr txBox="1"/>
          <p:nvPr/>
        </p:nvSpPr>
        <p:spPr>
          <a:xfrm>
            <a:off x="10834577" y="6379535"/>
            <a:ext cx="914400" cy="215444"/>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191923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18279</TotalTime>
  <Words>827</Words>
  <Application>Microsoft Office PowerPoint</Application>
  <PresentationFormat>Widescreen</PresentationFormat>
  <Paragraphs>74</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628</cp:revision>
  <dcterms:created xsi:type="dcterms:W3CDTF">2016-07-19T04:55:11Z</dcterms:created>
  <dcterms:modified xsi:type="dcterms:W3CDTF">2016-10-26T23:48:26Z</dcterms:modified>
</cp:coreProperties>
</file>