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7" r:id="rId4"/>
    <p:sldId id="346" r:id="rId5"/>
    <p:sldId id="348" r:id="rId6"/>
    <p:sldId id="349" r:id="rId7"/>
    <p:sldId id="350" r:id="rId8"/>
    <p:sldId id="351" r:id="rId9"/>
    <p:sldId id="352" r:id="rId10"/>
    <p:sldId id="353" r:id="rId11"/>
    <p:sldId id="354" r:id="rId12"/>
    <p:sldId id="355" r:id="rId13"/>
    <p:sldId id="356" r:id="rId14"/>
    <p:sldId id="357"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01F"/>
    <a:srgbClr val="D2742E"/>
    <a:srgbClr val="4C0822"/>
    <a:srgbClr val="C6184E"/>
    <a:srgbClr val="EC5E8A"/>
    <a:srgbClr val="CD5B05"/>
    <a:srgbClr val="E92B73"/>
    <a:srgbClr val="EF5F25"/>
    <a:srgbClr val="AE1237"/>
    <a:srgbClr val="F56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6">
                <a:lumMod val="60000"/>
                <a:lumOff val="40000"/>
              </a:schemeClr>
            </a:gs>
            <a:gs pos="98230">
              <a:schemeClr val="accent6">
                <a:lumMod val="50000"/>
              </a:schemeClr>
            </a:gs>
            <a:gs pos="60000">
              <a:schemeClr val="accent6">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ENTREPRENEUR</a:t>
            </a:r>
          </a:p>
          <a:p>
            <a:pPr algn="ctr"/>
            <a:r>
              <a:rPr lang="en-US" sz="4400" dirty="0">
                <a:solidFill>
                  <a:schemeClr val="bg1"/>
                </a:solidFill>
              </a:rPr>
              <a:t>NJ </a:t>
            </a:r>
            <a:r>
              <a:rPr lang="en-US" sz="4400">
                <a:solidFill>
                  <a:schemeClr val="bg1"/>
                </a:solidFill>
              </a:rPr>
              <a:t>Family Businesses</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869662" y="276447"/>
            <a:ext cx="5060069" cy="1569660"/>
          </a:xfrm>
          <a:prstGeom prst="rect">
            <a:avLst/>
          </a:prstGeom>
          <a:solidFill>
            <a:schemeClr val="accent6">
              <a:lumMod val="50000"/>
            </a:schemeClr>
          </a:solidFill>
        </p:spPr>
        <p:txBody>
          <a:bodyPr wrap="square" rtlCol="0">
            <a:spAutoFit/>
          </a:bodyPr>
          <a:lstStyle/>
          <a:p>
            <a:r>
              <a:rPr lang="en-US" dirty="0">
                <a:solidFill>
                  <a:schemeClr val="bg1"/>
                </a:solidFill>
              </a:rPr>
              <a:t>What truly drives many family businesses is the sense of connection and identity the owners and their family members feel with the business.</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2144403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279426" y="5018567"/>
            <a:ext cx="7633148" cy="1354217"/>
          </a:xfrm>
          <a:prstGeom prst="rect">
            <a:avLst/>
          </a:prstGeom>
          <a:solidFill>
            <a:schemeClr val="accent6">
              <a:lumMod val="50000"/>
            </a:schemeClr>
          </a:solidFill>
        </p:spPr>
        <p:txBody>
          <a:bodyPr wrap="square" rtlCol="0">
            <a:spAutoFit/>
          </a:bodyPr>
          <a:lstStyle/>
          <a:p>
            <a:r>
              <a:rPr lang="en-US" dirty="0">
                <a:solidFill>
                  <a:schemeClr val="bg1"/>
                </a:solidFill>
              </a:rPr>
              <a:t>More than 30% of all family-owned businesses survive into the second generation. Twelve percent will still be viable into the third generation, with 3% of all family businesses operating at the fourth-generation level and beyond.</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353283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563525" y="4278828"/>
            <a:ext cx="10877107" cy="2462213"/>
          </a:xfrm>
          <a:prstGeom prst="rect">
            <a:avLst/>
          </a:prstGeom>
          <a:solidFill>
            <a:schemeClr val="accent6">
              <a:lumMod val="50000"/>
            </a:schemeClr>
          </a:solidFill>
        </p:spPr>
        <p:txBody>
          <a:bodyPr wrap="square" rtlCol="0">
            <a:spAutoFit/>
          </a:bodyPr>
          <a:lstStyle/>
          <a:p>
            <a:pPr fontAlgn="base"/>
            <a:r>
              <a:rPr lang="en-US" dirty="0">
                <a:solidFill>
                  <a:schemeClr val="bg1"/>
                </a:solidFill>
              </a:rPr>
              <a:t>Women are increasingly participating in family businesses leadership. Currently, 24 % of family businesses are led by a female CEO or President, and 31.3 % of family businesses surveyed indicate that the next successor is a female. Nearly 60 percent of all family-owned businesses have women in top management team positions.</a:t>
            </a:r>
          </a:p>
          <a:p>
            <a:pPr fontAlgn="base"/>
            <a:endParaRPr lang="en-US" dirty="0">
              <a:solidFill>
                <a:schemeClr val="bg1"/>
              </a:solidFill>
            </a:endParaRPr>
          </a:p>
          <a:p>
            <a:pPr fontAlgn="base"/>
            <a:r>
              <a:rPr lang="en-US" dirty="0">
                <a:solidFill>
                  <a:schemeClr val="bg1"/>
                </a:solidFill>
              </a:rPr>
              <a:t>Over the past five years, </a:t>
            </a:r>
            <a:r>
              <a:rPr lang="en-US" u="sng" dirty="0">
                <a:solidFill>
                  <a:schemeClr val="bg1"/>
                </a:solidFill>
              </a:rPr>
              <a:t>woman-owned</a:t>
            </a:r>
            <a:r>
              <a:rPr lang="en-US" dirty="0">
                <a:solidFill>
                  <a:schemeClr val="bg1"/>
                </a:solidFill>
              </a:rPr>
              <a:t> family businesses have increased by 37%.</a:t>
            </a:r>
          </a:p>
          <a:p>
            <a:pPr fontAlgn="base"/>
            <a:r>
              <a:rPr lang="en-US" dirty="0">
                <a:solidFill>
                  <a:schemeClr val="bg1"/>
                </a:solidFill>
              </a:rPr>
              <a:t>Female-owned family firms are typically 10 years younger than male-owned firms and more are first-generation businesses.</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379852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740501" y="308344"/>
            <a:ext cx="4228213" cy="4278094"/>
          </a:xfrm>
          <a:prstGeom prst="rect">
            <a:avLst/>
          </a:prstGeom>
          <a:solidFill>
            <a:schemeClr val="accent6">
              <a:lumMod val="50000"/>
            </a:schemeClr>
          </a:solidFill>
        </p:spPr>
        <p:txBody>
          <a:bodyPr wrap="square" rtlCol="0">
            <a:spAutoFit/>
          </a:bodyPr>
          <a:lstStyle/>
          <a:p>
            <a:pPr fontAlgn="base"/>
            <a:r>
              <a:rPr lang="en-US" dirty="0">
                <a:solidFill>
                  <a:schemeClr val="bg1"/>
                </a:solidFill>
              </a:rPr>
              <a:t>By 2017, it is estimated that 40.3 percent of family business owners expect to retire, creating a significant transition of ownership in the US. </a:t>
            </a:r>
          </a:p>
          <a:p>
            <a:pPr fontAlgn="base"/>
            <a:endParaRPr lang="en-US" dirty="0">
              <a:solidFill>
                <a:schemeClr val="bg1"/>
              </a:solidFill>
            </a:endParaRPr>
          </a:p>
          <a:p>
            <a:pPr fontAlgn="base"/>
            <a:r>
              <a:rPr lang="en-US" dirty="0">
                <a:solidFill>
                  <a:schemeClr val="bg1"/>
                </a:solidFill>
              </a:rPr>
              <a:t>Less than half of those expecting to retire in five years have selected a </a:t>
            </a:r>
            <a:r>
              <a:rPr lang="en-US" u="sng" dirty="0">
                <a:solidFill>
                  <a:schemeClr val="bg1"/>
                </a:solidFill>
              </a:rPr>
              <a:t>successor</a:t>
            </a:r>
            <a:r>
              <a:rPr lang="en-US" dirty="0">
                <a:solidFill>
                  <a:schemeClr val="bg1"/>
                </a:solidFill>
              </a:rPr>
              <a:t>.</a:t>
            </a:r>
          </a:p>
          <a:p>
            <a:pPr fontAlgn="base"/>
            <a:endParaRPr lang="en-US" sz="1400" dirty="0">
              <a:solidFill>
                <a:schemeClr val="bg1"/>
              </a:solidFill>
            </a:endParaRPr>
          </a:p>
          <a:p>
            <a:pPr fontAlgn="base"/>
            <a:r>
              <a:rPr lang="en-US" dirty="0">
                <a:solidFill>
                  <a:schemeClr val="bg1"/>
                </a:solidFill>
              </a:rPr>
              <a:t>Even though nearly 70% of family businesses would like to pass their business on to the next generation, only 30% will actually be successful at transitioning to the next generation.</a:t>
            </a:r>
          </a:p>
          <a:p>
            <a:pPr fontAlgn="base"/>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13507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70121" y="127591"/>
            <a:ext cx="3838353" cy="4462760"/>
          </a:xfrm>
          <a:prstGeom prst="rect">
            <a:avLst/>
          </a:prstGeom>
          <a:solidFill>
            <a:schemeClr val="accent6">
              <a:lumMod val="50000"/>
            </a:schemeClr>
          </a:solidFill>
        </p:spPr>
        <p:txBody>
          <a:bodyPr wrap="square" rtlCol="0">
            <a:spAutoFit/>
          </a:bodyPr>
          <a:lstStyle/>
          <a:p>
            <a:pPr fontAlgn="base"/>
            <a:r>
              <a:rPr lang="en-US" dirty="0">
                <a:solidFill>
                  <a:schemeClr val="bg1"/>
                </a:solidFill>
              </a:rPr>
              <a:t>The value and importance of New Jersey’s thousands of family businesses can not be underestimated. Their contributions to the economy, community, and their employees creates a major impact on our state and the country. While competing with large businesses can seem daunting, finding a niche and working together, as a family, can result in an extremely rewarding and successful venture.</a:t>
            </a:r>
          </a:p>
          <a:p>
            <a:pPr fontAlgn="base"/>
            <a:endParaRPr lang="en-US" sz="1400" dirty="0">
              <a:solidFill>
                <a:schemeClr val="bg1"/>
              </a:solidFill>
            </a:endParaRPr>
          </a:p>
          <a:p>
            <a:pPr fontAlgn="base"/>
            <a:r>
              <a:rPr lang="en-US" dirty="0">
                <a:solidFill>
                  <a:schemeClr val="bg1"/>
                </a:solidFill>
              </a:rPr>
              <a:t>In addition, it is a tradition and legacy that can be passed on for generations, with each generation adding its own touches.</a:t>
            </a:r>
          </a:p>
        </p:txBody>
      </p:sp>
    </p:spTree>
    <p:extLst>
      <p:ext uri="{BB962C8B-B14F-4D97-AF65-F5344CB8AC3E}">
        <p14:creationId xmlns:p14="http://schemas.microsoft.com/office/powerpoint/2010/main" val="1439490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05870"/>
          </a:xfrm>
          <a:prstGeom prst="rect">
            <a:avLst/>
          </a:prstGeom>
        </p:spPr>
      </p:pic>
      <p:sp>
        <p:nvSpPr>
          <p:cNvPr id="5" name="TextBox 4"/>
          <p:cNvSpPr txBox="1"/>
          <p:nvPr/>
        </p:nvSpPr>
        <p:spPr>
          <a:xfrm>
            <a:off x="1" y="3534013"/>
            <a:ext cx="7176975" cy="3016210"/>
          </a:xfrm>
          <a:prstGeom prst="rect">
            <a:avLst/>
          </a:prstGeom>
          <a:solidFill>
            <a:schemeClr val="accent6">
              <a:lumMod val="50000"/>
            </a:schemeClr>
          </a:solidFill>
        </p:spPr>
        <p:txBody>
          <a:bodyPr wrap="square" rtlCol="0">
            <a:spAutoFit/>
          </a:bodyPr>
          <a:lstStyle/>
          <a:p>
            <a:pPr algn="ctr"/>
            <a:r>
              <a:rPr lang="en-US" sz="2800" dirty="0">
                <a:solidFill>
                  <a:schemeClr val="bg1"/>
                </a:solidFill>
              </a:rPr>
              <a:t>Key Words</a:t>
            </a:r>
          </a:p>
          <a:p>
            <a:r>
              <a:rPr lang="en-US" dirty="0">
                <a:solidFill>
                  <a:schemeClr val="bg1"/>
                </a:solidFill>
              </a:rPr>
              <a:t>family businesses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vibrant communities	</a:t>
            </a:r>
            <a:r>
              <a:rPr lang="en-US" dirty="0">
                <a:solidFill>
                  <a:schemeClr val="bg1"/>
                </a:solidFill>
              </a:rPr>
              <a:t> industrial</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economic powerhouses </a:t>
            </a:r>
            <a:r>
              <a:rPr lang="en-US" dirty="0">
                <a:solidFill>
                  <a:schemeClr val="bg1"/>
                </a:solidFill>
                <a:cs typeface="Arial" panose="020B0604020202020204" pitchFamily="34" charset="0"/>
              </a:rPr>
              <a:t>	 </a:t>
            </a:r>
            <a:r>
              <a:rPr lang="en-US" dirty="0">
                <a:solidFill>
                  <a:schemeClr val="bg1"/>
                </a:solidFill>
              </a:rPr>
              <a:t>agricultural</a:t>
            </a:r>
            <a:r>
              <a:rPr lang="en-US" dirty="0">
                <a:solidFill>
                  <a:schemeClr val="bg1"/>
                </a:solidFill>
                <a:cs typeface="Arial" panose="020B0604020202020204" pitchFamily="34" charset="0"/>
              </a:rPr>
              <a:t>		</a:t>
            </a:r>
            <a:r>
              <a:rPr lang="en-US" dirty="0">
                <a:solidFill>
                  <a:schemeClr val="bg1"/>
                </a:solidFill>
              </a:rPr>
              <a:t> manufacturing</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job creation </a:t>
            </a:r>
            <a:r>
              <a:rPr lang="en-US" dirty="0">
                <a:solidFill>
                  <a:schemeClr val="bg1"/>
                </a:solidFill>
                <a:cs typeface="Arial" panose="020B0604020202020204" pitchFamily="34" charset="0"/>
              </a:rPr>
              <a:t>		 </a:t>
            </a:r>
            <a:r>
              <a:rPr lang="en-US" dirty="0">
                <a:solidFill>
                  <a:schemeClr val="bg1"/>
                </a:solidFill>
              </a:rPr>
              <a:t>employment </a:t>
            </a:r>
            <a:r>
              <a:rPr lang="en-US" dirty="0">
                <a:solidFill>
                  <a:schemeClr val="bg1"/>
                </a:solidFill>
                <a:cs typeface="Arial" panose="020B0604020202020204" pitchFamily="34" charset="0"/>
              </a:rPr>
              <a:t>		</a:t>
            </a:r>
            <a:r>
              <a:rPr lang="en-US" dirty="0">
                <a:solidFill>
                  <a:schemeClr val="bg1"/>
                </a:solidFill>
              </a:rPr>
              <a:t> backbone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entrepreneurial activities</a:t>
            </a:r>
            <a:r>
              <a:rPr lang="en-US" dirty="0">
                <a:solidFill>
                  <a:schemeClr val="bg1"/>
                </a:solidFill>
                <a:cs typeface="Arial" panose="020B0604020202020204" pitchFamily="34" charset="0"/>
              </a:rPr>
              <a:t>	 </a:t>
            </a:r>
            <a:r>
              <a:rPr lang="en-US" dirty="0">
                <a:solidFill>
                  <a:schemeClr val="bg1"/>
                </a:solidFill>
              </a:rPr>
              <a:t>small businesses 	</a:t>
            </a:r>
            <a:r>
              <a:rPr lang="en-US" dirty="0">
                <a:solidFill>
                  <a:schemeClr val="bg1"/>
                </a:solidFill>
                <a:cs typeface="Arial" panose="020B0604020202020204" pitchFamily="34" charset="0"/>
              </a:rPr>
              <a:t>	 </a:t>
            </a:r>
            <a:r>
              <a:rPr lang="en-US" dirty="0">
                <a:solidFill>
                  <a:schemeClr val="bg1"/>
                </a:solidFill>
              </a:rPr>
              <a:t>woman-owned</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America’s wealth 	</a:t>
            </a:r>
            <a:r>
              <a:rPr lang="en-US" altLang="en-US" dirty="0">
                <a:solidFill>
                  <a:schemeClr val="bg1"/>
                </a:solidFill>
                <a:cs typeface="Arial" panose="020B0604020202020204" pitchFamily="34" charset="0"/>
              </a:rPr>
              <a:t>	 </a:t>
            </a:r>
            <a:r>
              <a:rPr lang="en-US" dirty="0">
                <a:solidFill>
                  <a:schemeClr val="bg1"/>
                </a:solidFill>
              </a:rPr>
              <a:t>financial performance</a:t>
            </a:r>
            <a:r>
              <a:rPr lang="en-US" dirty="0">
                <a:solidFill>
                  <a:schemeClr val="bg1"/>
                </a:solidFill>
                <a:cs typeface="Arial" panose="020B0604020202020204" pitchFamily="34" charset="0"/>
              </a:rPr>
              <a:t>	</a:t>
            </a:r>
            <a:r>
              <a:rPr lang="en-US" dirty="0">
                <a:solidFill>
                  <a:schemeClr val="bg1"/>
                </a:solidFill>
              </a:rPr>
              <a:t> successor</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367824" cy="6858000"/>
          </a:xfrm>
          <a:prstGeom prst="rect">
            <a:avLst/>
          </a:prstGeom>
        </p:spPr>
      </p:pic>
      <p:sp>
        <p:nvSpPr>
          <p:cNvPr id="2" name="TextBox 1"/>
          <p:cNvSpPr txBox="1"/>
          <p:nvPr/>
        </p:nvSpPr>
        <p:spPr>
          <a:xfrm>
            <a:off x="8511362" y="2367171"/>
            <a:ext cx="3292548" cy="2123658"/>
          </a:xfrm>
          <a:prstGeom prst="rect">
            <a:avLst/>
          </a:prstGeom>
          <a:solidFill>
            <a:schemeClr val="accent6">
              <a:lumMod val="50000"/>
            </a:schemeClr>
          </a:solidFill>
        </p:spPr>
        <p:txBody>
          <a:bodyPr wrap="square" rtlCol="0">
            <a:spAutoFit/>
          </a:bodyPr>
          <a:lstStyle/>
          <a:p>
            <a:r>
              <a:rPr lang="en-US" dirty="0">
                <a:solidFill>
                  <a:schemeClr val="bg1"/>
                </a:solidFill>
              </a:rPr>
              <a:t>Although you may not know it, </a:t>
            </a:r>
            <a:r>
              <a:rPr lang="en-US" u="sng" dirty="0">
                <a:solidFill>
                  <a:schemeClr val="bg1"/>
                </a:solidFill>
              </a:rPr>
              <a:t>family businesses</a:t>
            </a:r>
            <a:r>
              <a:rPr lang="en-US" dirty="0">
                <a:solidFill>
                  <a:schemeClr val="bg1"/>
                </a:solidFill>
              </a:rPr>
              <a:t> are </a:t>
            </a:r>
            <a:r>
              <a:rPr lang="en-US" u="sng" dirty="0">
                <a:solidFill>
                  <a:schemeClr val="bg1"/>
                </a:solidFill>
              </a:rPr>
              <a:t>economic powerhouses</a:t>
            </a:r>
            <a:r>
              <a:rPr lang="en-US" dirty="0">
                <a:solidFill>
                  <a:schemeClr val="bg1"/>
                </a:solidFill>
              </a:rPr>
              <a:t>. They create jobs, pay taxes and help build </a:t>
            </a:r>
            <a:r>
              <a:rPr lang="en-US" u="sng" dirty="0">
                <a:solidFill>
                  <a:schemeClr val="bg1"/>
                </a:solidFill>
              </a:rPr>
              <a:t>vibrant communities</a:t>
            </a:r>
            <a:r>
              <a:rPr lang="en-US" dirty="0">
                <a:solidFill>
                  <a:schemeClr val="bg1"/>
                </a:solidFill>
              </a:rPr>
              <a:t>.</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71871" y="4030981"/>
            <a:ext cx="5326911" cy="2308324"/>
          </a:xfrm>
          <a:prstGeom prst="rect">
            <a:avLst/>
          </a:prstGeom>
          <a:solidFill>
            <a:schemeClr val="accent6">
              <a:lumMod val="50000"/>
            </a:schemeClr>
          </a:solidFill>
        </p:spPr>
        <p:txBody>
          <a:bodyPr wrap="square" rtlCol="0">
            <a:spAutoFit/>
          </a:bodyPr>
          <a:lstStyle/>
          <a:p>
            <a:r>
              <a:rPr lang="en-US" dirty="0">
                <a:solidFill>
                  <a:schemeClr val="bg1"/>
                </a:solidFill>
              </a:rPr>
              <a:t>New Jersey, with its history of being an </a:t>
            </a:r>
            <a:r>
              <a:rPr lang="en-US" u="sng" dirty="0">
                <a:solidFill>
                  <a:schemeClr val="bg1"/>
                </a:solidFill>
              </a:rPr>
              <a:t>agricultural</a:t>
            </a:r>
            <a:r>
              <a:rPr lang="en-US" dirty="0">
                <a:solidFill>
                  <a:schemeClr val="bg1"/>
                </a:solidFill>
              </a:rPr>
              <a:t>, </a:t>
            </a:r>
            <a:r>
              <a:rPr lang="en-US" u="sng" dirty="0">
                <a:solidFill>
                  <a:schemeClr val="bg1"/>
                </a:solidFill>
              </a:rPr>
              <a:t>industrial</a:t>
            </a:r>
            <a:r>
              <a:rPr lang="en-US" dirty="0">
                <a:solidFill>
                  <a:schemeClr val="bg1"/>
                </a:solidFill>
              </a:rPr>
              <a:t>, and </a:t>
            </a:r>
            <a:r>
              <a:rPr lang="en-US" u="sng" dirty="0">
                <a:solidFill>
                  <a:schemeClr val="bg1"/>
                </a:solidFill>
              </a:rPr>
              <a:t>manufacturing</a:t>
            </a:r>
            <a:r>
              <a:rPr lang="en-US" dirty="0">
                <a:solidFill>
                  <a:schemeClr val="bg1"/>
                </a:solidFill>
              </a:rPr>
              <a:t> powerhouse, has a long history of successful family businesses. From the wire rope empire of the Roebling family and the diverse contributions of the Kuser family to present contributions of the Valastro family, our family businesses have played an integral role in our success, and America’s success.</a:t>
            </a:r>
            <a:endParaRPr lang="en-US" sz="1400" dirty="0">
              <a:solidFill>
                <a:schemeClr val="bg1"/>
              </a:solidFill>
            </a:endParaRPr>
          </a:p>
        </p:txBody>
      </p:sp>
    </p:spTree>
    <p:extLst>
      <p:ext uri="{BB962C8B-B14F-4D97-AF65-F5344CB8AC3E}">
        <p14:creationId xmlns:p14="http://schemas.microsoft.com/office/powerpoint/2010/main" val="60449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87340" cy="6858000"/>
          </a:xfrm>
          <a:prstGeom prst="rect">
            <a:avLst/>
          </a:prstGeom>
        </p:spPr>
      </p:pic>
      <p:sp>
        <p:nvSpPr>
          <p:cNvPr id="2" name="TextBox 1"/>
          <p:cNvSpPr txBox="1"/>
          <p:nvPr/>
        </p:nvSpPr>
        <p:spPr>
          <a:xfrm>
            <a:off x="8027581" y="1120676"/>
            <a:ext cx="3710763" cy="4616648"/>
          </a:xfrm>
          <a:prstGeom prst="rect">
            <a:avLst/>
          </a:prstGeom>
          <a:solidFill>
            <a:schemeClr val="accent6">
              <a:lumMod val="50000"/>
            </a:schemeClr>
          </a:solidFill>
        </p:spPr>
        <p:txBody>
          <a:bodyPr wrap="square" rtlCol="0">
            <a:spAutoFit/>
          </a:bodyPr>
          <a:lstStyle/>
          <a:p>
            <a:r>
              <a:rPr lang="en-US" dirty="0">
                <a:solidFill>
                  <a:schemeClr val="bg1"/>
                </a:solidFill>
              </a:rPr>
              <a:t>Family-owned businesses are the </a:t>
            </a:r>
            <a:r>
              <a:rPr lang="en-US" u="sng" dirty="0">
                <a:solidFill>
                  <a:schemeClr val="bg1"/>
                </a:solidFill>
              </a:rPr>
              <a:t>backbone</a:t>
            </a:r>
            <a:r>
              <a:rPr lang="en-US" dirty="0">
                <a:solidFill>
                  <a:schemeClr val="bg1"/>
                </a:solidFill>
              </a:rPr>
              <a:t> of the American economy. Studies have shown about 35 percent of Fortune 500 companies are family-controlled and represent the full spectrum of American companies from small business to major corporations. </a:t>
            </a:r>
          </a:p>
          <a:p>
            <a:endParaRPr lang="en-US" dirty="0">
              <a:solidFill>
                <a:schemeClr val="bg1"/>
              </a:solidFill>
            </a:endParaRPr>
          </a:p>
          <a:p>
            <a:r>
              <a:rPr lang="en-US" dirty="0">
                <a:solidFill>
                  <a:schemeClr val="bg1"/>
                </a:solidFill>
              </a:rPr>
              <a:t>In addition, family businesses account for 64 percent of U.S. gross domestic product, generate 62 percent of the country’s </a:t>
            </a:r>
            <a:r>
              <a:rPr lang="en-US" u="sng" dirty="0">
                <a:solidFill>
                  <a:schemeClr val="bg1"/>
                </a:solidFill>
              </a:rPr>
              <a:t>employment</a:t>
            </a:r>
            <a:r>
              <a:rPr lang="en-US" dirty="0">
                <a:solidFill>
                  <a:schemeClr val="bg1"/>
                </a:solidFill>
              </a:rPr>
              <a:t>, and account for 78 percent of all new </a:t>
            </a:r>
            <a:r>
              <a:rPr lang="en-US" u="sng" dirty="0">
                <a:solidFill>
                  <a:schemeClr val="bg1"/>
                </a:solidFill>
              </a:rPr>
              <a:t>job creation</a:t>
            </a:r>
            <a:r>
              <a:rPr lang="en-US" dirty="0">
                <a:solidFill>
                  <a:schemeClr val="bg1"/>
                </a:solidFill>
              </a:rPr>
              <a:t>.</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2810780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09182" y="4922875"/>
            <a:ext cx="8173636" cy="1077218"/>
          </a:xfrm>
          <a:prstGeom prst="rect">
            <a:avLst/>
          </a:prstGeom>
          <a:solidFill>
            <a:schemeClr val="accent6">
              <a:lumMod val="50000"/>
            </a:schemeClr>
          </a:solidFill>
        </p:spPr>
        <p:txBody>
          <a:bodyPr wrap="square" rtlCol="0">
            <a:spAutoFit/>
          </a:bodyPr>
          <a:lstStyle/>
          <a:p>
            <a:r>
              <a:rPr lang="en-US" dirty="0">
                <a:solidFill>
                  <a:schemeClr val="bg1"/>
                </a:solidFill>
              </a:rPr>
              <a:t>The greatest part of </a:t>
            </a:r>
            <a:r>
              <a:rPr lang="en-US" u="sng" dirty="0">
                <a:solidFill>
                  <a:schemeClr val="bg1"/>
                </a:solidFill>
              </a:rPr>
              <a:t>America’s wealth</a:t>
            </a:r>
            <a:r>
              <a:rPr lang="en-US" dirty="0">
                <a:solidFill>
                  <a:schemeClr val="bg1"/>
                </a:solidFill>
              </a:rPr>
              <a:t> lies with family-owned businesses. Family firms comprise 80 to 90 percent of all business enterprises in North America.</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422444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40485" y="4827182"/>
            <a:ext cx="9735879" cy="1631216"/>
          </a:xfrm>
          <a:prstGeom prst="rect">
            <a:avLst/>
          </a:prstGeom>
          <a:solidFill>
            <a:schemeClr val="accent6">
              <a:lumMod val="50000"/>
            </a:schemeClr>
          </a:solidFill>
        </p:spPr>
        <p:txBody>
          <a:bodyPr wrap="square" rtlCol="0">
            <a:spAutoFit/>
          </a:bodyPr>
          <a:lstStyle/>
          <a:p>
            <a:r>
              <a:rPr lang="en-US" dirty="0">
                <a:solidFill>
                  <a:schemeClr val="bg1"/>
                </a:solidFill>
              </a:rPr>
              <a:t>Roughly 90 percent of the families responding to a survey in “From Longevity of Firms to Trans-generational Entrepreneurship of Families: Introducing Family Entrepreneurial Orientation indicated that they control more than a single firm. The results of the survey suggest that there is strong </a:t>
            </a:r>
            <a:r>
              <a:rPr lang="en-US" u="sng" dirty="0">
                <a:solidFill>
                  <a:schemeClr val="bg1"/>
                </a:solidFill>
              </a:rPr>
              <a:t>entrepreneurial activity</a:t>
            </a:r>
            <a:r>
              <a:rPr lang="en-US" dirty="0">
                <a:solidFill>
                  <a:schemeClr val="bg1"/>
                </a:solidFill>
              </a:rPr>
              <a:t> undertaken by controlling families beyond their core (i.e., largest) company.</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486665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07782" y="191386"/>
            <a:ext cx="8176436" cy="1631216"/>
          </a:xfrm>
          <a:prstGeom prst="rect">
            <a:avLst/>
          </a:prstGeom>
          <a:solidFill>
            <a:schemeClr val="accent6">
              <a:lumMod val="50000"/>
            </a:schemeClr>
          </a:solidFill>
        </p:spPr>
        <p:txBody>
          <a:bodyPr wrap="square" rtlCol="0">
            <a:spAutoFit/>
          </a:bodyPr>
          <a:lstStyle/>
          <a:p>
            <a:r>
              <a:rPr lang="en-US" u="sng" dirty="0">
                <a:solidFill>
                  <a:schemeClr val="bg1"/>
                </a:solidFill>
              </a:rPr>
              <a:t>Small businesses</a:t>
            </a:r>
            <a:r>
              <a:rPr lang="en-US" dirty="0">
                <a:solidFill>
                  <a:schemeClr val="bg1"/>
                </a:solidFill>
              </a:rPr>
              <a:t>, including many family firms, employ just over half of US workers. Of 119.9 million non-farm private sector workers in 2006, small firms with fewer than 500 workers employed 60.2 million and large firms employed 59.7 million. Firms with fewer than 20 employees employed 21.6 million.</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238514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71211" y="361509"/>
            <a:ext cx="3169431" cy="1846659"/>
          </a:xfrm>
          <a:prstGeom prst="rect">
            <a:avLst/>
          </a:prstGeom>
          <a:solidFill>
            <a:schemeClr val="accent6">
              <a:lumMod val="50000"/>
            </a:schemeClr>
          </a:solidFill>
        </p:spPr>
        <p:txBody>
          <a:bodyPr wrap="square" rtlCol="0">
            <a:spAutoFit/>
          </a:bodyPr>
          <a:lstStyle/>
          <a:p>
            <a:r>
              <a:rPr lang="en-US" dirty="0">
                <a:solidFill>
                  <a:schemeClr val="bg1"/>
                </a:solidFill>
              </a:rPr>
              <a:t>Research shows that family businesses are less likely to lay off employees regardless of </a:t>
            </a:r>
            <a:r>
              <a:rPr lang="en-US" u="sng" dirty="0">
                <a:solidFill>
                  <a:schemeClr val="bg1"/>
                </a:solidFill>
              </a:rPr>
              <a:t>financial performance</a:t>
            </a:r>
            <a:r>
              <a:rPr lang="en-US" dirty="0">
                <a:solidFill>
                  <a:schemeClr val="bg1"/>
                </a:solidFill>
              </a:rPr>
              <a:t>.</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3442640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594547" cy="6858000"/>
          </a:xfrm>
          <a:prstGeom prst="rect">
            <a:avLst/>
          </a:prstGeom>
        </p:spPr>
      </p:pic>
      <p:sp>
        <p:nvSpPr>
          <p:cNvPr id="2" name="TextBox 1"/>
          <p:cNvSpPr txBox="1"/>
          <p:nvPr/>
        </p:nvSpPr>
        <p:spPr>
          <a:xfrm>
            <a:off x="7910624" y="1674673"/>
            <a:ext cx="3924444" cy="3508653"/>
          </a:xfrm>
          <a:prstGeom prst="rect">
            <a:avLst/>
          </a:prstGeom>
          <a:solidFill>
            <a:schemeClr val="accent6">
              <a:lumMod val="50000"/>
            </a:schemeClr>
          </a:solidFill>
        </p:spPr>
        <p:txBody>
          <a:bodyPr wrap="square" rtlCol="0">
            <a:spAutoFit/>
          </a:bodyPr>
          <a:lstStyle/>
          <a:p>
            <a:r>
              <a:rPr lang="en-US" dirty="0">
                <a:solidFill>
                  <a:schemeClr val="bg1"/>
                </a:solidFill>
              </a:rPr>
              <a:t>Recent research has shown that continued family control can be efficient, since families are, for example, able to positively affect the resource inventory and usage of their firms, apply a long-term perspective allowing for unique strategic positioning, have less human resources problems and higher firm values, or drive new entrepreneurial activity.</a:t>
            </a:r>
          </a:p>
          <a:p>
            <a:endParaRPr lang="en-US" sz="1400" dirty="0">
              <a:solidFill>
                <a:schemeClr val="bg1"/>
              </a:solidFill>
            </a:endParaRPr>
          </a:p>
          <a:p>
            <a:r>
              <a:rPr lang="en-US" sz="1400" dirty="0">
                <a:solidFill>
                  <a:schemeClr val="bg1"/>
                </a:solidFill>
              </a:rPr>
              <a:t>http://www.familybusinesscenter.com/resources/family-business-facts/</a:t>
            </a:r>
          </a:p>
        </p:txBody>
      </p:sp>
    </p:spTree>
    <p:extLst>
      <p:ext uri="{BB962C8B-B14F-4D97-AF65-F5344CB8AC3E}">
        <p14:creationId xmlns:p14="http://schemas.microsoft.com/office/powerpoint/2010/main" val="864601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18718</TotalTime>
  <Words>681</Words>
  <Application>Microsoft Office PowerPoint</Application>
  <PresentationFormat>Widescreen</PresentationFormat>
  <Paragraphs>62</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615</cp:revision>
  <dcterms:created xsi:type="dcterms:W3CDTF">2016-07-19T04:55:11Z</dcterms:created>
  <dcterms:modified xsi:type="dcterms:W3CDTF">2016-10-27T00:43:51Z</dcterms:modified>
</cp:coreProperties>
</file>