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5" r:id="rId3"/>
    <p:sldId id="346" r:id="rId4"/>
    <p:sldId id="347" r:id="rId5"/>
    <p:sldId id="348" r:id="rId6"/>
    <p:sldId id="349" r:id="rId7"/>
    <p:sldId id="350" r:id="rId8"/>
    <p:sldId id="351" r:id="rId9"/>
    <p:sldId id="352" r:id="rId10"/>
    <p:sldId id="353" r:id="rId11"/>
    <p:sldId id="354" r:id="rId12"/>
    <p:sldId id="355" r:id="rId13"/>
    <p:sldId id="356" r:id="rId14"/>
    <p:sldId id="357" r:id="rId15"/>
    <p:sldId id="358" r:id="rId16"/>
    <p:sldId id="359"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501F"/>
    <a:srgbClr val="D2742E"/>
    <a:srgbClr val="4C0822"/>
    <a:srgbClr val="C6184E"/>
    <a:srgbClr val="EC5E8A"/>
    <a:srgbClr val="CD5B05"/>
    <a:srgbClr val="E92B73"/>
    <a:srgbClr val="EF5F25"/>
    <a:srgbClr val="AE1237"/>
    <a:srgbClr val="F56A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17" autoAdjust="0"/>
    <p:restoredTop sz="94660"/>
  </p:normalViewPr>
  <p:slideViewPr>
    <p:cSldViewPr snapToGrid="0">
      <p:cViewPr varScale="1">
        <p:scale>
          <a:sx n="90" d="100"/>
          <a:sy n="90" d="100"/>
        </p:scale>
        <p:origin x="4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chemeClr val="accent6">
                <a:lumMod val="60000"/>
                <a:lumOff val="40000"/>
              </a:schemeClr>
            </a:gs>
            <a:gs pos="98230">
              <a:schemeClr val="accent6">
                <a:lumMod val="50000"/>
              </a:schemeClr>
            </a:gs>
            <a:gs pos="60000">
              <a:schemeClr val="accent6">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10/26/2016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1524000" y="4872819"/>
            <a:ext cx="8878784" cy="1446550"/>
          </a:xfrm>
          <a:prstGeom prst="rect">
            <a:avLst/>
          </a:prstGeom>
          <a:noFill/>
        </p:spPr>
        <p:txBody>
          <a:bodyPr wrap="square" rtlCol="0">
            <a:spAutoFit/>
          </a:bodyPr>
          <a:lstStyle/>
          <a:p>
            <a:pPr algn="ctr"/>
            <a:r>
              <a:rPr lang="en-US" sz="4400" dirty="0">
                <a:solidFill>
                  <a:schemeClr val="bg1"/>
                </a:solidFill>
              </a:rPr>
              <a:t>ENTREPRENEUR</a:t>
            </a:r>
          </a:p>
          <a:p>
            <a:pPr algn="ctr"/>
            <a:r>
              <a:rPr lang="en-US" sz="4400">
                <a:solidFill>
                  <a:schemeClr val="bg1"/>
                </a:solidFill>
              </a:rPr>
              <a:t>Accounting</a:t>
            </a:r>
            <a:endParaRPr lang="en-US" sz="4400" dirty="0">
              <a:solidFill>
                <a:schemeClr val="bg1"/>
              </a:solidFill>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3513" r="19564" b="12470"/>
          <a:stretch/>
        </p:blipFill>
        <p:spPr>
          <a:xfrm>
            <a:off x="72228" y="2299854"/>
            <a:ext cx="2422566" cy="2887245"/>
          </a:xfrm>
          <a:prstGeom prst="ellipse">
            <a:avLst/>
          </a:prstGeom>
        </p:spPr>
      </p:pic>
      <p:pic>
        <p:nvPicPr>
          <p:cNvPr id="9" name="Picture 8"/>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5" name="Picture 14"/>
          <p:cNvPicPr>
            <a:picLocks noChangeAspect="1"/>
          </p:cNvPicPr>
          <p:nvPr/>
        </p:nvPicPr>
        <p:blipFill rotWithShape="1">
          <a:blip r:embed="rId6">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3513" r="19564" b="12470"/>
          <a:stretch/>
        </p:blipFill>
        <p:spPr>
          <a:xfrm>
            <a:off x="9676410" y="2299853"/>
            <a:ext cx="2422566" cy="2887245"/>
          </a:xfrm>
          <a:prstGeom prst="ellipse">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33914" y="3042154"/>
            <a:ext cx="3870253" cy="3570208"/>
          </a:xfrm>
          <a:prstGeom prst="rect">
            <a:avLst/>
          </a:prstGeom>
          <a:solidFill>
            <a:schemeClr val="accent6">
              <a:lumMod val="50000"/>
            </a:schemeClr>
          </a:solidFill>
        </p:spPr>
        <p:txBody>
          <a:bodyPr wrap="square" rtlCol="0">
            <a:spAutoFit/>
          </a:bodyPr>
          <a:lstStyle/>
          <a:p>
            <a:r>
              <a:rPr lang="en-US" b="1" dirty="0">
                <a:solidFill>
                  <a:schemeClr val="bg1"/>
                </a:solidFill>
              </a:rPr>
              <a:t>Balance Sheet</a:t>
            </a:r>
          </a:p>
          <a:p>
            <a:endParaRPr lang="en-US" dirty="0">
              <a:solidFill>
                <a:schemeClr val="bg1"/>
              </a:solidFill>
            </a:endParaRPr>
          </a:p>
          <a:p>
            <a:r>
              <a:rPr lang="en-US" dirty="0">
                <a:solidFill>
                  <a:schemeClr val="bg1"/>
                </a:solidFill>
              </a:rPr>
              <a:t>Keeping current and detailed notes serves as a complete record of finances. A balance sheet shows financial data for a specific period of time, such as a month, a quarter, or a year. A complete balance sheet will have all debits and credits recorded on it to show current financial position.</a:t>
            </a:r>
          </a:p>
          <a:p>
            <a:endParaRPr lang="en-US" dirty="0">
              <a:solidFill>
                <a:schemeClr val="bg1"/>
              </a:solidFill>
            </a:endParaRPr>
          </a:p>
          <a:p>
            <a:r>
              <a:rPr lang="en-US" sz="1400" dirty="0">
                <a:solidFill>
                  <a:schemeClr val="bg1"/>
                </a:solidFill>
              </a:rPr>
              <a:t>https://www.ignitespot.com/kids-guide-to-accounting</a:t>
            </a:r>
          </a:p>
        </p:txBody>
      </p:sp>
      <p:sp>
        <p:nvSpPr>
          <p:cNvPr id="4" name="TextBox 3"/>
          <p:cNvSpPr txBox="1"/>
          <p:nvPr/>
        </p:nvSpPr>
        <p:spPr>
          <a:xfrm>
            <a:off x="10696354" y="6501127"/>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85273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4378841" y="1920895"/>
            <a:ext cx="3434317" cy="3016210"/>
          </a:xfrm>
          <a:prstGeom prst="rect">
            <a:avLst/>
          </a:prstGeom>
          <a:solidFill>
            <a:schemeClr val="accent6">
              <a:lumMod val="50000"/>
            </a:schemeClr>
          </a:solidFill>
        </p:spPr>
        <p:txBody>
          <a:bodyPr wrap="square" rtlCol="0">
            <a:spAutoFit/>
          </a:bodyPr>
          <a:lstStyle/>
          <a:p>
            <a:r>
              <a:rPr lang="en-US" b="1" dirty="0">
                <a:solidFill>
                  <a:schemeClr val="bg1"/>
                </a:solidFill>
              </a:rPr>
              <a:t>General Ledger</a:t>
            </a:r>
          </a:p>
          <a:p>
            <a:endParaRPr lang="en-US" dirty="0">
              <a:solidFill>
                <a:schemeClr val="bg1"/>
              </a:solidFill>
            </a:endParaRPr>
          </a:p>
          <a:p>
            <a:r>
              <a:rPr lang="en-US" dirty="0">
                <a:solidFill>
                  <a:schemeClr val="bg1"/>
                </a:solidFill>
              </a:rPr>
              <a:t>A general ledger holds balance sheets and other pieces of someone's complete financial position, such as documentation about debts, investment interest, and assets (items owned).</a:t>
            </a:r>
          </a:p>
          <a:p>
            <a:endParaRPr lang="en-US" dirty="0">
              <a:solidFill>
                <a:schemeClr val="bg1"/>
              </a:solidFill>
            </a:endParaRPr>
          </a:p>
          <a:p>
            <a:r>
              <a:rPr lang="en-US" sz="1400" dirty="0">
                <a:solidFill>
                  <a:schemeClr val="bg1"/>
                </a:solidFill>
              </a:rPr>
              <a:t>https://www.ignitespot.com/kids-guide-to-accounting</a:t>
            </a:r>
          </a:p>
        </p:txBody>
      </p:sp>
      <p:sp>
        <p:nvSpPr>
          <p:cNvPr id="4" name="TextBox 3"/>
          <p:cNvSpPr txBox="1"/>
          <p:nvPr/>
        </p:nvSpPr>
        <p:spPr>
          <a:xfrm>
            <a:off x="10696354" y="6501127"/>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1106195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8761228" y="535900"/>
            <a:ext cx="3253563" cy="5786199"/>
          </a:xfrm>
          <a:prstGeom prst="rect">
            <a:avLst/>
          </a:prstGeom>
          <a:solidFill>
            <a:schemeClr val="accent6">
              <a:lumMod val="50000"/>
            </a:schemeClr>
          </a:solidFill>
        </p:spPr>
        <p:txBody>
          <a:bodyPr wrap="square" rtlCol="0">
            <a:spAutoFit/>
          </a:bodyPr>
          <a:lstStyle/>
          <a:p>
            <a:r>
              <a:rPr lang="en-US" b="1" u="sng" dirty="0">
                <a:solidFill>
                  <a:schemeClr val="bg1"/>
                </a:solidFill>
              </a:rPr>
              <a:t>Assets and Liabilities</a:t>
            </a:r>
          </a:p>
          <a:p>
            <a:endParaRPr lang="en-US" dirty="0">
              <a:solidFill>
                <a:schemeClr val="bg1"/>
              </a:solidFill>
            </a:endParaRPr>
          </a:p>
          <a:p>
            <a:r>
              <a:rPr lang="en-US" dirty="0">
                <a:solidFill>
                  <a:schemeClr val="bg1"/>
                </a:solidFill>
              </a:rPr>
              <a:t>Assets are basically anything that is owned and adds value to your business.  Usually assets can be turned into cash pretty quickly if extra money is needed.  </a:t>
            </a:r>
          </a:p>
          <a:p>
            <a:endParaRPr lang="en-US" dirty="0">
              <a:solidFill>
                <a:schemeClr val="bg1"/>
              </a:solidFill>
            </a:endParaRPr>
          </a:p>
          <a:p>
            <a:r>
              <a:rPr lang="en-US" dirty="0">
                <a:solidFill>
                  <a:schemeClr val="bg1"/>
                </a:solidFill>
              </a:rPr>
              <a:t>If you run a t-shirt printing business, your assets would include everything from ink, to screens, to t-shirts all the way to how much money is in the bank. </a:t>
            </a:r>
          </a:p>
          <a:p>
            <a:endParaRPr lang="en-US" dirty="0">
              <a:solidFill>
                <a:schemeClr val="bg1"/>
              </a:solidFill>
            </a:endParaRPr>
          </a:p>
          <a:p>
            <a:r>
              <a:rPr lang="en-US" dirty="0">
                <a:solidFill>
                  <a:schemeClr val="bg1"/>
                </a:solidFill>
              </a:rPr>
              <a:t>Liabilities are what you owe and they remove value.  These are debts: like loans, payments on equipment and things like that.</a:t>
            </a:r>
            <a:r>
              <a:rPr lang="en-US" dirty="0"/>
              <a:t> </a:t>
            </a:r>
          </a:p>
          <a:p>
            <a:endParaRPr lang="en-US" dirty="0">
              <a:solidFill>
                <a:schemeClr val="bg1"/>
              </a:solidFill>
            </a:endParaRPr>
          </a:p>
          <a:p>
            <a:r>
              <a:rPr lang="en-US" sz="1400" dirty="0">
                <a:solidFill>
                  <a:schemeClr val="bg1"/>
                </a:solidFill>
              </a:rPr>
              <a:t>http://www.teenbusinesscentral.com/basic-financialaccounting-terms-for-teens/</a:t>
            </a:r>
          </a:p>
        </p:txBody>
      </p:sp>
      <p:sp>
        <p:nvSpPr>
          <p:cNvPr id="4" name="TextBox 3"/>
          <p:cNvSpPr txBox="1"/>
          <p:nvPr/>
        </p:nvSpPr>
        <p:spPr>
          <a:xfrm>
            <a:off x="10696354" y="6501127"/>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3110816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40241" y="267056"/>
            <a:ext cx="4742121" cy="3293209"/>
          </a:xfrm>
          <a:prstGeom prst="rect">
            <a:avLst/>
          </a:prstGeom>
          <a:solidFill>
            <a:schemeClr val="accent6">
              <a:lumMod val="50000"/>
            </a:schemeClr>
          </a:solidFill>
        </p:spPr>
        <p:txBody>
          <a:bodyPr wrap="square" rtlCol="0">
            <a:spAutoFit/>
          </a:bodyPr>
          <a:lstStyle/>
          <a:p>
            <a:r>
              <a:rPr lang="en-US" b="1" dirty="0">
                <a:solidFill>
                  <a:schemeClr val="bg1"/>
                </a:solidFill>
              </a:rPr>
              <a:t>Income and Expenses</a:t>
            </a:r>
          </a:p>
          <a:p>
            <a:endParaRPr lang="en-US" dirty="0">
              <a:solidFill>
                <a:schemeClr val="bg1"/>
              </a:solidFill>
            </a:endParaRPr>
          </a:p>
          <a:p>
            <a:pPr fontAlgn="base"/>
            <a:r>
              <a:rPr lang="en-US" dirty="0">
                <a:solidFill>
                  <a:schemeClr val="bg1"/>
                </a:solidFill>
              </a:rPr>
              <a:t>Income is how much money is coming in.  Income does not equal profit.  Profit is when expenses have been subtracted from our income.  Revenue is the same as income.</a:t>
            </a:r>
          </a:p>
          <a:p>
            <a:pPr fontAlgn="base"/>
            <a:endParaRPr lang="en-US" dirty="0">
              <a:solidFill>
                <a:schemeClr val="bg1"/>
              </a:solidFill>
            </a:endParaRPr>
          </a:p>
          <a:p>
            <a:pPr fontAlgn="base"/>
            <a:r>
              <a:rPr lang="en-US" dirty="0">
                <a:solidFill>
                  <a:schemeClr val="bg1"/>
                </a:solidFill>
              </a:rPr>
              <a:t>Expenses are anything we need to pay out.  Bills, supplies, employees, postage, taxes, </a:t>
            </a:r>
            <a:r>
              <a:rPr lang="en-US" dirty="0" err="1">
                <a:solidFill>
                  <a:schemeClr val="bg1"/>
                </a:solidFill>
              </a:rPr>
              <a:t>etc</a:t>
            </a:r>
            <a:r>
              <a:rPr lang="en-US" dirty="0">
                <a:solidFill>
                  <a:schemeClr val="bg1"/>
                </a:solidFill>
              </a:rPr>
              <a:t>…</a:t>
            </a:r>
          </a:p>
          <a:p>
            <a:endParaRPr lang="en-US" dirty="0">
              <a:solidFill>
                <a:schemeClr val="bg1"/>
              </a:solidFill>
            </a:endParaRPr>
          </a:p>
          <a:p>
            <a:r>
              <a:rPr lang="en-US" sz="1400" dirty="0">
                <a:solidFill>
                  <a:schemeClr val="bg1"/>
                </a:solidFill>
              </a:rPr>
              <a:t>http://www.teenbusinesscentral.com/basic-financialaccounting-terms-for-teens/</a:t>
            </a:r>
          </a:p>
        </p:txBody>
      </p:sp>
      <p:sp>
        <p:nvSpPr>
          <p:cNvPr id="4" name="TextBox 3"/>
          <p:cNvSpPr txBox="1"/>
          <p:nvPr/>
        </p:nvSpPr>
        <p:spPr>
          <a:xfrm>
            <a:off x="10696354" y="6501127"/>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786173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446566" y="3765168"/>
            <a:ext cx="6368903" cy="2800767"/>
          </a:xfrm>
          <a:prstGeom prst="rect">
            <a:avLst/>
          </a:prstGeom>
          <a:solidFill>
            <a:schemeClr val="accent6">
              <a:lumMod val="50000"/>
            </a:schemeClr>
          </a:solidFill>
        </p:spPr>
        <p:txBody>
          <a:bodyPr wrap="square" rtlCol="0">
            <a:spAutoFit/>
          </a:bodyPr>
          <a:lstStyle/>
          <a:p>
            <a:r>
              <a:rPr lang="en-US" b="1" dirty="0">
                <a:solidFill>
                  <a:schemeClr val="bg1"/>
                </a:solidFill>
              </a:rPr>
              <a:t>Accounts Receivable and Accounts Payable </a:t>
            </a:r>
          </a:p>
          <a:p>
            <a:endParaRPr lang="en-US" dirty="0">
              <a:solidFill>
                <a:schemeClr val="bg1"/>
              </a:solidFill>
            </a:endParaRPr>
          </a:p>
          <a:p>
            <a:pPr fontAlgn="base"/>
            <a:r>
              <a:rPr lang="en-US" u="sng" dirty="0">
                <a:solidFill>
                  <a:schemeClr val="bg1"/>
                </a:solidFill>
              </a:rPr>
              <a:t>Accounts</a:t>
            </a:r>
            <a:r>
              <a:rPr lang="en-US" dirty="0">
                <a:solidFill>
                  <a:schemeClr val="bg1"/>
                </a:solidFill>
              </a:rPr>
              <a:t> Receivable is money that is owed to you by a customer or client.  </a:t>
            </a:r>
          </a:p>
          <a:p>
            <a:pPr fontAlgn="base"/>
            <a:endParaRPr lang="en-US" dirty="0">
              <a:solidFill>
                <a:schemeClr val="bg1"/>
              </a:solidFill>
            </a:endParaRPr>
          </a:p>
          <a:p>
            <a:pPr fontAlgn="base"/>
            <a:r>
              <a:rPr lang="en-US" dirty="0">
                <a:solidFill>
                  <a:schemeClr val="bg1"/>
                </a:solidFill>
              </a:rPr>
              <a:t>Accounts Payable is money that you owe. Usually this is money owed to suppliers who send you what you need on a promise that you will pay them. </a:t>
            </a:r>
          </a:p>
          <a:p>
            <a:endParaRPr lang="en-US" dirty="0">
              <a:solidFill>
                <a:schemeClr val="bg1"/>
              </a:solidFill>
            </a:endParaRPr>
          </a:p>
          <a:p>
            <a:r>
              <a:rPr lang="en-US" sz="1400" dirty="0">
                <a:solidFill>
                  <a:schemeClr val="bg1"/>
                </a:solidFill>
              </a:rPr>
              <a:t>http://www.teenbusinesscentral.com/basic-financialaccounting-terms-for-teens/</a:t>
            </a:r>
          </a:p>
        </p:txBody>
      </p:sp>
      <p:sp>
        <p:nvSpPr>
          <p:cNvPr id="4" name="TextBox 3"/>
          <p:cNvSpPr txBox="1"/>
          <p:nvPr/>
        </p:nvSpPr>
        <p:spPr>
          <a:xfrm>
            <a:off x="10696354" y="6501127"/>
            <a:ext cx="1201479" cy="249642"/>
          </a:xfrm>
          <a:prstGeom prst="rect">
            <a:avLst/>
          </a:prstGeom>
          <a:solidFill>
            <a:schemeClr val="bg1">
              <a:lumMod val="65000"/>
            </a:schemeClr>
          </a:solid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835541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4710225" y="3871494"/>
            <a:ext cx="7272670" cy="2800767"/>
          </a:xfrm>
          <a:prstGeom prst="rect">
            <a:avLst/>
          </a:prstGeom>
          <a:solidFill>
            <a:schemeClr val="accent6">
              <a:lumMod val="50000"/>
            </a:schemeClr>
          </a:solidFill>
        </p:spPr>
        <p:txBody>
          <a:bodyPr wrap="square" rtlCol="0">
            <a:spAutoFit/>
          </a:bodyPr>
          <a:lstStyle/>
          <a:p>
            <a:r>
              <a:rPr lang="en-US" b="1" dirty="0">
                <a:solidFill>
                  <a:schemeClr val="bg1"/>
                </a:solidFill>
              </a:rPr>
              <a:t>Equity and Working Capital</a:t>
            </a:r>
          </a:p>
          <a:p>
            <a:endParaRPr lang="en-US" dirty="0">
              <a:solidFill>
                <a:schemeClr val="bg1"/>
              </a:solidFill>
            </a:endParaRPr>
          </a:p>
          <a:p>
            <a:pPr fontAlgn="base"/>
            <a:r>
              <a:rPr lang="en-US" dirty="0">
                <a:solidFill>
                  <a:schemeClr val="bg1"/>
                </a:solidFill>
              </a:rPr>
              <a:t>Equity is how much you have in the business.  It is how much the business is worth if you are the only person working.  </a:t>
            </a:r>
            <a:r>
              <a:rPr lang="en-US" u="sng" dirty="0">
                <a:solidFill>
                  <a:schemeClr val="bg1"/>
                </a:solidFill>
              </a:rPr>
              <a:t>Equity</a:t>
            </a:r>
            <a:r>
              <a:rPr lang="en-US" dirty="0">
                <a:solidFill>
                  <a:schemeClr val="bg1"/>
                </a:solidFill>
              </a:rPr>
              <a:t> is split when there is more than one person in a business. </a:t>
            </a:r>
          </a:p>
          <a:p>
            <a:pPr fontAlgn="base"/>
            <a:endParaRPr lang="en-US" dirty="0">
              <a:solidFill>
                <a:schemeClr val="bg1"/>
              </a:solidFill>
            </a:endParaRPr>
          </a:p>
          <a:p>
            <a:pPr fontAlgn="base"/>
            <a:r>
              <a:rPr lang="en-US" u="sng" dirty="0">
                <a:solidFill>
                  <a:schemeClr val="bg1"/>
                </a:solidFill>
              </a:rPr>
              <a:t>Working Capital</a:t>
            </a:r>
            <a:r>
              <a:rPr lang="en-US" dirty="0">
                <a:solidFill>
                  <a:schemeClr val="bg1"/>
                </a:solidFill>
              </a:rPr>
              <a:t> is how much total investment is in your current assets.  This includes cash, payments owed to you (Accounts Receivable) and inventory.</a:t>
            </a:r>
          </a:p>
          <a:p>
            <a:endParaRPr lang="en-US" dirty="0">
              <a:solidFill>
                <a:schemeClr val="bg1"/>
              </a:solidFill>
            </a:endParaRPr>
          </a:p>
          <a:p>
            <a:r>
              <a:rPr lang="en-US" sz="1400" dirty="0">
                <a:solidFill>
                  <a:schemeClr val="bg1"/>
                </a:solidFill>
              </a:rPr>
              <a:t>http://www.teenbusinesscentral.com/basic-financialaccounting-terms-for-teens/</a:t>
            </a:r>
          </a:p>
        </p:txBody>
      </p:sp>
      <p:sp>
        <p:nvSpPr>
          <p:cNvPr id="4" name="TextBox 3"/>
          <p:cNvSpPr txBox="1"/>
          <p:nvPr/>
        </p:nvSpPr>
        <p:spPr>
          <a:xfrm>
            <a:off x="244549" y="6422619"/>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815321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87079" y="298954"/>
            <a:ext cx="3476847" cy="2031325"/>
          </a:xfrm>
          <a:prstGeom prst="rect">
            <a:avLst/>
          </a:prstGeom>
          <a:solidFill>
            <a:schemeClr val="accent6">
              <a:lumMod val="50000"/>
            </a:schemeClr>
          </a:solidFill>
        </p:spPr>
        <p:txBody>
          <a:bodyPr wrap="square" rtlCol="0">
            <a:spAutoFit/>
          </a:bodyPr>
          <a:lstStyle/>
          <a:p>
            <a:r>
              <a:rPr lang="en-US" dirty="0">
                <a:solidFill>
                  <a:schemeClr val="bg1"/>
                </a:solidFill>
              </a:rPr>
              <a:t>While most people will not need to know the most intricate of accounting terms and procedures, a working knowledge of practical accounting terms and procedures will be useful in your personal budget and financial planning.</a:t>
            </a:r>
            <a:endParaRPr lang="en-US" sz="1400" dirty="0">
              <a:solidFill>
                <a:schemeClr val="bg1"/>
              </a:solidFill>
            </a:endParaRPr>
          </a:p>
        </p:txBody>
      </p:sp>
      <p:sp>
        <p:nvSpPr>
          <p:cNvPr id="4" name="TextBox 3"/>
          <p:cNvSpPr txBox="1"/>
          <p:nvPr/>
        </p:nvSpPr>
        <p:spPr>
          <a:xfrm>
            <a:off x="10696354" y="6501127"/>
            <a:ext cx="1201479" cy="249642"/>
          </a:xfrm>
          <a:prstGeom prst="rect">
            <a:avLst/>
          </a:prstGeom>
          <a:solidFill>
            <a:schemeClr val="bg1">
              <a:lumMod val="65000"/>
            </a:schemeClr>
          </a:solid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1446712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extBox 4"/>
          <p:cNvSpPr txBox="1"/>
          <p:nvPr/>
        </p:nvSpPr>
        <p:spPr>
          <a:xfrm>
            <a:off x="350876" y="3714766"/>
            <a:ext cx="6996222" cy="3016210"/>
          </a:xfrm>
          <a:prstGeom prst="rect">
            <a:avLst/>
          </a:prstGeom>
          <a:solidFill>
            <a:schemeClr val="accent6">
              <a:lumMod val="50000"/>
            </a:schemeClr>
          </a:solidFill>
        </p:spPr>
        <p:txBody>
          <a:bodyPr wrap="square" rtlCol="0">
            <a:spAutoFit/>
          </a:bodyPr>
          <a:lstStyle/>
          <a:p>
            <a:pPr algn="ctr"/>
            <a:r>
              <a:rPr lang="en-US" sz="2800" dirty="0">
                <a:solidFill>
                  <a:schemeClr val="bg1"/>
                </a:solidFill>
              </a:rPr>
              <a:t>Key Words</a:t>
            </a:r>
          </a:p>
          <a:p>
            <a:r>
              <a:rPr lang="en-US" dirty="0">
                <a:solidFill>
                  <a:schemeClr val="bg1"/>
                </a:solidFill>
              </a:rPr>
              <a:t>keep track of money</a:t>
            </a:r>
            <a:r>
              <a:rPr lang="en-US" i="1" dirty="0">
                <a:solidFill>
                  <a:schemeClr val="bg1"/>
                </a:solidFill>
                <a:cs typeface="Arial" panose="020B0604020202020204" pitchFamily="34" charset="0"/>
              </a:rPr>
              <a:t>	 </a:t>
            </a:r>
            <a:r>
              <a:rPr lang="en-US" dirty="0">
                <a:solidFill>
                  <a:schemeClr val="bg1"/>
                </a:solidFill>
                <a:cs typeface="Arial" panose="020B0604020202020204" pitchFamily="34" charset="0"/>
              </a:rPr>
              <a:t>accounting		</a:t>
            </a:r>
            <a:r>
              <a:rPr lang="en-US" dirty="0">
                <a:solidFill>
                  <a:schemeClr val="bg1"/>
                </a:solidFill>
              </a:rPr>
              <a:t> accountant</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money management </a:t>
            </a:r>
            <a:r>
              <a:rPr lang="en-US" dirty="0">
                <a:solidFill>
                  <a:schemeClr val="bg1"/>
                </a:solidFill>
                <a:cs typeface="Arial" panose="020B0604020202020204" pitchFamily="34" charset="0"/>
              </a:rPr>
              <a:t>	 </a:t>
            </a:r>
            <a:r>
              <a:rPr lang="en-US" dirty="0">
                <a:solidFill>
                  <a:schemeClr val="bg1"/>
                </a:solidFill>
              </a:rPr>
              <a:t>earning money</a:t>
            </a:r>
            <a:r>
              <a:rPr lang="en-US" dirty="0">
                <a:solidFill>
                  <a:schemeClr val="bg1"/>
                </a:solidFill>
                <a:cs typeface="Arial" panose="020B0604020202020204" pitchFamily="34" charset="0"/>
              </a:rPr>
              <a:t>		</a:t>
            </a:r>
            <a:r>
              <a:rPr lang="en-US" dirty="0">
                <a:solidFill>
                  <a:schemeClr val="bg1"/>
                </a:solidFill>
              </a:rPr>
              <a:t> finances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investments </a:t>
            </a:r>
            <a:r>
              <a:rPr lang="en-US" dirty="0">
                <a:solidFill>
                  <a:schemeClr val="bg1"/>
                </a:solidFill>
                <a:cs typeface="Arial" panose="020B0604020202020204" pitchFamily="34" charset="0"/>
              </a:rPr>
              <a:t>		 </a:t>
            </a:r>
            <a:r>
              <a:rPr lang="en-US" dirty="0">
                <a:solidFill>
                  <a:schemeClr val="bg1"/>
                </a:solidFill>
              </a:rPr>
              <a:t>revenue	 </a:t>
            </a:r>
            <a:r>
              <a:rPr lang="en-US" dirty="0">
                <a:solidFill>
                  <a:schemeClr val="bg1"/>
                </a:solidFill>
                <a:cs typeface="Arial" panose="020B0604020202020204" pitchFamily="34" charset="0"/>
              </a:rPr>
              <a:t>		</a:t>
            </a:r>
            <a:r>
              <a:rPr lang="en-US" dirty="0">
                <a:solidFill>
                  <a:schemeClr val="bg1"/>
                </a:solidFill>
              </a:rPr>
              <a:t> expenses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tracking and analyzing </a:t>
            </a:r>
            <a:r>
              <a:rPr lang="en-US" dirty="0">
                <a:solidFill>
                  <a:schemeClr val="bg1"/>
                </a:solidFill>
                <a:cs typeface="Arial" panose="020B0604020202020204" pitchFamily="34" charset="0"/>
              </a:rPr>
              <a:t>	 </a:t>
            </a:r>
            <a:r>
              <a:rPr lang="en-US" dirty="0">
                <a:solidFill>
                  <a:schemeClr val="bg1"/>
                </a:solidFill>
              </a:rPr>
              <a:t>bookkeeping		accounts	</a:t>
            </a:r>
            <a:r>
              <a:rPr lang="en-US" dirty="0">
                <a:solidFill>
                  <a:schemeClr val="bg1"/>
                </a:solidFill>
                <a:cs typeface="Arial" panose="020B0604020202020204" pitchFamily="34" charset="0"/>
              </a:rPr>
              <a:t>	 </a:t>
            </a:r>
          </a:p>
          <a:p>
            <a:r>
              <a:rPr lang="en-US" dirty="0">
                <a:solidFill>
                  <a:schemeClr val="bg1"/>
                </a:solidFill>
              </a:rPr>
              <a:t>assets and liabilities</a:t>
            </a:r>
            <a:r>
              <a:rPr lang="en-US" altLang="en-US" dirty="0">
                <a:solidFill>
                  <a:schemeClr val="bg1"/>
                </a:solidFill>
                <a:cs typeface="Arial" panose="020B0604020202020204" pitchFamily="34" charset="0"/>
              </a:rPr>
              <a:t>	 </a:t>
            </a:r>
            <a:r>
              <a:rPr lang="en-US" dirty="0">
                <a:solidFill>
                  <a:schemeClr val="bg1"/>
                </a:solidFill>
              </a:rPr>
              <a:t>working capital	</a:t>
            </a:r>
            <a:r>
              <a:rPr lang="en-US" dirty="0">
                <a:solidFill>
                  <a:schemeClr val="bg1"/>
                </a:solidFill>
                <a:cs typeface="Arial" panose="020B0604020202020204" pitchFamily="34" charset="0"/>
              </a:rPr>
              <a:t>	</a:t>
            </a:r>
            <a:r>
              <a:rPr lang="en-US" dirty="0">
                <a:solidFill>
                  <a:schemeClr val="bg1"/>
                </a:solidFill>
              </a:rPr>
              <a:t> equity</a:t>
            </a:r>
            <a:endParaRPr lang="en-US" dirty="0">
              <a:solidFill>
                <a:schemeClr val="bg1"/>
              </a:solidFill>
              <a:cs typeface="Arial" panose="020B0604020202020204" pitchFamily="34" charset="0"/>
            </a:endParaRPr>
          </a:p>
        </p:txBody>
      </p:sp>
      <p:sp>
        <p:nvSpPr>
          <p:cNvPr id="4" name="TextBox 3"/>
          <p:cNvSpPr txBox="1"/>
          <p:nvPr/>
        </p:nvSpPr>
        <p:spPr>
          <a:xfrm>
            <a:off x="10696354" y="6501127"/>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139560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150"/>
            <a:ext cx="12192000" cy="6828849"/>
          </a:xfrm>
          <a:prstGeom prst="rect">
            <a:avLst/>
          </a:prstGeom>
        </p:spPr>
      </p:pic>
      <p:sp>
        <p:nvSpPr>
          <p:cNvPr id="2" name="TextBox 1"/>
          <p:cNvSpPr txBox="1"/>
          <p:nvPr/>
        </p:nvSpPr>
        <p:spPr>
          <a:xfrm>
            <a:off x="854149" y="4592989"/>
            <a:ext cx="10483702" cy="1908215"/>
          </a:xfrm>
          <a:prstGeom prst="rect">
            <a:avLst/>
          </a:prstGeom>
          <a:solidFill>
            <a:schemeClr val="accent6">
              <a:lumMod val="50000"/>
            </a:schemeClr>
          </a:solidFill>
        </p:spPr>
        <p:txBody>
          <a:bodyPr wrap="square" rtlCol="0">
            <a:spAutoFit/>
          </a:bodyPr>
          <a:lstStyle/>
          <a:p>
            <a:r>
              <a:rPr lang="en-US" dirty="0">
                <a:solidFill>
                  <a:schemeClr val="bg1"/>
                </a:solidFill>
              </a:rPr>
              <a:t>You’ve probably heard the word </a:t>
            </a:r>
            <a:r>
              <a:rPr lang="en-US" u="sng" dirty="0">
                <a:solidFill>
                  <a:schemeClr val="bg1"/>
                </a:solidFill>
              </a:rPr>
              <a:t>accounting</a:t>
            </a:r>
            <a:r>
              <a:rPr lang="en-US" dirty="0">
                <a:solidFill>
                  <a:schemeClr val="bg1"/>
                </a:solidFill>
              </a:rPr>
              <a:t> before and not given it much thought. You may know it has something to do with business or money. You may know that many people study to be </a:t>
            </a:r>
            <a:r>
              <a:rPr lang="en-US" u="sng" dirty="0">
                <a:solidFill>
                  <a:schemeClr val="bg1"/>
                </a:solidFill>
              </a:rPr>
              <a:t>accountants</a:t>
            </a:r>
            <a:r>
              <a:rPr lang="en-US" dirty="0">
                <a:solidFill>
                  <a:schemeClr val="bg1"/>
                </a:solidFill>
              </a:rPr>
              <a:t> and associate the word with taxes. You may even be confused about the actual definition of accounting.</a:t>
            </a:r>
          </a:p>
          <a:p>
            <a:endParaRPr lang="en-US" dirty="0">
              <a:solidFill>
                <a:schemeClr val="bg1"/>
              </a:solidFill>
            </a:endParaRPr>
          </a:p>
          <a:p>
            <a:r>
              <a:rPr lang="en-US" dirty="0">
                <a:solidFill>
                  <a:schemeClr val="bg1"/>
                </a:solidFill>
              </a:rPr>
              <a:t>Simply speaking, accounting is how we </a:t>
            </a:r>
            <a:r>
              <a:rPr lang="en-US" u="sng" dirty="0">
                <a:solidFill>
                  <a:schemeClr val="bg1"/>
                </a:solidFill>
              </a:rPr>
              <a:t>keep track of money </a:t>
            </a:r>
            <a:r>
              <a:rPr lang="en-US" dirty="0">
                <a:solidFill>
                  <a:schemeClr val="bg1"/>
                </a:solidFill>
              </a:rPr>
              <a:t>or how we account (count) for where money goes.</a:t>
            </a:r>
          </a:p>
          <a:p>
            <a:endParaRPr lang="en-US" sz="1400" dirty="0">
              <a:solidFill>
                <a:schemeClr val="bg1"/>
              </a:solidFill>
            </a:endParaRPr>
          </a:p>
          <a:p>
            <a:r>
              <a:rPr lang="en-US" sz="1400" dirty="0">
                <a:solidFill>
                  <a:schemeClr val="bg1"/>
                </a:solidFill>
              </a:rPr>
              <a:t>http://www.teenbusinesscentral.com/basic-financialaccounting-terms-for-teens/</a:t>
            </a:r>
          </a:p>
        </p:txBody>
      </p:sp>
      <p:sp>
        <p:nvSpPr>
          <p:cNvPr id="5" name="TextBox 4"/>
          <p:cNvSpPr txBox="1"/>
          <p:nvPr/>
        </p:nvSpPr>
        <p:spPr>
          <a:xfrm>
            <a:off x="10816856" y="6501204"/>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3563320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87078" y="862480"/>
            <a:ext cx="3062178" cy="4893647"/>
          </a:xfrm>
          <a:prstGeom prst="rect">
            <a:avLst/>
          </a:prstGeom>
          <a:solidFill>
            <a:schemeClr val="accent6">
              <a:lumMod val="50000"/>
            </a:schemeClr>
          </a:solidFill>
        </p:spPr>
        <p:txBody>
          <a:bodyPr wrap="square" rtlCol="0">
            <a:spAutoFit/>
          </a:bodyPr>
          <a:lstStyle/>
          <a:p>
            <a:r>
              <a:rPr lang="en-US" dirty="0">
                <a:solidFill>
                  <a:schemeClr val="bg1"/>
                </a:solidFill>
              </a:rPr>
              <a:t>Another related word, </a:t>
            </a:r>
            <a:r>
              <a:rPr lang="en-US" u="sng" dirty="0">
                <a:solidFill>
                  <a:schemeClr val="bg1"/>
                </a:solidFill>
              </a:rPr>
              <a:t>finances</a:t>
            </a:r>
            <a:r>
              <a:rPr lang="en-US" dirty="0">
                <a:solidFill>
                  <a:schemeClr val="bg1"/>
                </a:solidFill>
              </a:rPr>
              <a:t>, is probably a little confusing, too.</a:t>
            </a:r>
          </a:p>
          <a:p>
            <a:endParaRPr lang="en-US" dirty="0">
              <a:solidFill>
                <a:schemeClr val="bg1"/>
              </a:solidFill>
            </a:endParaRPr>
          </a:p>
          <a:p>
            <a:r>
              <a:rPr lang="en-US" dirty="0">
                <a:solidFill>
                  <a:schemeClr val="bg1"/>
                </a:solidFill>
              </a:rPr>
              <a:t>Basically, finance is anything that has to do with money.</a:t>
            </a:r>
          </a:p>
          <a:p>
            <a:endParaRPr lang="en-US" dirty="0">
              <a:solidFill>
                <a:schemeClr val="bg1"/>
              </a:solidFill>
            </a:endParaRPr>
          </a:p>
          <a:p>
            <a:r>
              <a:rPr lang="en-US" dirty="0">
                <a:solidFill>
                  <a:schemeClr val="bg1"/>
                </a:solidFill>
              </a:rPr>
              <a:t>‘Finance’ comes from an old French word meaning ‘to end, settle or pay.’ </a:t>
            </a:r>
          </a:p>
          <a:p>
            <a:endParaRPr lang="en-US" dirty="0">
              <a:solidFill>
                <a:schemeClr val="bg1"/>
              </a:solidFill>
            </a:endParaRPr>
          </a:p>
          <a:p>
            <a:r>
              <a:rPr lang="en-US" dirty="0">
                <a:solidFill>
                  <a:schemeClr val="bg1"/>
                </a:solidFill>
              </a:rPr>
              <a:t>Finances are how we use, manage, and communicate about money.</a:t>
            </a:r>
          </a:p>
          <a:p>
            <a:endParaRPr lang="en-US" dirty="0">
              <a:solidFill>
                <a:schemeClr val="bg1"/>
              </a:solidFill>
            </a:endParaRPr>
          </a:p>
          <a:p>
            <a:r>
              <a:rPr lang="en-US" sz="1400" dirty="0">
                <a:solidFill>
                  <a:schemeClr val="bg1"/>
                </a:solidFill>
              </a:rPr>
              <a:t>http://www.teenbusinesscentral.com/basic-financialaccounting-terms-for-teens/</a:t>
            </a:r>
          </a:p>
        </p:txBody>
      </p:sp>
      <p:sp>
        <p:nvSpPr>
          <p:cNvPr id="4" name="TextBox 3"/>
          <p:cNvSpPr txBox="1"/>
          <p:nvPr/>
        </p:nvSpPr>
        <p:spPr>
          <a:xfrm>
            <a:off x="10696354" y="6501127"/>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3905628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TextBox 1"/>
          <p:cNvSpPr txBox="1"/>
          <p:nvPr/>
        </p:nvSpPr>
        <p:spPr>
          <a:xfrm>
            <a:off x="414670" y="224526"/>
            <a:ext cx="3413052" cy="3293209"/>
          </a:xfrm>
          <a:prstGeom prst="rect">
            <a:avLst/>
          </a:prstGeom>
          <a:solidFill>
            <a:schemeClr val="accent6">
              <a:lumMod val="50000"/>
            </a:schemeClr>
          </a:solidFill>
        </p:spPr>
        <p:txBody>
          <a:bodyPr wrap="square" rtlCol="0">
            <a:spAutoFit/>
          </a:bodyPr>
          <a:lstStyle/>
          <a:p>
            <a:r>
              <a:rPr lang="en-US" dirty="0">
                <a:solidFill>
                  <a:schemeClr val="bg1"/>
                </a:solidFill>
              </a:rPr>
              <a:t>Finance has a few different meanings. </a:t>
            </a:r>
            <a:r>
              <a:rPr lang="en-US" u="sng" dirty="0">
                <a:solidFill>
                  <a:schemeClr val="bg1"/>
                </a:solidFill>
              </a:rPr>
              <a:t>Money management </a:t>
            </a:r>
            <a:r>
              <a:rPr lang="en-US" dirty="0">
                <a:solidFill>
                  <a:schemeClr val="bg1"/>
                </a:solidFill>
              </a:rPr>
              <a:t>activities fall under the broad heading of finance, including </a:t>
            </a:r>
            <a:r>
              <a:rPr lang="en-US" u="sng" dirty="0">
                <a:solidFill>
                  <a:schemeClr val="bg1"/>
                </a:solidFill>
              </a:rPr>
              <a:t>earning money</a:t>
            </a:r>
            <a:r>
              <a:rPr lang="en-US" dirty="0">
                <a:solidFill>
                  <a:schemeClr val="bg1"/>
                </a:solidFill>
              </a:rPr>
              <a:t>, investing money, using credit wisely, budgeting money to meet expenses, and using bank accounts to save and manage money. </a:t>
            </a:r>
          </a:p>
          <a:p>
            <a:endParaRPr lang="en-US" dirty="0">
              <a:solidFill>
                <a:schemeClr val="bg1"/>
              </a:solidFill>
            </a:endParaRPr>
          </a:p>
          <a:p>
            <a:r>
              <a:rPr lang="en-US" sz="1400" dirty="0">
                <a:solidFill>
                  <a:schemeClr val="bg1"/>
                </a:solidFill>
              </a:rPr>
              <a:t>https://www.ignitespot.com/kids-guide-to-accounting</a:t>
            </a:r>
          </a:p>
        </p:txBody>
      </p:sp>
      <p:sp>
        <p:nvSpPr>
          <p:cNvPr id="4" name="TextBox 3"/>
          <p:cNvSpPr txBox="1"/>
          <p:nvPr/>
        </p:nvSpPr>
        <p:spPr>
          <a:xfrm>
            <a:off x="10696354" y="6501127"/>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4194979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9643730" y="674400"/>
            <a:ext cx="2413591" cy="5509200"/>
          </a:xfrm>
          <a:prstGeom prst="rect">
            <a:avLst/>
          </a:prstGeom>
          <a:solidFill>
            <a:schemeClr val="accent6">
              <a:lumMod val="50000"/>
            </a:schemeClr>
          </a:solidFill>
        </p:spPr>
        <p:txBody>
          <a:bodyPr wrap="square" rtlCol="0">
            <a:spAutoFit/>
          </a:bodyPr>
          <a:lstStyle/>
          <a:p>
            <a:r>
              <a:rPr lang="en-US" dirty="0">
                <a:solidFill>
                  <a:schemeClr val="bg1"/>
                </a:solidFill>
              </a:rPr>
              <a:t>Both businesses and individuals need to keep a careful eye on their finances to make sure that </a:t>
            </a:r>
            <a:r>
              <a:rPr lang="en-US" u="sng" dirty="0">
                <a:solidFill>
                  <a:schemeClr val="bg1"/>
                </a:solidFill>
              </a:rPr>
              <a:t>revenue</a:t>
            </a:r>
            <a:r>
              <a:rPr lang="en-US" dirty="0">
                <a:solidFill>
                  <a:schemeClr val="bg1"/>
                </a:solidFill>
              </a:rPr>
              <a:t> is enough to meet </a:t>
            </a:r>
            <a:r>
              <a:rPr lang="en-US" u="sng" dirty="0">
                <a:solidFill>
                  <a:schemeClr val="bg1"/>
                </a:solidFill>
              </a:rPr>
              <a:t>expenses</a:t>
            </a:r>
            <a:r>
              <a:rPr lang="en-US" dirty="0">
                <a:solidFill>
                  <a:schemeClr val="bg1"/>
                </a:solidFill>
              </a:rPr>
              <a:t>. </a:t>
            </a:r>
          </a:p>
          <a:p>
            <a:endParaRPr lang="en-US" dirty="0">
              <a:solidFill>
                <a:schemeClr val="bg1"/>
              </a:solidFill>
            </a:endParaRPr>
          </a:p>
          <a:p>
            <a:r>
              <a:rPr lang="en-US" dirty="0">
                <a:solidFill>
                  <a:schemeClr val="bg1"/>
                </a:solidFill>
              </a:rPr>
              <a:t>Revenue is the money coming in, either from earnings or </a:t>
            </a:r>
            <a:r>
              <a:rPr lang="en-US" u="sng" dirty="0">
                <a:solidFill>
                  <a:schemeClr val="bg1"/>
                </a:solidFill>
              </a:rPr>
              <a:t>investments</a:t>
            </a:r>
            <a:r>
              <a:rPr lang="en-US" dirty="0">
                <a:solidFill>
                  <a:schemeClr val="bg1"/>
                </a:solidFill>
              </a:rPr>
              <a:t>. </a:t>
            </a:r>
          </a:p>
          <a:p>
            <a:endParaRPr lang="en-US" dirty="0">
              <a:solidFill>
                <a:schemeClr val="bg1"/>
              </a:solidFill>
            </a:endParaRPr>
          </a:p>
          <a:p>
            <a:r>
              <a:rPr lang="en-US" dirty="0">
                <a:solidFill>
                  <a:schemeClr val="bg1"/>
                </a:solidFill>
              </a:rPr>
              <a:t>Expenses are the money going out, for both necessities and extras.</a:t>
            </a:r>
          </a:p>
          <a:p>
            <a:endParaRPr lang="en-US" dirty="0">
              <a:solidFill>
                <a:schemeClr val="bg1"/>
              </a:solidFill>
            </a:endParaRPr>
          </a:p>
          <a:p>
            <a:r>
              <a:rPr lang="en-US" sz="1400" dirty="0">
                <a:solidFill>
                  <a:schemeClr val="bg1"/>
                </a:solidFill>
              </a:rPr>
              <a:t>https://www.ignitespot.com/kids-guide-to-accounting</a:t>
            </a:r>
          </a:p>
        </p:txBody>
      </p:sp>
      <p:sp>
        <p:nvSpPr>
          <p:cNvPr id="4" name="TextBox 3"/>
          <p:cNvSpPr txBox="1"/>
          <p:nvPr/>
        </p:nvSpPr>
        <p:spPr>
          <a:xfrm>
            <a:off x="10696354" y="6501127"/>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53423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40242" y="341484"/>
            <a:ext cx="3646968" cy="2462213"/>
          </a:xfrm>
          <a:prstGeom prst="rect">
            <a:avLst/>
          </a:prstGeom>
          <a:solidFill>
            <a:schemeClr val="accent6">
              <a:lumMod val="50000"/>
            </a:schemeClr>
          </a:solidFill>
        </p:spPr>
        <p:txBody>
          <a:bodyPr wrap="square" rtlCol="0">
            <a:spAutoFit/>
          </a:bodyPr>
          <a:lstStyle/>
          <a:p>
            <a:r>
              <a:rPr lang="en-US" dirty="0">
                <a:solidFill>
                  <a:schemeClr val="bg1"/>
                </a:solidFill>
              </a:rPr>
              <a:t>Accounting is simply </a:t>
            </a:r>
            <a:r>
              <a:rPr lang="en-US" u="sng" dirty="0">
                <a:solidFill>
                  <a:schemeClr val="bg1"/>
                </a:solidFill>
              </a:rPr>
              <a:t>bookkeeping</a:t>
            </a:r>
            <a:r>
              <a:rPr lang="en-US" dirty="0">
                <a:solidFill>
                  <a:schemeClr val="bg1"/>
                </a:solidFill>
              </a:rPr>
              <a:t> work to manage finances, keeping track of revenue, expenses, investments, trends, and goals. By </a:t>
            </a:r>
            <a:r>
              <a:rPr lang="en-US" u="sng" dirty="0">
                <a:solidFill>
                  <a:schemeClr val="bg1"/>
                </a:solidFill>
              </a:rPr>
              <a:t>tracking and analyzing</a:t>
            </a:r>
            <a:r>
              <a:rPr lang="en-US" dirty="0">
                <a:solidFill>
                  <a:schemeClr val="bg1"/>
                </a:solidFill>
              </a:rPr>
              <a:t>, it's possible to plan for the future and set goals.</a:t>
            </a:r>
          </a:p>
          <a:p>
            <a:endParaRPr lang="en-US" dirty="0">
              <a:solidFill>
                <a:schemeClr val="bg1"/>
              </a:solidFill>
            </a:endParaRPr>
          </a:p>
          <a:p>
            <a:r>
              <a:rPr lang="en-US" sz="1400" dirty="0">
                <a:solidFill>
                  <a:schemeClr val="bg1"/>
                </a:solidFill>
              </a:rPr>
              <a:t>https://www.ignitespot.com/kids-guide-to-accounting</a:t>
            </a:r>
          </a:p>
        </p:txBody>
      </p:sp>
      <p:sp>
        <p:nvSpPr>
          <p:cNvPr id="4" name="TextBox 3"/>
          <p:cNvSpPr txBox="1"/>
          <p:nvPr/>
        </p:nvSpPr>
        <p:spPr>
          <a:xfrm>
            <a:off x="10696354" y="6501127"/>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2794364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911548" y="203261"/>
            <a:ext cx="6368903" cy="1415772"/>
          </a:xfrm>
          <a:prstGeom prst="rect">
            <a:avLst/>
          </a:prstGeom>
          <a:solidFill>
            <a:schemeClr val="accent6">
              <a:lumMod val="50000"/>
            </a:schemeClr>
          </a:solidFill>
        </p:spPr>
        <p:txBody>
          <a:bodyPr wrap="square" rtlCol="0">
            <a:spAutoFit/>
          </a:bodyPr>
          <a:lstStyle/>
          <a:p>
            <a:r>
              <a:rPr lang="en-US" dirty="0">
                <a:solidFill>
                  <a:schemeClr val="bg1"/>
                </a:solidFill>
              </a:rPr>
              <a:t>Understanding your cash flow (where your money comes from and where it goes) puts you in a solid position to make decisions about purchases, too.</a:t>
            </a:r>
          </a:p>
          <a:p>
            <a:endParaRPr lang="en-US" dirty="0">
              <a:solidFill>
                <a:schemeClr val="bg1"/>
              </a:solidFill>
            </a:endParaRPr>
          </a:p>
          <a:p>
            <a:r>
              <a:rPr lang="en-US" sz="1400" dirty="0">
                <a:solidFill>
                  <a:schemeClr val="bg1"/>
                </a:solidFill>
              </a:rPr>
              <a:t>https://www.ignitespot.com/kids-guide-to-accounting</a:t>
            </a:r>
          </a:p>
        </p:txBody>
      </p:sp>
      <p:sp>
        <p:nvSpPr>
          <p:cNvPr id="4" name="TextBox 3"/>
          <p:cNvSpPr txBox="1"/>
          <p:nvPr/>
        </p:nvSpPr>
        <p:spPr>
          <a:xfrm>
            <a:off x="10696354" y="6501127"/>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1863116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44548" y="415912"/>
            <a:ext cx="6368903" cy="1969770"/>
          </a:xfrm>
          <a:prstGeom prst="rect">
            <a:avLst/>
          </a:prstGeom>
          <a:solidFill>
            <a:schemeClr val="accent6">
              <a:lumMod val="50000"/>
            </a:schemeClr>
          </a:solidFill>
        </p:spPr>
        <p:txBody>
          <a:bodyPr wrap="square" rtlCol="0">
            <a:spAutoFit/>
          </a:bodyPr>
          <a:lstStyle/>
          <a:p>
            <a:r>
              <a:rPr lang="en-US" dirty="0">
                <a:solidFill>
                  <a:schemeClr val="bg1"/>
                </a:solidFill>
              </a:rPr>
              <a:t>The history of accounting dates back to a European merchant in the 15th century who devised the first system of keeping track of credits and debits in journals and ledgers. Accountants still use these tools today to perform bookkeeping tasks. The following are common terms related to accounting.</a:t>
            </a:r>
          </a:p>
          <a:p>
            <a:endParaRPr lang="en-US" dirty="0">
              <a:solidFill>
                <a:schemeClr val="bg1"/>
              </a:solidFill>
            </a:endParaRPr>
          </a:p>
          <a:p>
            <a:r>
              <a:rPr lang="en-US" sz="1400" dirty="0">
                <a:solidFill>
                  <a:schemeClr val="bg1"/>
                </a:solidFill>
              </a:rPr>
              <a:t>https://www.ignitespot.com/kids-guide-to-accounting</a:t>
            </a:r>
          </a:p>
        </p:txBody>
      </p:sp>
      <p:sp>
        <p:nvSpPr>
          <p:cNvPr id="4" name="TextBox 3"/>
          <p:cNvSpPr txBox="1"/>
          <p:nvPr/>
        </p:nvSpPr>
        <p:spPr>
          <a:xfrm>
            <a:off x="10696354" y="6501127"/>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2448853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86"/>
            <a:ext cx="12192000" cy="6852514"/>
          </a:xfrm>
          <a:prstGeom prst="rect">
            <a:avLst/>
          </a:prstGeom>
        </p:spPr>
      </p:pic>
      <p:sp>
        <p:nvSpPr>
          <p:cNvPr id="2" name="TextBox 1"/>
          <p:cNvSpPr txBox="1"/>
          <p:nvPr/>
        </p:nvSpPr>
        <p:spPr>
          <a:xfrm>
            <a:off x="668078" y="4435019"/>
            <a:ext cx="10855843" cy="1969770"/>
          </a:xfrm>
          <a:prstGeom prst="rect">
            <a:avLst/>
          </a:prstGeom>
          <a:solidFill>
            <a:schemeClr val="accent6">
              <a:lumMod val="50000"/>
            </a:schemeClr>
          </a:solidFill>
        </p:spPr>
        <p:txBody>
          <a:bodyPr wrap="square" rtlCol="0">
            <a:spAutoFit/>
          </a:bodyPr>
          <a:lstStyle/>
          <a:p>
            <a:r>
              <a:rPr lang="en-US" b="1" dirty="0">
                <a:solidFill>
                  <a:schemeClr val="bg1"/>
                </a:solidFill>
              </a:rPr>
              <a:t>Bookkeeping</a:t>
            </a:r>
          </a:p>
          <a:p>
            <a:endParaRPr lang="en-US" dirty="0">
              <a:solidFill>
                <a:schemeClr val="bg1"/>
              </a:solidFill>
            </a:endParaRPr>
          </a:p>
          <a:p>
            <a:r>
              <a:rPr lang="en-US" dirty="0">
                <a:solidFill>
                  <a:schemeClr val="bg1"/>
                </a:solidFill>
              </a:rPr>
              <a:t>Because keeping track of finances can be complicated for companies, many of them hire professional accountants to perform this service. Bookkeeping involves recording all of a person's or company's transactions, such as sales or other incoming money, and bills or other outgoing money. </a:t>
            </a:r>
          </a:p>
          <a:p>
            <a:endParaRPr lang="en-US" dirty="0">
              <a:solidFill>
                <a:schemeClr val="bg1"/>
              </a:solidFill>
            </a:endParaRPr>
          </a:p>
          <a:p>
            <a:r>
              <a:rPr lang="en-US" sz="1400" dirty="0">
                <a:solidFill>
                  <a:schemeClr val="bg1"/>
                </a:solidFill>
              </a:rPr>
              <a:t>https://www.ignitespot.com/kids-guide-to-accounting</a:t>
            </a:r>
          </a:p>
        </p:txBody>
      </p:sp>
      <p:sp>
        <p:nvSpPr>
          <p:cNvPr id="4" name="TextBox 3"/>
          <p:cNvSpPr txBox="1"/>
          <p:nvPr/>
        </p:nvSpPr>
        <p:spPr>
          <a:xfrm>
            <a:off x="10696354" y="6501127"/>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20854966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18365</TotalTime>
  <Words>553</Words>
  <Application>Microsoft Office PowerPoint</Application>
  <PresentationFormat>Widescreen</PresentationFormat>
  <Paragraphs>110</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620</cp:revision>
  <dcterms:created xsi:type="dcterms:W3CDTF">2016-07-19T04:55:11Z</dcterms:created>
  <dcterms:modified xsi:type="dcterms:W3CDTF">2016-10-26T22:34:07Z</dcterms:modified>
</cp:coreProperties>
</file>